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16B4-67D1-45D3-997C-93C563798BB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2FD5-3711-4580-A32A-0C6A2D4DF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2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301D-9369-4847-8600-83C17F4947D5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2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D27-A671-4F6E-8BE1-F8DF173C1F3E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5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9CF7-3F2D-4A77-B62C-D926372F9088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7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6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E52E-EF3D-49C9-B688-92C8A6EDCFC3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03A5-948C-46B7-A17D-8FE66CBC7DFD}" type="datetime1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3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94F6-1AEC-4289-BF8A-98DC63FFE953}" type="datetime1">
              <a:rPr lang="ru-RU" smtClean="0"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FB2E-DE93-4821-A407-F60E15DAB1B2}" type="datetime1">
              <a:rPr lang="ru-RU" smtClean="0"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7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9527-90A2-497A-9993-E98B0899BD91}" type="datetime1">
              <a:rPr lang="ru-RU" smtClean="0"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0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89CD-D780-49E9-9B7E-5F9AA9977C3F}" type="datetime1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7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98CC-1E8E-4D5E-BA23-2BD0AA808192}" type="datetime1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132C-A86E-4EC0-8F1C-165685AC9611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E512-DA44-48FE-A18F-236A32400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9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8.jpeg"/><Relationship Id="rId11" Type="http://schemas.openxmlformats.org/officeDocument/2006/relationships/image" Target="../media/image2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microsoft.com/office/2007/relationships/media" Target="../media/media3.wav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audio" Target="../media/media1.mp3"/><Relationship Id="rId16" Type="http://schemas.openxmlformats.org/officeDocument/2006/relationships/slide" Target="slide13.xml"/><Relationship Id="rId20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Layout" Target="../slideLayouts/slideLayout2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audio" Target="../media/media3.wav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Муниципальное  автономное  общеобразовательное учреждение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Ильинская средняя общеобразовательная школа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/>
            </a:r>
            <a:b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itchFamily="82" charset="0"/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itchFamily="82" charset="0"/>
              </a:rPr>
            </a:b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itchFamily="82" charset="0"/>
              </a:rPr>
              <a:t/>
            </a:r>
            <a:b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itchFamily="82" charset="0"/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briola" pitchFamily="82" charset="0"/>
              </a:rPr>
              <a:t>Башни   Кремля.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610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cs typeface="AngsanaUPC" pitchFamily="18" charset="-34"/>
              </a:rPr>
              <a:t>автор: </a:t>
            </a:r>
            <a:r>
              <a:rPr lang="ru-RU" sz="2000" dirty="0" err="1" smtClean="0">
                <a:cs typeface="AngsanaUPC" pitchFamily="18" charset="-34"/>
              </a:rPr>
              <a:t>Абрамкин</a:t>
            </a:r>
            <a:r>
              <a:rPr lang="ru-RU" sz="2000" dirty="0" smtClean="0">
                <a:cs typeface="AngsanaUPC" pitchFamily="18" charset="-34"/>
              </a:rPr>
              <a:t> А.,</a:t>
            </a:r>
          </a:p>
          <a:p>
            <a:pPr algn="r"/>
            <a:r>
              <a:rPr lang="ru-RU" sz="2000" dirty="0" smtClean="0">
                <a:cs typeface="AngsanaUPC" pitchFamily="18" charset="-34"/>
              </a:rPr>
              <a:t>ученик 9б класса</a:t>
            </a:r>
            <a:endParaRPr lang="ru-RU" sz="2000" dirty="0">
              <a:cs typeface="AngsanaUPC" pitchFamily="18" charset="-3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46A-8A44-4B8A-8737-4D90D88BF27F}" type="datetime1">
              <a:rPr lang="ru-RU" smtClean="0">
                <a:solidFill>
                  <a:schemeClr val="tx1"/>
                </a:solidFill>
              </a:rPr>
              <a:t>31.10.2012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968481" cy="23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lassicheskaya_muzika_-_dlya_dushi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0750" y="6482688"/>
            <a:ext cx="312841" cy="312841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84428"/>
      </p:ext>
    </p:extLst>
  </p:cSld>
  <p:clrMapOvr>
    <a:masterClrMapping/>
  </p:clrMapOvr>
  <p:transition spd="slow" advTm="107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E180D4A7-C9FB-4DFB-919C-405C955672EB}">
      <p14:showEvtLst xmlns:p14="http://schemas.microsoft.com/office/powerpoint/2010/main">
        <p14:playEvt time="918" objId="5"/>
        <p14:playEvt time="2506" objId="5"/>
        <p14:seekEvt time="2506" objId="5" seek="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Набатная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башня имела набатный колокол, звон которого поднимал москвичей в минуты беды. Екатерина Великая приказала вырвать ему язык за то, что удары колокола явились сигналом для начала Чумного бунта в 1771г.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Moscow 05-2012 Kremlin 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24036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2097">
        <p14:switch dir="r"/>
      </p:transition>
    </mc:Choice>
    <mc:Fallback xmlns="">
      <p:transition spd="slow" advTm="120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Троицкая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башня построена в 1495г., а в конце 17 века увенчана стройным шатром, напоминающем верх Спасской башни. В 1686г. на Троицкую башню также установили куранты, которые погибли в пожаре 1812г.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Kremlin Troitskaya T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744416" cy="47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705">
        <p14:prism isContent="1" isInverted="1"/>
      </p:transition>
    </mc:Choice>
    <mc:Fallback xmlns="">
      <p:transition spd="slow" advTm="12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Название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Кутафьей 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башни происходит от слова "кут", что означает прикрытие. Она защищала подъезд к Кремлю, была окружена рвом и в минуты опасности единственные ворота были наглухо закрыты. Попасть в нее можно было только по подъемному мосту.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upload.wikimedia.org/wikipedia/commons/thumb/7/77/Kutafiya_Tower2.JPG/220px-Kutafiya_Tow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2" y="2328664"/>
            <a:ext cx="5019506" cy="37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841">
        <p:dissolve/>
      </p:transition>
    </mc:Choice>
    <mc:Fallback xmlns="">
      <p:transition spd="slow" advTm="1384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Водовзводная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Свибловская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башня была построена в 1488г. и имела внутри себя колодец и тайный ход к реке.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25471" y="2060848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ней была устроена водоподъемная машина, которая поднимала воду по трубам для всего Кремля. В 1812г. при отступлении наполеоновских войск башня была взорвана. Но она под руководством О.И. Бове была снова построена и отреставрирована.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Vodovzvodnaya T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8" y="1443746"/>
            <a:ext cx="3374932" cy="45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0">
        <p14:flash/>
      </p:transition>
    </mc:Choice>
    <mc:Fallback xmlns="">
      <p:transition spd="slow" advTm="17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Благовещенская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башня  имеет глухое строение и помещается между 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Тайнинской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Водовзводной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башнями.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13314" name="Picture 2" descr="Благовещенская баш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7" y="1628800"/>
            <a:ext cx="29638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2276872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Летописи рассказывают, что в башне хранилась икона "Благовещение" и к ней был пристроена церковь Благовещение, которая в последствии была разобрана. Башня славится своими глубокими подземельями.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0">
        <p14:prism isContent="1"/>
      </p:transition>
    </mc:Choice>
    <mc:Fallback xmlns="">
      <p:transition spd="slow" advTm="17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Никольской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башне находились проездные ворота 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стрельница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с подъемным мостом. Название связано с иконой Св. Николая, висевшей над воротами этой башни.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636912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Была традиция разрешать споры под этой иконой. В 1612 г. во время борьбы с польско-шляхетскими интервентами войска во главе с Мининым и Пожарским ворвались через эти ворота и освободили Кремль. В дни Октябрьской революции башня сильно пострадала от обстрела, но  в 1918г. по указанию Ленина была отремонтирована.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Nikolskaya Tower2010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1" y="1431255"/>
            <a:ext cx="3065420" cy="49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272">
        <p14:flythrough/>
      </p:transition>
    </mc:Choice>
    <mc:Fallback xmlns="">
      <p:transition spd="slow" advTm="24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121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Оставшиеся башни: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Константино-Еленинская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Сенатская,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Беклемишевская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Средняя-Арсенальная, 1-ая и 2-ая Безымянные, Петровская, все они были названы вследствие нахождения рядом какого-либо монастыря, церкви или по фамилии рядом живущих бояр, либо в честь рядом сооруженных построек. Башни выполняли роль защиты Кремля от врагов, а впоследствии эстетическую и культурную роль, поскольку являются очень красивыми и притягивают взгляд архитектурными формами.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021288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1006"/>
      </p:ext>
    </p:extLst>
  </p:cSld>
  <p:clrMapOvr>
    <a:masterClrMapping/>
  </p:clrMapOvr>
  <p:transition spd="slow" advTm="1935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15362" name="Picture 2" descr="Беклемишевская баш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679">
            <a:off x="407851" y="444803"/>
            <a:ext cx="239642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223139">
            <a:off x="300021" y="423288"/>
            <a:ext cx="2296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Беклемишевская</a:t>
            </a:r>
            <a:r>
              <a:rPr lang="ru-RU" dirty="0">
                <a:solidFill>
                  <a:schemeClr val="bg1"/>
                </a:solidFill>
              </a:rPr>
              <a:t> башня</a:t>
            </a:r>
          </a:p>
        </p:txBody>
      </p:sp>
      <p:pic>
        <p:nvPicPr>
          <p:cNvPr id="15364" name="Picture 4" descr="Сенатская баш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93" y="356498"/>
            <a:ext cx="2359405" cy="36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38954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Сенатская башня</a:t>
            </a:r>
          </a:p>
        </p:txBody>
      </p:sp>
      <p:pic>
        <p:nvPicPr>
          <p:cNvPr id="15366" name="Picture 6" descr="1-ая Безымянная баш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422">
            <a:off x="4630055" y="479641"/>
            <a:ext cx="2307558" cy="36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386481">
            <a:off x="4918092" y="438711"/>
            <a:ext cx="227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1-ая Безымянная башня</a:t>
            </a:r>
          </a:p>
        </p:txBody>
      </p:sp>
      <p:pic>
        <p:nvPicPr>
          <p:cNvPr id="15368" name="Picture 8" descr="2-ая Безымянная баш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1877"/>
            <a:ext cx="2205429" cy="35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04248" y="762268"/>
            <a:ext cx="233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2-ая Безымянная башня</a:t>
            </a:r>
          </a:p>
        </p:txBody>
      </p:sp>
      <p:pic>
        <p:nvPicPr>
          <p:cNvPr id="15370" name="Picture 10" descr="Петровская башн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710">
            <a:off x="967558" y="3333171"/>
            <a:ext cx="2169841" cy="34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46470">
            <a:off x="1423622" y="3313903"/>
            <a:ext cx="183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Петровская башня</a:t>
            </a:r>
          </a:p>
        </p:txBody>
      </p:sp>
      <p:pic>
        <p:nvPicPr>
          <p:cNvPr id="15372" name="Picture 12" descr="Константино-Еленинксая башн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141717" cy="33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1880" y="3429000"/>
            <a:ext cx="2141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Константино-Еленинксая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башня</a:t>
            </a:r>
          </a:p>
        </p:txBody>
      </p:sp>
      <p:pic>
        <p:nvPicPr>
          <p:cNvPr id="15374" name="Picture 14" descr="Средняя Арсенальная башн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463">
            <a:off x="6098910" y="3222289"/>
            <a:ext cx="2191514" cy="3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1000501">
            <a:off x="5848177" y="3290500"/>
            <a:ext cx="2078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Средняя Арсенальная башня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9217"/>
      </p:ext>
    </p:extLst>
  </p:cSld>
  <p:clrMapOvr>
    <a:masterClrMapping/>
  </p:clrMapOvr>
  <p:transition spd="slow" advTm="272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1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1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1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1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1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896544"/>
          </a:xfrm>
        </p:spPr>
        <p:txBody>
          <a:bodyPr numCol="2">
            <a:normAutofit fontScale="92500" lnSpcReduction="10000"/>
          </a:bodyPr>
          <a:lstStyle/>
          <a:p>
            <a:r>
              <a:rPr lang="ru-RU" b="1" dirty="0" err="1" smtClean="0">
                <a:latin typeface="Gabriola" pitchFamily="82" charset="0"/>
                <a:hlinkClick r:id="rId6" action="ppaction://hlinksldjump"/>
              </a:rPr>
              <a:t>Тайницкая</a:t>
            </a:r>
            <a:r>
              <a:rPr lang="ru-RU" b="1" dirty="0" smtClean="0">
                <a:latin typeface="Gabriola" pitchFamily="82" charset="0"/>
                <a:hlinkClick r:id="rId6" action="ppaction://hlinksldjump"/>
              </a:rPr>
              <a:t>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7" action="ppaction://hlinksldjump"/>
              </a:rPr>
              <a:t>Спасская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8" action="ppaction://hlinksldjump"/>
              </a:rPr>
              <a:t>Царская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9" action="ppaction://hlinksldjump"/>
              </a:rPr>
              <a:t>Угловая – Арсенальная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0" action="ppaction://hlinksldjump"/>
              </a:rPr>
              <a:t>Комендантская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1" action="ppaction://hlinksldjump"/>
              </a:rPr>
              <a:t>Оружейная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2" action="ppaction://hlinksldjump"/>
              </a:rPr>
              <a:t>Боровицкая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3" action="ppaction://hlinksldjump"/>
              </a:rPr>
              <a:t>Набатная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4" action="ppaction://hlinksldjump"/>
              </a:rPr>
              <a:t>Троицкая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5" action="ppaction://hlinksldjump"/>
              </a:rPr>
              <a:t>Кутафья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err="1" smtClean="0">
                <a:latin typeface="Gabriola" pitchFamily="82" charset="0"/>
                <a:hlinkClick r:id="rId16" action="ppaction://hlinksldjump"/>
              </a:rPr>
              <a:t>Водовзводная</a:t>
            </a:r>
            <a:r>
              <a:rPr lang="ru-RU" b="1" dirty="0" smtClean="0">
                <a:latin typeface="Gabriola" pitchFamily="82" charset="0"/>
                <a:hlinkClick r:id="rId16" action="ppaction://hlinksldjump"/>
              </a:rPr>
              <a:t>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7" action="ppaction://hlinksldjump"/>
              </a:rPr>
              <a:t>Благовещенская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  <a:hlinkClick r:id="rId18" action="ppaction://hlinksldjump"/>
              </a:rPr>
              <a:t>Никольская башня</a:t>
            </a:r>
            <a:endParaRPr lang="ru-RU" b="1" dirty="0" smtClean="0">
              <a:latin typeface="Gabriola" pitchFamily="82" charset="0"/>
            </a:endParaRPr>
          </a:p>
          <a:p>
            <a:r>
              <a:rPr lang="ru-RU" b="1" dirty="0" err="1" smtClean="0">
                <a:latin typeface="Gabriola" pitchFamily="82" charset="0"/>
                <a:hlinkClick r:id="rId19" action="ppaction://hlinksldjump"/>
              </a:rPr>
              <a:t>Константино-Еленинская</a:t>
            </a:r>
            <a:r>
              <a:rPr lang="ru-RU" b="1" dirty="0" smtClean="0">
                <a:latin typeface="Gabriola" pitchFamily="82" charset="0"/>
                <a:hlinkClick r:id="rId19" action="ppaction://hlinksldjump"/>
              </a:rPr>
              <a:t>, Сенатская,  </a:t>
            </a:r>
            <a:r>
              <a:rPr lang="ru-RU" b="1" dirty="0" err="1" smtClean="0">
                <a:latin typeface="Gabriola" pitchFamily="82" charset="0"/>
                <a:hlinkClick r:id="rId19" action="ppaction://hlinksldjump"/>
              </a:rPr>
              <a:t>Беклемишевская</a:t>
            </a:r>
            <a:r>
              <a:rPr lang="ru-RU" b="1" dirty="0" smtClean="0">
                <a:latin typeface="Gabriola" pitchFamily="82" charset="0"/>
                <a:hlinkClick r:id="rId19" action="ppaction://hlinksldjump"/>
              </a:rPr>
              <a:t>, Средняя Арсенальная, 1-я и 2-я Безымянные, Петровская башни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5" name="klassicheskaya_muzika_-_dlya_dushi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116632"/>
            <a:ext cx="609600" cy="6096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"/>
    </mc:Choice>
    <mc:Fallback xmlns="">
      <p:transition spd="slow" advTm="3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/>
              </a:rPr>
              <a:t>Самая древняя башня Кремля - </a:t>
            </a:r>
            <a:r>
              <a:rPr lang="ru-RU" sz="2000" b="1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Verdana"/>
              </a:rPr>
              <a:t>Тайницкая</a:t>
            </a:r>
            <a:r>
              <a:rPr lang="ru-RU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/>
              </a:rPr>
              <a:t>. Ее название связано с потайным колодцем и подземным ходом к Москве-реке, которые были вырыты там на случай осады</a:t>
            </a:r>
            <a:r>
              <a:rPr lang="ru-RU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/>
              </a:rPr>
              <a:t>. Построена </a:t>
            </a:r>
            <a:r>
              <a:rPr lang="ru-RU" sz="20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/>
              </a:rPr>
              <a:t>башня в 1485г. Антонио </a:t>
            </a:r>
            <a:r>
              <a:rPr lang="ru-RU" sz="2000" b="0" i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Verdana"/>
              </a:rPr>
              <a:t>Фрязиным</a:t>
            </a:r>
            <a:r>
              <a:rPr lang="ru-RU" sz="2000" b="0" i="0" dirty="0" smtClean="0">
                <a:solidFill>
                  <a:srgbClr val="FFFFFF"/>
                </a:solidFill>
                <a:effectLst/>
                <a:latin typeface="Verdana"/>
              </a:rPr>
              <a:t>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2050" name="Picture 2" descr="Тайнинская баш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59699"/>
            <a:ext cx="3456384" cy="50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9366"/>
      </p:ext>
    </p:extLst>
  </p:cSld>
  <p:clrMapOvr>
    <a:masterClrMapping/>
  </p:clrMapOvr>
  <p:transition spd="slow" advTm="100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Символом Кремля стала знаменитая 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Спасская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 башня с курантами, построенная 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1491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г.Пьетро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Антонио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Солари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До середины17века она называлась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Фроловской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а когда над воротами поместили образ Спаса Нерукотворного, она получила название Спасской. Спасские ворота - главные в Кремле, через них  по традиции въезжали в Кремль русские цари и императоры.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3074" name="Picture 2" descr="Спасская баш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168353" cy="4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2348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легенде, в 1521г. во время нашествия на Москву крымского хана 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Менгли-Гирея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слепой монахине Вознесенского монастыря было видение: под колокольный звон из этих ворот вышли московские святители, чьи мощи уже тогда покоились в Успенском соборе Кремля. Перед собой они несли чудотворную икону Владимирской Божией Матери.  В тот же день татары внезапно отступили от Москвы. В 17 веке на башне были установлены часы.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648">
        <p14:prism/>
      </p:transition>
    </mc:Choice>
    <mc:Fallback xmlns="">
      <p:transition spd="slow" advTm="266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Царская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башня находится слева от Спасской, прямо на стене Кремля. По преданию именно с нее Иван Грозный наблюдал за казнями, совершавшимися на Васильевском спуске.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4098" name="Picture 2" descr="Царская баш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5222"/>
            <a:ext cx="3312368" cy="50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98">
        <p14:gallery dir="l"/>
      </p:transition>
    </mc:Choice>
    <mc:Fallback xmlns="">
      <p:transition spd="slow" advTm="11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Угловая -Арсенальная (Собакина) 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башня была построена в 1492г. Антонио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Солари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имела внутри себя родник с чистой водой, сохранившийся и до наших дней.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5122" name="Picture 2" descr="Угловая -Арсенальная (Собакина) баш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772816"/>
            <a:ext cx="2874020" cy="47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203624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Из-за находившегося рядом двора боярина Собакина башню называли его фамилией. А после постройки арсенала в 18 веке башня стала Угловой -Арсенальной. Высота ее 60,2 метра. В мрачном подземном ходе под башней пономарь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Конон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Осипов искал знаменитую библиотеку Ивана Грозного. Но и в наши дни не утихают споры и таинственно исчезнувшей "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либереи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", как называли библиотеку в средние века.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783">
        <p:circle/>
      </p:transition>
    </mc:Choice>
    <mc:Fallback xmlns="">
      <p:transition spd="slow" advTm="2878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19 веке в Потешном дворце Кремля поселился комендант Москвы и башню, находящуюся рядом стали называть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Комендантской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Высота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башни составляет 41,25 метров.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Moscow 05-2012 Kremlin 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20" y="1637439"/>
            <a:ext cx="3168352" cy="48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52783"/>
      </p:ext>
    </p:extLst>
  </p:cSld>
  <p:clrMapOvr>
    <a:masterClrMapping/>
  </p:clrMapOvr>
  <p:transition spd="slow" advTm="1184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Между Боровицкой и Комендантской башнями расположена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Оружейная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которая раньше называлась Конюшенная из-за близости царских конюшен.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Название Оружейная башня получила в 1851г., когда на территории Кремля была построена Оружейная плата.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Moscow 05-2012 Kremlin 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7" y="1628800"/>
            <a:ext cx="3155179" cy="47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995">
        <p14:vortex dir="r"/>
      </p:transition>
    </mc:Choice>
    <mc:Fallback xmlns="">
      <p:transition spd="slow" advTm="11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Боровицкая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башня представляла собой "задние" ворота Кремля. Она использовалась для хозяйственных нужд,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поскольку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рядом находился житный и конюший двор.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7144-6C8E-4E89-8D45-66CCBD1DEF59}" type="datetime1">
              <a:rPr lang="ru-RU" smtClean="0"/>
              <a:t>31.10.2012</a:t>
            </a:fld>
            <a:endParaRPr lang="ru-RU"/>
          </a:p>
        </p:txBody>
      </p:sp>
      <p:pic>
        <p:nvPicPr>
          <p:cNvPr id="8194" name="Picture 2" descr="Боровицкая баш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9801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27089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Название пошло от лесного бора, на месте которого была эта башня возведена. У башни был подъемный мост через реку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Неглинную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  решетка, защищавшая вход. Но когда реку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Неглинную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заключили в трубы мост убрали, от него сохранились лишь прорези в стене для цепей. В 1658г. башня Была переименована в Предтеченскую, но название не прижилось.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402">
        <p14:pan dir="u"/>
      </p:transition>
    </mc:Choice>
    <mc:Fallback xmlns="">
      <p:transition spd="slow" advTm="29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440</Words>
  <Application>Microsoft Office PowerPoint</Application>
  <PresentationFormat>Экран (4:3)</PresentationFormat>
  <Paragraphs>63</Paragraphs>
  <Slides>17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 автономное  общеобразовательное учреждение Ильинская средняя общеобразовательная школа   Башни   Кремля.</vt:lpstr>
      <vt:lpstr>Содержание</vt:lpstr>
      <vt:lpstr>Самая древняя башня Кремля - Тайницкая. Ее название связано с потайным колодцем и подземным ходом к Москве-реке, которые были вырыты там на случай осады. Построена башня в 1485г. Антонио Фрязиным.</vt:lpstr>
      <vt:lpstr>Символом Кремля стала знаменитая Спасская башня с курантами, построенная в 1491 г.Пьетро Антонио Солари. До середины17века она называлась Фроловской, а когда над воротами поместили образ Спаса Нерукотворного, она получила название Спасской. Спасские ворота - главные в Кремле, через них  по традиции въезжали в Кремль русские цари и императоры. </vt:lpstr>
      <vt:lpstr>Царская башня находится слева от Спасской, прямо на стене Кремля. По преданию именно с нее Иван Грозный наблюдал за казнями, совершавшимися на Васильевском спуске.</vt:lpstr>
      <vt:lpstr>Угловая -Арсенальная (Собакина) башня была построена в 1492г. Антонио Солари и имела внутри себя родник с чистой водой, сохранившийся и до наших дней. </vt:lpstr>
      <vt:lpstr>В 19 веке в Потешном дворце Кремля поселился комендант Москвы и башню, находящуюся рядом стали называть Комендантской.  Высота башни составляет 41,25 метров.</vt:lpstr>
      <vt:lpstr>Между Боровицкой и Комендантской башнями расположена Оружейная, которая раньше называлась Конюшенная из-за близости царских конюшен. </vt:lpstr>
      <vt:lpstr>Боровицкая башня представляла собой "задние" ворота Кремля. Она использовалась для хозяйственных нужд, поскольку рядом находился житный и конюший двор. </vt:lpstr>
      <vt:lpstr>Набатная башня имела набатный колокол, звон которого поднимал москвичей в минуты беды. Екатерина Великая приказала вырвать ему язык за то, что удары колокола явились сигналом для начала Чумного бунта в 1771г.</vt:lpstr>
      <vt:lpstr>Троицкая башня построена в 1495г., а в конце 17 века увенчана стройным шатром, напоминающем верх Спасской башни. В 1686г. на Троицкую башню также установили куранты, которые погибли в пожаре 1812г.</vt:lpstr>
      <vt:lpstr>Название Кутафьей башни происходит от слова "кут", что означает прикрытие. Она защищала подъезд к Кремлю, была окружена рвом и в минуты опасности единственные ворота были наглухо закрыты. Попасть в нее можно было только по подъемному мосту.</vt:lpstr>
      <vt:lpstr>Водовзводная (Свибловская) башня была построена в 1488г. и имела внутри себя колодец и тайный ход к реке. </vt:lpstr>
      <vt:lpstr>Благовещенская башня  имеет глухое строение и помещается между  Тайнинской и Водовзводной башнями. </vt:lpstr>
      <vt:lpstr>В Никольской башне находились проездные ворота и стрельница с подъемным мостом. Название связано с иконой Св. Николая, висевшей над воротами этой башни.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 общеобразовательное учреждение Ильинская средняя общеобразовательная школа   Башни   Кремля.</dc:title>
  <dc:creator>Санек</dc:creator>
  <cp:lastModifiedBy>Санек</cp:lastModifiedBy>
  <cp:revision>17</cp:revision>
  <dcterms:created xsi:type="dcterms:W3CDTF">2012-10-31T17:17:47Z</dcterms:created>
  <dcterms:modified xsi:type="dcterms:W3CDTF">2012-10-31T19:57:15Z</dcterms:modified>
</cp:coreProperties>
</file>