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9" r:id="rId14"/>
    <p:sldId id="270" r:id="rId15"/>
    <p:sldId id="268" r:id="rId16"/>
    <p:sldId id="271" r:id="rId17"/>
    <p:sldId id="272" r:id="rId18"/>
    <p:sldId id="273" r:id="rId19"/>
    <p:sldId id="280" r:id="rId20"/>
    <p:sldId id="274" r:id="rId21"/>
    <p:sldId id="277" r:id="rId22"/>
    <p:sldId id="276" r:id="rId23"/>
    <p:sldId id="278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65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ECCEE-2D91-4E2A-8996-4D9BFE963206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0707D-002E-423D-AF7E-E6DD83E870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3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Архангел родился в воображении художника высочайших помыслов и воплотил мечту о гармонии и совершенстве, живущую в его душе наперекор всем тяготам и трагическим обстоятельствам тогдашней жизни. В изображении архангела как бы слились далекие отзвуки эллинских образов и представления о возвышенной красоте райских небожителей, соотнесенные с чисто русским идеалом, отмеченным задушевностью, задумчивостью, созерцательностью.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Живописное решение иконы отличается исключительной красотой. Преобладающие в личной плави розоватые тона слегка усилены розовым </a:t>
            </a:r>
            <a:r>
              <a:rPr lang="ru-RU" dirty="0" err="1" smtClean="0"/>
              <a:t>приплеском</a:t>
            </a:r>
            <a:r>
              <a:rPr lang="ru-RU" dirty="0" smtClean="0"/>
              <a:t> вдоль линии носа. Нежные, немного пухлые губы, написанные более интенсивно-розовым, как бы концентрируют этот ведущий тон. Золотисто-русые волосы в мягких локонах, обрамляющие лик, придают гамме более теплый оттенок, который согласуется с золотым </a:t>
            </a:r>
            <a:r>
              <a:rPr lang="ru-RU" dirty="0" err="1" smtClean="0"/>
              <a:t>ассистом</a:t>
            </a:r>
            <a:r>
              <a:rPr lang="ru-RU" dirty="0" smtClean="0"/>
              <a:t> ангельских крыльев, написанных яркими охрами, и с золотом фона. </a:t>
            </a:r>
            <a:r>
              <a:rPr lang="ru-RU" dirty="0" err="1" smtClean="0"/>
              <a:t>Бирюзово-голубая</a:t>
            </a:r>
            <a:r>
              <a:rPr lang="ru-RU" dirty="0" smtClean="0"/>
              <a:t> повязка в волосах, как бы пронизанная светом, вплетается в эту золотистую гамму подобно вкраплению благородной эмали. С нею тонально перекликается голубой, более приглушенного оттенка в </a:t>
            </a:r>
            <a:r>
              <a:rPr lang="ru-RU" dirty="0" err="1" smtClean="0"/>
              <a:t>папортках</a:t>
            </a:r>
            <a:r>
              <a:rPr lang="ru-RU" dirty="0" smtClean="0"/>
              <a:t> (крыльях) и в небольших участках хитона с золотым узорным оплечьем.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преобладающим в </a:t>
            </a:r>
            <a:r>
              <a:rPr lang="ru-RU" dirty="0" err="1" smtClean="0"/>
              <a:t>доличном</a:t>
            </a:r>
            <a:r>
              <a:rPr lang="ru-RU" dirty="0" smtClean="0"/>
              <a:t> (термин в </a:t>
            </a:r>
            <a:r>
              <a:rPr lang="ru-RU" dirty="0" err="1" smtClean="0"/>
              <a:t>иконописании</a:t>
            </a:r>
            <a:r>
              <a:rPr lang="ru-RU" dirty="0" smtClean="0"/>
              <a:t>, означающий всю живопись, кроме лика, то есть написанное до лика) оказывается снова розовый. Это тон ангельского </a:t>
            </a:r>
            <a:r>
              <a:rPr lang="ru-RU" dirty="0" err="1" smtClean="0"/>
              <a:t>гиматия</a:t>
            </a:r>
            <a:r>
              <a:rPr lang="ru-RU" dirty="0" smtClean="0"/>
              <a:t>, накинутого на плечи и драпирующегося изысканными складками. Заполняя большую часть живописной поверхности, розовый тон мастерски моделируется </a:t>
            </a:r>
            <a:r>
              <a:rPr lang="ru-RU" dirty="0" err="1" smtClean="0"/>
              <a:t>разбеленными</a:t>
            </a:r>
            <a:r>
              <a:rPr lang="ru-RU" dirty="0" smtClean="0"/>
              <a:t> складками, подчеркнутыми верхним рисунком сгущенного кораллово-розового тона. Колористическое решение этой иконы, соединяющее золотисто-желтые, розовые и голубые тона, облагороженные золотом фона, орнамента и </a:t>
            </a:r>
            <a:r>
              <a:rPr lang="ru-RU" dirty="0" err="1" smtClean="0"/>
              <a:t>ассистной</a:t>
            </a:r>
            <a:r>
              <a:rPr lang="ru-RU" dirty="0" smtClean="0"/>
              <a:t> штриховкой ангельских крыльев, как бы идеально соответствует образу архангела, райского небожителя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(от старославянского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съпасъ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«спаситель», греч.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Σωτήρ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— эпитет, присваиваемый Иисусу Христу. Особенно характерен для иконописи.</a:t>
            </a:r>
          </a:p>
          <a:p>
            <a:r>
              <a:rPr lang="ru-RU" dirty="0" smtClean="0"/>
              <a:t>Изображение Спаса на </a:t>
            </a:r>
            <a:r>
              <a:rPr lang="ru-RU" dirty="0" err="1" smtClean="0"/>
              <a:t>звенигородской</a:t>
            </a:r>
            <a:r>
              <a:rPr lang="ru-RU" dirty="0" smtClean="0"/>
              <a:t> иконе сохранилось фрагментарно, но особенности его построения прослеживаются хорошо. Фигура дана в повороте влево от зрителя, лик — строго в фас, зрачки глаз сдвинуты чуть вправо. Соединением разных точек зрения достигнуто присущее образам Рублева органичное и многозначное внутреннее движение. Ритмика этого движения связывала Спаса и с обращенными к нему с обеих сторон </a:t>
            </a:r>
            <a:r>
              <a:rPr lang="ru-RU" dirty="0" err="1" smtClean="0"/>
              <a:t>полуфигурами</a:t>
            </a:r>
            <a:r>
              <a:rPr lang="ru-RU" dirty="0" smtClean="0"/>
              <a:t> святых, и с предстоящими зрителями.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Мудрым, благожелательным и кротким взглядом проникает </a:t>
            </a:r>
            <a:r>
              <a:rPr lang="ru-RU" dirty="0" err="1" smtClean="0"/>
              <a:t>рублевской</a:t>
            </a:r>
            <a:r>
              <a:rPr lang="ru-RU" dirty="0" smtClean="0"/>
              <a:t> Спас прямо в душу созерцающего, передавая ему свое состояние задумчивого покоя и умиротворения. В отличие от преобладающих в </a:t>
            </a:r>
            <a:r>
              <a:rPr lang="ru-RU" dirty="0" err="1" smtClean="0"/>
              <a:t>дорублевском</a:t>
            </a:r>
            <a:r>
              <a:rPr lang="ru-RU" dirty="0" smtClean="0"/>
              <a:t> искусстве грозных, гневных или возвышенно отстраненных образов Вседержителя, </a:t>
            </a:r>
            <a:r>
              <a:rPr lang="ru-RU" dirty="0" err="1" smtClean="0"/>
              <a:t>рублевский</a:t>
            </a:r>
            <a:r>
              <a:rPr lang="ru-RU" dirty="0" smtClean="0"/>
              <a:t> Спас прежде всего человечен.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одухотворенной красоте его, представляющей, по словам исследователя творчества Рублева Н. Е. Деминой, «воплощение типично русской благообразности», отражен идеал совершенного человека, исполненного философской умудренности, справедливости, доброты и самоотверженной любви.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основе сюжета «Троицы» лежит библейский рассказ о явлении праведному Аврааму божества в виде трех прекрасных юношей-ангелов. Авраам с женою </a:t>
            </a:r>
            <a:r>
              <a:rPr lang="ru-RU" dirty="0" err="1" smtClean="0"/>
              <a:t>Саррой</a:t>
            </a:r>
            <a:r>
              <a:rPr lang="ru-RU" dirty="0" smtClean="0"/>
              <a:t> угощали пришельцев под сенью </a:t>
            </a:r>
            <a:r>
              <a:rPr lang="ru-RU" dirty="0" err="1" smtClean="0"/>
              <a:t>Мамврийского</a:t>
            </a:r>
            <a:r>
              <a:rPr lang="ru-RU" dirty="0" smtClean="0"/>
              <a:t> дуба, и Аврааму дано было понять, что в ангелах воплотилось божество в трех лицах . Издавна существует несколько вариантов изображения Троицы, иногда с подробностями застолья и эпизодами заклания тельца и печения хлеба (в собрании галереи это иконы Троицы XIV века из Ростова Великого и XV века из Пскова).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рублевской</a:t>
            </a:r>
            <a:r>
              <a:rPr lang="ru-RU" dirty="0" smtClean="0"/>
              <a:t> же иконе внимание сосредоточено на трех ангелах, их состоянии. Они изображены восседающими вокруг престола, в центре которого помещена евхаристическая чаша с головой жертвенного тельца, символизирующего новозаветного агнца, то есть Христа. Смысл этого изображения -жертвенная любовь. </a:t>
            </a:r>
            <a:br>
              <a:rPr lang="ru-RU" dirty="0" smtClean="0"/>
            </a:br>
            <a:r>
              <a:rPr lang="ru-RU" dirty="0" smtClean="0"/>
              <a:t>Левый ангел, означающий Бога-Отца, правой рукой благословляет чашу. </a:t>
            </a:r>
            <a:br>
              <a:rPr lang="ru-RU" dirty="0" smtClean="0"/>
            </a:br>
            <a:r>
              <a:rPr lang="ru-RU" dirty="0" smtClean="0"/>
              <a:t>Средний ангел (Сын), изображенный в евангельских одеждах Иисуса Христа, опущенной на престол правой рукой с символическим </a:t>
            </a:r>
            <a:r>
              <a:rPr lang="ru-RU" dirty="0" err="1" smtClean="0"/>
              <a:t>перстосложением</a:t>
            </a:r>
            <a:r>
              <a:rPr lang="ru-RU" dirty="0" smtClean="0"/>
              <a:t>, выражает покорность воле Бога-Отца и готовность принести себя в жертву во имя любви к людям. </a:t>
            </a:r>
            <a:br>
              <a:rPr lang="ru-RU" dirty="0" smtClean="0"/>
            </a:br>
            <a:r>
              <a:rPr lang="ru-RU" dirty="0" smtClean="0"/>
              <a:t>Жест правого ангела (Святого Духа) завершает символическое собеседование Отца и Сына, утверждая высокий смысл жертвенной любви, и утешает обреченного на жертву. Таким образом, изображение Ветхозаветной Троицы (то есть с подробностями сюжета из Ветхого Завета) превращается в образ Евхаристии (Благой жертвы), символически воспроизводящей смысл евангельской Тайной вечери и установленное на ней таинство (причащение хлебом и вином как телом и кровью Христа). Исследователи подчеркивают символическое космологическое значение композиционного круга, в который лаконично и естественно вписывается изображение. В круге видят отражение идеи Вселенной, мира, единства, объемлющего собою множественность, космос. При постижении содержания «Троицы» важно понять его многогранность.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Икона находилась в Троицком соборе Троицкого монастыря, ставшего впоследствии лаврой, до двадцатых годов нашего столетия. За это время икона претерпела ряд подновлений и прописей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http://rublev.voskres.ru/article.htm&gt;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Деисус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деисис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(от греч.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déеsis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моление), древнерусское название композиции, изображающей Христа посредине и обращённых к нему в молитвенных позах богоматерь и Иоанна Предтечу.</a:t>
            </a:r>
          </a:p>
          <a:p>
            <a:r>
              <a:rPr lang="ru-RU" dirty="0" smtClean="0"/>
              <a:t>Святые, молящиеся перед Спасом, представленные на других иконах, исполнены самозабвенной веры в справедливый суд. Для каждого персонажа найдены удивительно точные проникновенные характеристики, не нарушающие вместе с тем интонационного единства всего ансамбля. Умение объединить единым эмоциональным звучанием большие многофигурные группы составляет одну из особенностей композиционного дара Андрея Рублева. В образе Богоматери подчеркнут емкий монументального характера плавный текучий силуэт, нарушаемый акцентированным жестом протянутых в молитве рук. Все изображение проникнуто кроткой и печальной мольбой, заступничеством «за род человеческий».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>
                    <a:lumMod val="10000"/>
                  </a:schemeClr>
                </a:solidFill>
              </a:rPr>
              <a:t>по материалам </a:t>
            </a:r>
            <a:r>
              <a:rPr lang="en-BZ" sz="1200" dirty="0" smtClean="0">
                <a:solidFill>
                  <a:schemeClr val="bg1">
                    <a:lumMod val="10000"/>
                  </a:schemeClr>
                </a:solidFill>
              </a:rPr>
              <a:t>http://voskres.orthodoxy.ru/</a:t>
            </a:r>
            <a:br>
              <a:rPr lang="en-BZ" sz="12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12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0707D-002E-423D-AF7E-E6DD83E8705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0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714620"/>
            <a:ext cx="6400800" cy="1752600"/>
          </a:xfrm>
        </p:spPr>
        <p:txBody>
          <a:bodyPr/>
          <a:lstStyle/>
          <a:p>
            <a:r>
              <a:rPr lang="ru-RU" b="1" dirty="0" smtClean="0"/>
              <a:t>(</a:t>
            </a:r>
            <a:r>
              <a:rPr lang="ru-RU" b="1" dirty="0" err="1" smtClean="0"/>
              <a:t>Ок</a:t>
            </a:r>
            <a:r>
              <a:rPr lang="ru-RU" b="1" dirty="0" smtClean="0"/>
              <a:t>. 1360 (1370?) —1430)</a:t>
            </a:r>
            <a:endParaRPr lang="ru-RU" dirty="0"/>
          </a:p>
        </p:txBody>
      </p:sp>
      <p:pic>
        <p:nvPicPr>
          <p:cNvPr id="3074" name="Picture 2" descr="http://www.nearyou.ru/rublev/andre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21428" cy="68580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72000" y="535782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928926" y="857232"/>
            <a:ext cx="5429288" cy="1285860"/>
          </a:xfrm>
          <a:prstGeom prst="rect">
            <a:avLst/>
          </a:prstGeom>
          <a:ln>
            <a:noFill/>
          </a:ln>
        </p:spPr>
        <p:txBody>
          <a:bodyPr vert="horz" lIns="0" tIns="0" rIns="18288" bIns="0" numCol="1" anchor="b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3579868" y="6286479"/>
            <a:ext cx="556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stral" pitchFamily="66" charset="0"/>
              </a:rPr>
              <a:t>Учитель ИЗО,МХК. МАОУ Ильинской СОШ .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istral" pitchFamily="66" charset="0"/>
              </a:rPr>
              <a:t>Лебедь С.Г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4429156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Это торжественная, светлая икона, в которой преобладают, золотистые, розовые краски, яркая киноварь. Композиция очень гармонична: силуэт Христа вписан в круглую розетку, полукруг образуют и фигуры апостолов. Стремление к кругу, как к наиболее совершенной геометрической фигуре, будет характерно и для многих более поздних работ Рублева.</a:t>
            </a:r>
            <a:b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2530" name="Picture 2" descr="http://www.nearyou.ru/rublev/preobr-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85860"/>
            <a:ext cx="3835632" cy="532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5429288" cy="1285860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no Pro Smbd" pitchFamily="18" charset="0"/>
              </a:rPr>
              <a:t>Андрей Рублёв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6000768"/>
            <a:ext cx="2277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Преображение</a:t>
            </a:r>
            <a:endParaRPr lang="ru-RU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571612"/>
            <a:ext cx="8229600" cy="438943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 начале XV в. мастером были созданы также росписи Успенского собора близ Звенигорода. Здесь он работал вместе со старшим соратником и другом Даниилом Черным.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Росписи храмов в то время выполняли целые артели художников. Потому, хотя влияние Рублева ощущается в большинстве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звенигородских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фресок и икон, однозначно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рублевскими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исследователи считают только фрески с изображением Флора и Лавра. Эти росписи отличаются поразительной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геометричностью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1714488"/>
            <a:ext cx="7158062" cy="4389437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К работам Рублёва принято относить и          3 иконы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«Звенигородского чина»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(названного так условно, по месту, где они были найдены). В них, особенно в «Спасе», новая традиция находит свое зрелое воплощение, знаменуя начало золотого века — расцвета русского иконописания.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571612"/>
            <a:ext cx="8215343" cy="438943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Мудрость можно выразить не только словом. Визуальный образ порой красноречивее философского трактата. Особенно это касается древнерусской иконописи. Вглядитесь в строгие лики святых, загляните в их глаза. Ведь перед вами не просто предметы культового поклонения. На выцветших досках старинных икон, на обветшалых фресках древних монастырей — тайны мироздания, раскрытые древними мастерами, их видение Бога, Вселенной, людей. Недаром многие ставят иконописца Рублева в один ряд с великими философами. </a:t>
            </a:r>
            <a:b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nearyou.ru/rublev/zar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85794"/>
            <a:ext cx="3965418" cy="577730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86314" y="785794"/>
            <a:ext cx="2858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Z" sz="2400" b="1" dirty="0" smtClean="0">
                <a:solidFill>
                  <a:schemeClr val="bg1">
                    <a:lumMod val="10000"/>
                  </a:schemeClr>
                </a:solidFill>
              </a:rPr>
              <a:t>A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рхангел Михаил</a:t>
            </a: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6000768"/>
            <a:ext cx="3896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Иконы «Звенигородского чина»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428736"/>
            <a:ext cx="4071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Архангел родился в воображении художника высочайших помыслов и воплотил мечту о гармонии и совершенстве, живущую в его душе наперекор всем тяготам и трагическим обстоятельствам тогдашней жизни. В изображении архангела как бы слились далекие отзвуки эллинских образов и представления о возвышенной красоте райских небожителей, соотнесенные с чисто русским идеалом, отмеченным задушевностью, задумчивостью, созерцательностью.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nearyou.ru/rublev/zsp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14356"/>
            <a:ext cx="4986319" cy="51589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785794"/>
            <a:ext cx="3122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Спас Вседержитель</a:t>
            </a: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6000768"/>
            <a:ext cx="3896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Иконы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Звенигородского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чина»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1285860"/>
            <a:ext cx="3571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Мудрым, благожелательным и кротким взглядом проникает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рублевский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Спас прямо в душу созерцающего, передавая ему свое состояние задумчивого покоя и умиротворения. В отличие от преобладающих в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дорублевском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искусстве грозных, гневных или возвышенно отстраненных образов Вседержителя,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рублевский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Спас прежде всего человечен.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nearyou.ru/rublev/zpav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3640651" cy="53578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785794"/>
            <a:ext cx="2431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Апостол Павел</a:t>
            </a:r>
            <a:endParaRPr lang="ru-RU" sz="24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285860"/>
            <a:ext cx="47149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Апостол Павел, предстает в интерпретации мастера совсем иным, чем его было принято изображать в кругу византийского искусства этого времени. Вместо энергии и решительности византийского образа мастер выявил черты философской углубленности, эпическую созерцательность. Одежда апостола своим колоритом, ритмом складок, тонкостью тональных переходов усиливает впечатление возвышенной красоты, покоя, просветленной гармонии и ясности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6072206"/>
            <a:ext cx="3896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Иконы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Звенигородского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чина»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5072098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 1422 г. началось восстановление Троицкого собора Троице-Сергиева монастыря. Для иконостаса Троицкого собора Рублевым была написана икона, которую все исследователи безоговорочно считают вершиной творческого наследия мастера.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://www.nearyou.ru/rublev/trb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29256" y="1285860"/>
            <a:ext cx="3251270" cy="40534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5429264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Речь идет о знаменитой «Троице». К Аврааму и его жене Саре явилось трое странников, предрекших престарелой женщине рождение сына. Пророк, догадавшись, что перед ним божество, приготовил для гостей угощение. Таков библейский сюжет иконы. 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57752" y="6215082"/>
            <a:ext cx="1293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Троица</a:t>
            </a:r>
            <a:endParaRPr lang="ru-RU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00108"/>
            <a:ext cx="4357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Рублев изображает странников в виде трех ангелов, склонившихся над чашей. Иконописец попытался выразить в их образах богословское представление о триединстве Бога.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 иконе внимание сосредоточено на трех ангелах, их состоянии. Они изображены восседающими вокруг престола, в центре которого помещена евхаристическая чаша с головой жертвенного тельца, символизирующего новозаветного агнца, то есть Христа. Смысл этого изображения -жертвенная любовь. </a:t>
            </a:r>
          </a:p>
          <a:p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Picture 2" descr="http://www.nearyou.ru/rublev/trb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86314" y="1214422"/>
            <a:ext cx="3965650" cy="4944052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934670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Трудно выразить словами непостижимую красоту «Троицы». У этой иконы есть голос. Она звучит как симфония надежды.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www.nearyou.ru/rublev/trb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43174" y="1142984"/>
            <a:ext cx="3786214" cy="4720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428736"/>
            <a:ext cx="8372476" cy="438943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Знаменитый русский скульптор Эрнст Неизвестный как-то сказал:</a:t>
            </a:r>
            <a:b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«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Рублев никогда не читал лекций по философии, не писал ни строчки. Он даже не говорил, так как дал монашеский обет молчания. Почему же он философ? Да потому, что в России было такое понятие: «умозрение в красках». То есть высокое </a:t>
            </a:r>
            <a:r>
              <a:rPr lang="ru-RU" sz="2800" i="1" dirty="0" err="1" smtClean="0">
                <a:solidFill>
                  <a:schemeClr val="bg2">
                    <a:lumMod val="10000"/>
                  </a:schemeClr>
                </a:solidFill>
              </a:rPr>
              <a:t>искуcство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рассматривалось как одна из форм не только познания мира, но и создания структур, равных философии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».</a:t>
            </a:r>
            <a:b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Вернувшись из Троицкой обители, Андрей и Даниил приступили к росписи Андроникова монастыря. Но закончить ее не успели. В 1430 г. Рублев умер. Росписи в Спасском соборе монастыря(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ок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. 1426-27), последняя работа Рублева, утрачены.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Дата его смерти 29 января 1430 — единственная точная дата; она была высечена на могильной плите и скопирована до того, как плита погибла.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7772400" cy="136245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dirty="0" smtClean="0">
                <a:ln/>
                <a:solidFill>
                  <a:schemeClr val="accent3"/>
                </a:solidFill>
                <a:effectLst/>
                <a:latin typeface="Constantia" pitchFamily="18" charset="0"/>
              </a:rPr>
              <a:t>Иконостас Успенского Собора во Владимире</a:t>
            </a:r>
            <a:endParaRPr lang="ru-RU" sz="4000" dirty="0">
              <a:ln/>
              <a:solidFill>
                <a:schemeClr val="accent3"/>
              </a:solidFill>
              <a:effectLst/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  <a:t>Чин </a:t>
            </a:r>
            <a:r>
              <a:rPr lang="ru-RU" sz="3600" b="1" dirty="0" err="1" smtClean="0">
                <a:solidFill>
                  <a:schemeClr val="bg1">
                    <a:lumMod val="10000"/>
                  </a:schemeClr>
                </a:solidFill>
              </a:rPr>
              <a:t>Деисусный</a:t>
            </a:r>
            <a:endParaRPr lang="ru-RU" sz="3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Андрей Рублёв, Даниил Черный и мастерская</a:t>
            </a:r>
            <a:b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Спас в Силах</a:t>
            </a:r>
            <a:endParaRPr lang="ru-RU" sz="24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5" name="Picture 5" descr="http://www.nearyou.ru/rublev/vlad/bogos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143512"/>
            <a:ext cx="428625" cy="1143000"/>
          </a:xfrm>
          <a:prstGeom prst="rect">
            <a:avLst/>
          </a:prstGeom>
          <a:noFill/>
        </p:spPr>
      </p:pic>
      <p:pic>
        <p:nvPicPr>
          <p:cNvPr id="35846" name="Picture 6" descr="http://www.nearyou.ru/rublev/vlad/mih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143512"/>
            <a:ext cx="428625" cy="1143000"/>
          </a:xfrm>
          <a:prstGeom prst="rect">
            <a:avLst/>
          </a:prstGeom>
          <a:noFill/>
        </p:spPr>
      </p:pic>
      <p:pic>
        <p:nvPicPr>
          <p:cNvPr id="35847" name="Picture 7" descr="http://www.nearyou.ru/rublev/vlad/maria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5143512"/>
            <a:ext cx="428625" cy="1143000"/>
          </a:xfrm>
          <a:prstGeom prst="rect">
            <a:avLst/>
          </a:prstGeom>
          <a:noFill/>
        </p:spPr>
      </p:pic>
      <p:pic>
        <p:nvPicPr>
          <p:cNvPr id="35848" name="Picture 8" descr="http://www.nearyou.ru/rublev/vlad/spas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857760"/>
            <a:ext cx="1071570" cy="1512805"/>
          </a:xfrm>
          <a:prstGeom prst="rect">
            <a:avLst/>
          </a:prstGeom>
          <a:noFill/>
        </p:spPr>
      </p:pic>
      <p:pic>
        <p:nvPicPr>
          <p:cNvPr id="35849" name="Picture 9" descr="http://www.nearyou.ru/rublev/vlad/predt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5143512"/>
            <a:ext cx="428625" cy="1143000"/>
          </a:xfrm>
          <a:prstGeom prst="rect">
            <a:avLst/>
          </a:prstGeom>
          <a:noFill/>
        </p:spPr>
      </p:pic>
      <p:pic>
        <p:nvPicPr>
          <p:cNvPr id="35850" name="Picture 10" descr="http://www.nearyou.ru/rublev/vlad/gavr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5143512"/>
            <a:ext cx="428625" cy="1143000"/>
          </a:xfrm>
          <a:prstGeom prst="rect">
            <a:avLst/>
          </a:prstGeom>
          <a:noFill/>
        </p:spPr>
      </p:pic>
      <p:pic>
        <p:nvPicPr>
          <p:cNvPr id="35851" name="Picture 11" descr="http://www.nearyou.ru/rublev/vlad/andr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5143512"/>
            <a:ext cx="428625" cy="1143000"/>
          </a:xfrm>
          <a:prstGeom prst="rect">
            <a:avLst/>
          </a:prstGeom>
          <a:noFill/>
        </p:spPr>
      </p:pic>
      <p:pic>
        <p:nvPicPr>
          <p:cNvPr id="35852" name="Picture 12" descr="http://www.nearyou.ru/rublev/vlad/zlat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5143512"/>
            <a:ext cx="428625" cy="1143000"/>
          </a:xfrm>
          <a:prstGeom prst="rect">
            <a:avLst/>
          </a:prstGeom>
          <a:noFill/>
        </p:spPr>
      </p:pic>
      <p:pic>
        <p:nvPicPr>
          <p:cNvPr id="35844" name="Picture 4" descr="http://www.nearyou.ru/rublev/vlad/grig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43900" y="5143512"/>
            <a:ext cx="428625" cy="114300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85720" y="1928802"/>
            <a:ext cx="83582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В иконном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</a:rPr>
              <a:t>деисусе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, соотносящемся с образами фрескового ансамбля, как бы усилены, заострены индивидуальные характеристики Спаса и представленных в молении перед ним святых. На центральной иконе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</a:rPr>
              <a:t>деисуса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 «Спас в Силах» изображен Иисус Христос с раскрытым текстом Евангелия, восседающий на престоле.</a:t>
            </a:r>
            <a:b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nearyou.ru/rublev/vlad/sp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82348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Еще при жизни Рублев пользовался почитанием, а после смерти превратился в своего рода символ высочайшего и духовного искусства. </a:t>
            </a:r>
            <a:b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Легендарное имя Андрея Рублева, работавшего в XV веке, было сохранено народной памятью, однако долгое время его авторитет был лишь слабым отголоском того, давнего почитания: никто толком не знал, какие работы ему точно принадлежат. Лишь в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</a:rPr>
              <a:t>XXв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., благодаря усилиям многих исследователей и реставраторов, пришло наше понимание его творчества и восприятие его как одного из гениев мирового искусства. </a:t>
            </a:r>
            <a:b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428736"/>
            <a:ext cx="8229600" cy="43894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   К сожалению, о жизни талантливого русского иконописца, жившего 600 лет назад, известно куда меньше, чем о многих философах Древнего мира. Немногочисленные факты его биографии по крупицам собраны из летописей и работ древнерусских писателей </a:t>
            </a:r>
            <a:r>
              <a:rPr lang="ru-RU" sz="2800" dirty="0" err="1" smtClean="0">
                <a:solidFill>
                  <a:schemeClr val="bg1">
                    <a:lumMod val="10000"/>
                  </a:schemeClr>
                </a:solidFill>
              </a:rPr>
              <a:t>Пахомия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 Логофета и Иосифа Волоцкого. </a:t>
            </a:r>
            <a:b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Даже десятилетие, приблизительно обозначающее дату его рождения, определяется по косвенным данным. </a:t>
            </a:r>
            <a:b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785926"/>
            <a:ext cx="8229600" cy="4389437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«Кто книги пишет, кто книгам учится, кто рыболовные сети плетет, кто кельи строит. Одни дрова и воду носят в пивоварню, другие хлеб и варево готовят», — так писал о монастырях современник Рублева. Послушнику Андрею досталась особая обязанность — научиться выражать церковную мудрость на языке красок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142984"/>
            <a:ext cx="8643998" cy="438943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Троицкий монастырь являлся неисчерпаемым источником этой мудрости. Здесь жил когда-то известный мыслитель своего времени Сергий Радонежский, «кроткий душою, твердый верою, смиренный умом». Возможно, Рублев еще застал старца в живых. Но и после смерти Сергия в монастыре царила созданная им атмосфера нравственной чистоты, трудолюбия, сердечности. Предполагают, что постригся Рублев в Троицком монастыре при настоятеле Никоне Радонежском, ученике и преемнике Сергия Радонежского.(«Сказание о святых иконописцах» -17 в.).Молодой художник, как губка, впитывал моральные устои Радонежского. Позже это нашло отражение в его работах—таких светлых и человечных. </a:t>
            </a:r>
            <a:b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500174"/>
            <a:ext cx="8229600" cy="43894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Однако, оставаясь в обители Сергия, Андрей Рублев не мог совершенствовать свой талант. Его влекла Москва, новый центр русских земель, который с каждым годом становился все сильнее.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Здесь строились храмы, со всей Руси (да что там Руси — из самой Византии!) съезжались зодчие, иконописцы, Здесь было у кого поучиться. Возможно, поэтому в 1400 — 1405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rr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. Рублев оставил Троицкий монастырь и перебрался поближе к Москве, в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Андронникову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обитель. Здесь его заметил великий князь Василий Дмитриевич, сын Дмитрия Донского. Иконописца пригласили принять участие в росписи Благовещенского собора Московского Кремля.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nearyou.ru/rublev/bsobo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596485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72066" y="1357298"/>
            <a:ext cx="3714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Первое упоминание о Рублеве в летописи относится к 1405 г. Там говорится о том, что исполнение росписей Благовещенского собора в Московском Кремле было поручено знаменитому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Феофану Греку, мастеру Прохору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(«старцу с Городца») и чернецу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Андрею Рублеву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. Причем в летописи, повествующей об этой росписи, имя Рублева, как самого младшего по возрасту, стоит последним.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92919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</a:rPr>
              <a:t>Благовещенский собор  в Московском Кремле </a:t>
            </a:r>
            <a:endParaRPr lang="ru-RU" sz="2000" b="1" dirty="0"/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500174"/>
            <a:ext cx="8229600" cy="438943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Шанс поработать рука об руку с самим Феофаном, приехавшим из Кафы, корифеем иконописи, был большой удачей для Андрея. Он мог многому научиться у мастера, которого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Епифаний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, один из просвещенных писателей того времени, называл «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преславным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мудрецом, зело философом хитрым». Каждый его штрих смел и точен (его манеру именуют живописной скорописью), созданные им образы величавы, суровы, горды.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Но Андрей, воспитанный на духовных традициях Сергия Радонежского, напротив, отказывался от присущей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феофановскому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письму доли драматизма и суровости. Он стремился к гармонии, спокойствию, ясности.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1428736"/>
            <a:ext cx="7586690" cy="43894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Росписи Благовещенского собора утрачены, но в иконостасе собора (в Московском Кремле) сохранилось 7 икон приписываемых Рублеву. Скорее всего, Рублеву, Прохору и их помощникам довелось писать в Благовещенской церкви фигуры апостола Петра, архангела Михаила, мучеников Дмитрия и Георгия и так называемые «праздники»-иконы, посвященные великим событиям в истории христианской церкви. Трудно с уверенностью сказать, какие из икон и фресок принадлежат кисти Рублева. Вполне возможно, что он создал «Преображение».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0"/>
            <a:ext cx="5429288" cy="1285860"/>
          </a:xfrm>
          <a:prstGeom prst="rect">
            <a:avLst/>
          </a:prstGeom>
        </p:spPr>
        <p:txBody>
          <a:bodyPr numCol="1">
            <a:prstTxWarp prst="text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no Pro Smbd" pitchFamily="18" charset="0"/>
                <a:ea typeface="+mj-ea"/>
                <a:cs typeface="+mj-cs"/>
              </a:rPr>
              <a:t>Андрей Рублёв 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7">
      <a:dk1>
        <a:srgbClr val="DFCE04"/>
      </a:dk1>
      <a:lt1>
        <a:srgbClr val="FDF59C"/>
      </a:lt1>
      <a:dk2>
        <a:srgbClr val="7A610D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C9D2BD"/>
      </a:accent4>
      <a:accent5>
        <a:srgbClr val="BECA95"/>
      </a:accent5>
      <a:accent6>
        <a:srgbClr val="FDF59C"/>
      </a:accent6>
      <a:hlink>
        <a:srgbClr val="FEFAC9"/>
      </a:hlink>
      <a:folHlink>
        <a:srgbClr val="2C29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1535</Words>
  <Application>Microsoft Office PowerPoint</Application>
  <PresentationFormat>Экран (4:3)</PresentationFormat>
  <Paragraphs>69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Андрей Рублёв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Иконостас Успенского Собора во Владимире</vt:lpstr>
      <vt:lpstr>Андрей Рублёв, Даниил Черный и мастерская Спас в Силах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Рублёв </dc:title>
  <dc:creator>user</dc:creator>
  <cp:lastModifiedBy>Света</cp:lastModifiedBy>
  <cp:revision>26</cp:revision>
  <dcterms:created xsi:type="dcterms:W3CDTF">2011-01-18T15:20:15Z</dcterms:created>
  <dcterms:modified xsi:type="dcterms:W3CDTF">2012-09-25T16:17:32Z</dcterms:modified>
</cp:coreProperties>
</file>