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0" r:id="rId4"/>
    <p:sldId id="268" r:id="rId5"/>
    <p:sldId id="269" r:id="rId6"/>
    <p:sldId id="271" r:id="rId7"/>
    <p:sldId id="259" r:id="rId8"/>
    <p:sldId id="258" r:id="rId9"/>
    <p:sldId id="262" r:id="rId10"/>
    <p:sldId id="263" r:id="rId11"/>
    <p:sldId id="260" r:id="rId12"/>
    <p:sldId id="274" r:id="rId13"/>
    <p:sldId id="275" r:id="rId14"/>
    <p:sldId id="276" r:id="rId15"/>
    <p:sldId id="261" r:id="rId16"/>
    <p:sldId id="272" r:id="rId17"/>
    <p:sldId id="273" r:id="rId18"/>
    <p:sldId id="264" r:id="rId19"/>
    <p:sldId id="265" r:id="rId20"/>
    <p:sldId id="266" r:id="rId21"/>
    <p:sldId id="277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2101" autoAdjust="0"/>
  </p:normalViewPr>
  <p:slideViewPr>
    <p:cSldViewPr>
      <p:cViewPr varScale="1">
        <p:scale>
          <a:sx n="62" d="100"/>
          <a:sy n="62" d="100"/>
        </p:scale>
        <p:origin x="-2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FB495-3A1F-43E5-A778-CBB9A19CB5D1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9695E-831C-40B6-8D78-98EA5973D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19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dic.academic.ru/dic.nsf/biblerus/61921/%D0%A7%D0%B8%D1%81" TargetMode="External"/><Relationship Id="rId13" Type="http://schemas.openxmlformats.org/officeDocument/2006/relationships/hyperlink" Target="http://dic.academic.ru/dic.nsf/biblerus/61541/%D0%A7%D0%B8%D1%81" TargetMode="External"/><Relationship Id="rId18" Type="http://schemas.openxmlformats.org/officeDocument/2006/relationships/hyperlink" Target="http://dic.academic.ru/dic.nsf/biblerus/45473/%D0%9D%D0%B0%D0%B2" TargetMode="External"/><Relationship Id="rId26" Type="http://schemas.openxmlformats.org/officeDocument/2006/relationships/hyperlink" Target="http://dic.academic.ru/dic.nsf/biblerus/43823/%D0%9C%D0%B0%D1%82" TargetMode="External"/><Relationship Id="rId3" Type="http://schemas.openxmlformats.org/officeDocument/2006/relationships/hyperlink" Target="http://translate.academic.ru/%D0%95%D0%BB%D0%B5%D0%B0%D0%B7%D0%B0%D1%80/ru/" TargetMode="External"/><Relationship Id="rId21" Type="http://schemas.openxmlformats.org/officeDocument/2006/relationships/hyperlink" Target="http://dic.academic.ru/dic.nsf/biblerus/4460/2%D0%A6%D0%B0%D1%80" TargetMode="External"/><Relationship Id="rId7" Type="http://schemas.openxmlformats.org/officeDocument/2006/relationships/hyperlink" Target="http://dic.academic.ru/dic.nsf/biblerus/61653/%D0%A7%D0%B8%D1%81" TargetMode="External"/><Relationship Id="rId12" Type="http://schemas.openxmlformats.org/officeDocument/2006/relationships/hyperlink" Target="http://dic.academic.ru/dic.nsf/biblerus/61462/%D0%A7%D0%B8%D1%81" TargetMode="External"/><Relationship Id="rId17" Type="http://schemas.openxmlformats.org/officeDocument/2006/relationships/hyperlink" Target="http://dic.academic.ru/dic.nsf/biblerus/45134/%D0%9D%D0%B0%D0%B2" TargetMode="External"/><Relationship Id="rId25" Type="http://schemas.openxmlformats.org/officeDocument/2006/relationships/hyperlink" Target="http://dic.academic.ru/dic.nsf/biblerus/45820/%D0%9D%D0%B5%D0%B5%D0%BC" TargetMode="External"/><Relationship Id="rId2" Type="http://schemas.openxmlformats.org/officeDocument/2006/relationships/slide" Target="../slides/slide16.xml"/><Relationship Id="rId16" Type="http://schemas.openxmlformats.org/officeDocument/2006/relationships/hyperlink" Target="http://dic.academic.ru/dic.nsf/biblerus/61848/%D0%A7%D0%B8%D1%81" TargetMode="External"/><Relationship Id="rId20" Type="http://schemas.openxmlformats.org/officeDocument/2006/relationships/hyperlink" Target="http://dic.academic.ru/dic.nsf/biblerus/2603/1%D0%A6%D0%B0%D1%80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dic.academic.ru/dic.nsf/biblerus/40207/%D0%9B%D0%B5%D0%B2" TargetMode="External"/><Relationship Id="rId11" Type="http://schemas.openxmlformats.org/officeDocument/2006/relationships/hyperlink" Target="http://dic.academic.ru/dic.nsf/biblerus/61304/%D0%A7%D0%B8%D1%81" TargetMode="External"/><Relationship Id="rId24" Type="http://schemas.openxmlformats.org/officeDocument/2006/relationships/hyperlink" Target="http://dic.academic.ru/dic.nsf/biblerus/20330/%D0%95%D0%B7%D0%B4" TargetMode="External"/><Relationship Id="rId5" Type="http://schemas.openxmlformats.org/officeDocument/2006/relationships/hyperlink" Target="http://dic.academic.ru/dic.nsf/biblerus/28006/%D0%98%D1%81%D1%85" TargetMode="External"/><Relationship Id="rId15" Type="http://schemas.openxmlformats.org/officeDocument/2006/relationships/hyperlink" Target="http://dic.academic.ru/dic.nsf/biblerus/61753/%D0%A7%D0%B8%D1%81" TargetMode="External"/><Relationship Id="rId23" Type="http://schemas.openxmlformats.org/officeDocument/2006/relationships/hyperlink" Target="http://dic.academic.ru/dic.nsf/biblerus/1055/1%D0%9F%D0%B0%D1%80" TargetMode="External"/><Relationship Id="rId10" Type="http://schemas.openxmlformats.org/officeDocument/2006/relationships/hyperlink" Target="http://dic.academic.ru/dic.nsf/biblerus/61243/%D0%A7%D0%B8%D1%81" TargetMode="External"/><Relationship Id="rId19" Type="http://schemas.openxmlformats.org/officeDocument/2006/relationships/hyperlink" Target="http://dic.academic.ru/dic.nsf/biblerus/2226/1%D0%A6%D0%B0%D1%80" TargetMode="External"/><Relationship Id="rId4" Type="http://schemas.openxmlformats.org/officeDocument/2006/relationships/hyperlink" Target="http://dic.academic.ru/dic.nsf/biblerus/28549/%D0%98%D1%81%D1%85" TargetMode="External"/><Relationship Id="rId9" Type="http://schemas.openxmlformats.org/officeDocument/2006/relationships/hyperlink" Target="http://dic.academic.ru/dic.nsf/biblerus/61163/%D0%A7%D0%B8%D1%81" TargetMode="External"/><Relationship Id="rId14" Type="http://schemas.openxmlformats.org/officeDocument/2006/relationships/hyperlink" Target="http://dic.academic.ru/dic.nsf/biblerus/61701/%D0%A7%D0%B8%D1%81" TargetMode="External"/><Relationship Id="rId22" Type="http://schemas.openxmlformats.org/officeDocument/2006/relationships/hyperlink" Target="http://dic.academic.ru/dic.nsf/biblerus/680/1%D0%9F%D0%B0%D1%80" TargetMode="External"/><Relationship Id="rId27" Type="http://schemas.openxmlformats.org/officeDocument/2006/relationships/hyperlink" Target="http://dic.academic.ru/dic.nsf/biblerus/20557/%D0%95%D0%B7%D0%B4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Бруни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Федор Антонович – известный русский художник, родился в Москве. Его отец Антонио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Бруни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итальянец, переселившийся в Россию, был реставратором картин и живописцем плафонов. На одиннадцатом году Федор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Бруни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обнаруживавший большую любовь к рисованию, был определен в Академию Художеств, где и занимался под руководством А. Е. Егорова, А. И. Иванова и В. К.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Шебуева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8 году он успешно закончил Академию и для дальнейшего усовершенствования отправился в Рим. Изучение произведений старинных художников окончательно определило направление творчества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Бруни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Темы его произведений — античные и библейские сюжеты, а также портреты.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начале тридцатых годов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Бруни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начал писать колоссальную картину: «Воздвижение Моисеем медного змия», но прежде, чем успел ее окончить, был вызван из Рима в Петербург для работ в Исаакиевском соборе и для преподавания в Академии Художеств. 8 году художник снова отправился в Италию, где продолжил работу над задуманным произведением. 0 г. картина была окончена. Она произвела в Риме необыкновенно сильное впечатление. В следующем году картина была перевезена в Петербург и выставлена в одной из зал Зимнего дворца. Все отзывы того времени преисполнены чрезвычайных похвал. В этом произведении обнаружилось большое профессиональное мастерство художника, безупречное владение рисунком, пластикой человеческого тела, сложными ракурсами.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работам первого пребывания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Бруни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Риме также относятся четыре большие образа: «Богоматерь с младенцем на руках», «Спаситель на небесах», «Благовещение» и знаменитое «Моление о Чаше», которое изображает Христа, полного скорби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предзнания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ожидающих Его страданий и производит сильное впечатление.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Отправляясь в третий раз в Италию,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Бруни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занимается картонами тех картин, которые он должен был впоследствии написать на стенах Исаакиевского собора. 5 г. он привозит в Петербург 25 картонов; некоторые из них были исполнены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фрескою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Исаакиевском соборе самим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Бруни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другие – различными художниками под его руководством. На аттике собора находятся: «Сотворение мира», «Всемирный потоп», «Спаситель, вручающий апостолу Петру ключи от царствия Небесного», «Явление Господа апостолам по Воскресении» и другие.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Будучи назначен в 1849 г. хранителем картинной галереи Эрмитажа,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Бруни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любовью занимался ею; дважды он был командирован за границу для покупки картин, послуживших для пополнения эрмитажной галереи. 5 г.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Бруни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занял в Академии Художеств место ректора по отделу живописи и ваяния, а в 1866 г. перешло в его ведение и мозаичное отделение при Академии. Последние годы жизни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Бруни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занимался сочинением картонов для образов Храма Спасителя в Москве.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Федор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Бруни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одним из немногих представителей так называемой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назарейской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школы». </a:t>
            </a:r>
            <a:r>
              <a:rPr lang="ru-RU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 художественная деятельность занимает почетное место в истории русской живописи, и появление его произведений составило целую эпоху в русском искусстве.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9695E-831C-40B6-8D78-98EA5973DB0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899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Елеазар</a:t>
            </a:r>
            <a:endParaRPr lang="ru-R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Перевод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 err="1" smtClean="0"/>
              <a:t>Елеазар</a:t>
            </a:r>
            <a:r>
              <a:rPr lang="ru-RU" dirty="0" smtClean="0"/>
              <a:t>(которому помогает Бог) - имя, усвояемое в 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свящ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dirty="0" smtClean="0"/>
              <a:t> Писании многим лицам:</a:t>
            </a:r>
          </a:p>
          <a:p>
            <a:r>
              <a:rPr lang="ru-RU" dirty="0" smtClean="0"/>
              <a:t>а) (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Исх.6:23</a:t>
            </a:r>
            <a:r>
              <a:rPr lang="ru-RU" dirty="0" smtClean="0"/>
              <a:t> ) третий сын Аарона, избранный со своими братьями на священническое служение (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Исх.28:1</a:t>
            </a:r>
            <a:r>
              <a:rPr lang="ru-RU" dirty="0" smtClean="0"/>
              <a:t> ). Когда два старшие брата его, </a:t>
            </a:r>
            <a:r>
              <a:rPr lang="ru-RU" dirty="0" err="1" smtClean="0"/>
              <a:t>Надав</a:t>
            </a:r>
            <a:r>
              <a:rPr lang="ru-RU" dirty="0" smtClean="0"/>
              <a:t> и </a:t>
            </a:r>
            <a:r>
              <a:rPr lang="ru-RU" dirty="0" err="1" smtClean="0"/>
              <a:t>Авиуд</a:t>
            </a:r>
            <a:r>
              <a:rPr lang="ru-RU" dirty="0" smtClean="0"/>
              <a:t>, были сожжены огнем от Господа (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Лев.10:1</a:t>
            </a:r>
            <a:r>
              <a:rPr lang="ru-RU" dirty="0" smtClean="0"/>
              <a:t> ,2), не оставив после себя детей, </a:t>
            </a:r>
            <a:r>
              <a:rPr lang="ru-RU" dirty="0" err="1" smtClean="0"/>
              <a:t>Елеазар</a:t>
            </a:r>
            <a:r>
              <a:rPr lang="ru-RU" dirty="0" smtClean="0"/>
              <a:t> вступил в права первородства и поставлен старейшим над начальниками левитов (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Чис.3:4</a:t>
            </a:r>
            <a:r>
              <a:rPr lang="ru-RU" dirty="0" smtClean="0"/>
              <a:t>, 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Чис.4:14</a:t>
            </a:r>
            <a:r>
              <a:rPr lang="ru-RU" dirty="0" smtClean="0"/>
              <a:t> ). Ему была поручена вся скиния со всем, что находилось в ней. После возмущения Корея, </a:t>
            </a:r>
            <a:r>
              <a:rPr lang="ru-RU" dirty="0" err="1" smtClean="0"/>
              <a:t>Елеазар</a:t>
            </a:r>
            <a:r>
              <a:rPr lang="ru-RU" dirty="0" smtClean="0"/>
              <a:t> получил повеление от Бога собрать медные кадильницы и разбить их в листы для покрытия жертвенника (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Чис.16:37</a:t>
            </a:r>
            <a:r>
              <a:rPr lang="ru-RU" dirty="0" smtClean="0"/>
              <a:t> ,39), и он первый принес в жертву Господу </a:t>
            </a:r>
            <a:r>
              <a:rPr lang="ru-RU" i="1" dirty="0" smtClean="0"/>
              <a:t>рыжую телицу</a:t>
            </a:r>
            <a:r>
              <a:rPr lang="ru-RU" dirty="0" smtClean="0"/>
              <a:t> (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Чис.19:3</a:t>
            </a:r>
            <a:r>
              <a:rPr lang="ru-RU" dirty="0" smtClean="0"/>
              <a:t> ). При кончине Аарона, </a:t>
            </a:r>
            <a:r>
              <a:rPr lang="ru-RU" dirty="0" err="1" smtClean="0"/>
              <a:t>Елеазар</a:t>
            </a:r>
            <a:r>
              <a:rPr lang="ru-RU" dirty="0" smtClean="0"/>
              <a:t> был торжественно облечен в первосвященнические одежды на 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</a:t>
            </a:r>
            <a:r>
              <a:rPr lang="ru-RU" dirty="0" err="1" smtClean="0"/>
              <a:t>Ор</a:t>
            </a:r>
            <a:r>
              <a:rPr lang="ru-RU" dirty="0" smtClean="0"/>
              <a:t> (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Чис.20:28</a:t>
            </a:r>
            <a:r>
              <a:rPr lang="ru-RU" dirty="0" smtClean="0"/>
              <a:t> ), затем вместе с Моисеем он производил второе счисление народа (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Чис.26:1</a:t>
            </a:r>
            <a:r>
              <a:rPr lang="ru-RU" dirty="0" smtClean="0"/>
              <a:t> и 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след.</a:t>
            </a:r>
            <a:r>
              <a:rPr lang="ru-RU" dirty="0" smtClean="0"/>
              <a:t>), и когда Иисус Навин принял власть и правление от Моисея, то первосвященник </a:t>
            </a:r>
            <a:r>
              <a:rPr lang="ru-RU" dirty="0" err="1" smtClean="0"/>
              <a:t>Елеазар</a:t>
            </a:r>
            <a:r>
              <a:rPr lang="ru-RU" dirty="0" smtClean="0"/>
              <a:t>, по указанию Божию, должен был благословить Иисуса Навина, как преемника Моисея (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Чис.27:22</a:t>
            </a:r>
            <a:r>
              <a:rPr lang="ru-RU" dirty="0" smtClean="0"/>
              <a:t> ). При разграблении имущества </a:t>
            </a:r>
            <a:r>
              <a:rPr lang="ru-RU" dirty="0" err="1" smtClean="0"/>
              <a:t>Мадианитян</a:t>
            </a:r>
            <a:r>
              <a:rPr lang="ru-RU" dirty="0" smtClean="0"/>
              <a:t>, </a:t>
            </a:r>
            <a:r>
              <a:rPr lang="ru-RU" dirty="0" err="1" smtClean="0"/>
              <a:t>Елеазар</a:t>
            </a:r>
            <a:r>
              <a:rPr lang="ru-RU" dirty="0" smtClean="0"/>
              <a:t> указывал народу что должно делать с военною добычею (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Чис.31:21</a:t>
            </a:r>
            <a:r>
              <a:rPr lang="ru-RU" dirty="0" smtClean="0"/>
              <a:t> и 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проч.</a:t>
            </a:r>
            <a:r>
              <a:rPr lang="ru-RU" dirty="0" smtClean="0"/>
              <a:t> ). Колена </a:t>
            </a:r>
            <a:r>
              <a:rPr lang="ru-RU" dirty="0" err="1" smtClean="0"/>
              <a:t>Рувимово</a:t>
            </a:r>
            <a:r>
              <a:rPr lang="ru-RU" dirty="0" smtClean="0"/>
              <a:t> и </a:t>
            </a:r>
            <a:r>
              <a:rPr lang="ru-RU" dirty="0" err="1" smtClean="0"/>
              <a:t>Гадово</a:t>
            </a:r>
            <a:r>
              <a:rPr lang="ru-RU" dirty="0" smtClean="0"/>
              <a:t> просили его и Моисея дать им в наследие завоеванные земли по ту сторону Иордана, и просьба их была исполнена, но с тем условием, чтобы они вместе с прочими коленами продолжали завоевание земли Обетованной за Иорданом (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/>
              </a:rPr>
              <a:t>Чис.32:2</a:t>
            </a:r>
            <a:r>
              <a:rPr lang="ru-RU" dirty="0" smtClean="0"/>
              <a:t> ). Он помогал также Иисусу в разделении земли Обетованной между коленами </a:t>
            </a:r>
            <a:r>
              <a:rPr lang="ru-RU" dirty="0" err="1" smtClean="0"/>
              <a:t>Израилевыми</a:t>
            </a:r>
            <a:r>
              <a:rPr lang="ru-RU" dirty="0" smtClean="0"/>
              <a:t> (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/>
              </a:rPr>
              <a:t>Чис.34:17</a:t>
            </a:r>
            <a:r>
              <a:rPr lang="ru-RU" dirty="0" smtClean="0"/>
              <a:t> , 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/>
              </a:rPr>
              <a:t>Нав.14:1</a:t>
            </a:r>
            <a:r>
              <a:rPr lang="ru-RU" dirty="0" smtClean="0"/>
              <a:t> </a:t>
            </a:r>
            <a:r>
              <a:rPr lang="ru-RU" dirty="0" err="1" smtClean="0"/>
              <a:t>и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проч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dirty="0" smtClean="0"/>
              <a:t> ). Первосвященник </a:t>
            </a:r>
            <a:r>
              <a:rPr lang="ru-RU" dirty="0" err="1" smtClean="0"/>
              <a:t>Елеазар</a:t>
            </a:r>
            <a:r>
              <a:rPr lang="ru-RU" dirty="0" smtClean="0"/>
              <a:t> пережил Иисуса Навина, скончался в преклонном возрасте и погребен на горе Ефремовой, на одном из холмов, принадлежавших сыну его </a:t>
            </a:r>
            <a:r>
              <a:rPr lang="ru-RU" dirty="0" err="1" smtClean="0"/>
              <a:t>Финеесу</a:t>
            </a:r>
            <a:r>
              <a:rPr lang="ru-RU" dirty="0" smtClean="0"/>
              <a:t> (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/>
              </a:rPr>
              <a:t>Нав.24:33</a:t>
            </a:r>
            <a:r>
              <a:rPr lang="ru-RU" dirty="0" smtClean="0"/>
              <a:t> ). Первосвященство постоянно оставалось за домом </a:t>
            </a:r>
            <a:r>
              <a:rPr lang="ru-RU" dirty="0" err="1" smtClean="0"/>
              <a:t>Елеазара</a:t>
            </a:r>
            <a:r>
              <a:rPr lang="ru-RU" dirty="0" smtClean="0"/>
              <a:t>, за исключением краткого времени от 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первосвящ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dirty="0" smtClean="0"/>
              <a:t> Илия и </a:t>
            </a:r>
            <a:r>
              <a:rPr lang="ru-RU" dirty="0" err="1" smtClean="0"/>
              <a:t>Садока</a:t>
            </a:r>
            <a:r>
              <a:rPr lang="ru-RU" dirty="0" smtClean="0"/>
              <a:t> до Соломона (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/>
              </a:rPr>
              <a:t>1Цар.2:35</a:t>
            </a:r>
            <a:r>
              <a:rPr lang="ru-RU" dirty="0" smtClean="0"/>
              <a:t> ), до 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первосвящ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dirty="0" smtClean="0"/>
              <a:t> </a:t>
            </a:r>
            <a:r>
              <a:rPr lang="ru-RU" dirty="0" err="1" smtClean="0"/>
              <a:t>Онии</a:t>
            </a:r>
            <a:r>
              <a:rPr lang="ru-RU" dirty="0" smtClean="0"/>
              <a:t> III 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2Мак.</a:t>
            </a:r>
            <a:r>
              <a:rPr lang="ru-RU" dirty="0" smtClean="0"/>
              <a:t>3:4) и наконец до времени вождя и 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первосвящ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dirty="0" smtClean="0"/>
              <a:t> Симона Маккавея 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1Мак.</a:t>
            </a:r>
            <a:r>
              <a:rPr lang="ru-RU" dirty="0" smtClean="0"/>
              <a:t>14:35);</a:t>
            </a:r>
          </a:p>
          <a:p>
            <a:r>
              <a:rPr lang="ru-RU" dirty="0" smtClean="0"/>
              <a:t>б) (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0"/>
              </a:rPr>
              <a:t>1Цар.7:1</a:t>
            </a:r>
            <a:r>
              <a:rPr lang="ru-RU" dirty="0" smtClean="0"/>
              <a:t> ) сын </a:t>
            </a:r>
            <a:r>
              <a:rPr lang="ru-RU" dirty="0" err="1" smtClean="0"/>
              <a:t>Авинадава</a:t>
            </a:r>
            <a:r>
              <a:rPr lang="ru-RU" dirty="0" smtClean="0"/>
              <a:t>, избранный мужами </a:t>
            </a:r>
            <a:r>
              <a:rPr lang="ru-RU" dirty="0" err="1" smtClean="0"/>
              <a:t>Кириафиарима</a:t>
            </a:r>
            <a:r>
              <a:rPr lang="ru-RU" dirty="0" smtClean="0"/>
              <a:t> хранить Ковчег Завета по возвращении оного от Филистимлян;</a:t>
            </a:r>
          </a:p>
          <a:p>
            <a:r>
              <a:rPr lang="ru-RU" dirty="0" smtClean="0"/>
              <a:t>в) (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1"/>
              </a:rPr>
              <a:t>2Цар.23:9</a:t>
            </a:r>
            <a:r>
              <a:rPr lang="ru-RU" dirty="0" smtClean="0"/>
              <a:t> ,17) сын </a:t>
            </a:r>
            <a:r>
              <a:rPr lang="ru-RU" dirty="0" err="1" smtClean="0"/>
              <a:t>Додо</a:t>
            </a:r>
            <a:r>
              <a:rPr lang="ru-RU" dirty="0" smtClean="0"/>
              <a:t>, один из трех сильных воинских начальников Давида, подвиги коих изложены во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2Цар.</a:t>
            </a:r>
            <a:r>
              <a:rPr lang="ru-RU" dirty="0" smtClean="0"/>
              <a:t> и (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2"/>
              </a:rPr>
              <a:t>1Пар.11:12</a:t>
            </a:r>
            <a:r>
              <a:rPr lang="ru-RU" dirty="0" smtClean="0"/>
              <a:t> ,19). Во время сражения с Филистимлянами он до того поражал их, что рука его утомилась и прилипала к мечу его. В другое время, когда Давид захотел воды из колодезя Вифлеемского, он с двумя другими воинами пробился сквозь стан </a:t>
            </a:r>
            <a:r>
              <a:rPr lang="ru-RU" dirty="0" err="1" smtClean="0"/>
              <a:t>Филистимский</a:t>
            </a:r>
            <a:r>
              <a:rPr lang="ru-RU" dirty="0" smtClean="0"/>
              <a:t> и достал Давилу воды для утоления его жажды;</a:t>
            </a:r>
          </a:p>
          <a:p>
            <a:r>
              <a:rPr lang="ru-RU" dirty="0" smtClean="0"/>
              <a:t>г) (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3"/>
              </a:rPr>
              <a:t>1Пар.23:21</a:t>
            </a:r>
            <a:r>
              <a:rPr lang="ru-RU" dirty="0" smtClean="0"/>
              <a:t> , 22) сын </a:t>
            </a:r>
            <a:r>
              <a:rPr lang="ru-RU" dirty="0" err="1" smtClean="0"/>
              <a:t>Махлия</a:t>
            </a:r>
            <a:r>
              <a:rPr lang="ru-RU" dirty="0" smtClean="0"/>
              <a:t>, потомок </a:t>
            </a:r>
            <a:r>
              <a:rPr lang="ru-RU" dirty="0" err="1" smtClean="0"/>
              <a:t>Мерари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д) (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4"/>
              </a:rPr>
              <a:t>Езд.10:25</a:t>
            </a:r>
            <a:r>
              <a:rPr lang="ru-RU" dirty="0" smtClean="0"/>
              <a:t> ) сын </a:t>
            </a:r>
            <a:r>
              <a:rPr lang="ru-RU" dirty="0" err="1" smtClean="0"/>
              <a:t>Пароша</a:t>
            </a:r>
            <a:r>
              <a:rPr lang="ru-RU" dirty="0" smtClean="0"/>
              <a:t>, женившийся на иноплеменнице, но потом оставивший ее;</a:t>
            </a:r>
          </a:p>
          <a:p>
            <a:r>
              <a:rPr lang="ru-RU" dirty="0" smtClean="0"/>
              <a:t>е) (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5"/>
              </a:rPr>
              <a:t>Неем.12:42</a:t>
            </a:r>
            <a:r>
              <a:rPr lang="ru-RU" dirty="0" smtClean="0"/>
              <a:t> ) один из священников, присутствовавших при освящении стены Иерусалимской по возобновлении ее </a:t>
            </a:r>
            <a:r>
              <a:rPr lang="ru-RU" dirty="0" err="1" smtClean="0"/>
              <a:t>Неемиею</a:t>
            </a:r>
            <a:r>
              <a:rPr lang="ru-RU" dirty="0" smtClean="0"/>
              <a:t>;</a:t>
            </a:r>
          </a:p>
          <a:p>
            <a:r>
              <a:rPr lang="ru-RU" dirty="0" smtClean="0"/>
              <a:t>ж) (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6"/>
              </a:rPr>
              <a:t>Мат.1:15</a:t>
            </a:r>
            <a:r>
              <a:rPr lang="ru-RU" dirty="0" smtClean="0"/>
              <a:t> ) сын </a:t>
            </a:r>
            <a:r>
              <a:rPr lang="ru-RU" dirty="0" err="1" smtClean="0"/>
              <a:t>Елиуда</a:t>
            </a:r>
            <a:r>
              <a:rPr lang="ru-RU" dirty="0" smtClean="0"/>
              <a:t> и отец </a:t>
            </a:r>
            <a:r>
              <a:rPr lang="ru-RU" dirty="0" err="1" smtClean="0"/>
              <a:t>Матфана</a:t>
            </a:r>
            <a:r>
              <a:rPr lang="ru-RU" dirty="0" smtClean="0"/>
              <a:t>, одно из лиц, упоминаемых в родословии Спасителя;</a:t>
            </a:r>
          </a:p>
          <a:p>
            <a:r>
              <a:rPr lang="ru-RU" dirty="0" smtClean="0"/>
              <a:t>з) 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1Мак.</a:t>
            </a:r>
            <a:r>
              <a:rPr lang="ru-RU" dirty="0" smtClean="0"/>
              <a:t>6:43,46) четвертый сын </a:t>
            </a:r>
            <a:r>
              <a:rPr lang="ru-RU" dirty="0" err="1" smtClean="0"/>
              <a:t>Маттафии</a:t>
            </a:r>
            <a:r>
              <a:rPr lang="ru-RU" dirty="0" smtClean="0"/>
              <a:t>, брат Иуды Маккавея, убитый в сражении с Антиохом </a:t>
            </a:r>
            <a:r>
              <a:rPr lang="ru-RU" dirty="0" err="1" smtClean="0"/>
              <a:t>Евпатором</a:t>
            </a:r>
            <a:r>
              <a:rPr lang="ru-RU" dirty="0" smtClean="0"/>
              <a:t>. Еще пред вступлением в сражение с Никанором за несколько времени до вышеозначенной битвы </a:t>
            </a:r>
            <a:r>
              <a:rPr lang="ru-RU" dirty="0" err="1" smtClean="0"/>
              <a:t>Елеазар</a:t>
            </a:r>
            <a:r>
              <a:rPr lang="ru-RU" dirty="0" smtClean="0"/>
              <a:t> получил повеление читать народу 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свящ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dirty="0" smtClean="0"/>
              <a:t> книгу 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2Мак.</a:t>
            </a:r>
            <a:r>
              <a:rPr lang="ru-RU" dirty="0" smtClean="0"/>
              <a:t>8:23);</a:t>
            </a:r>
          </a:p>
          <a:p>
            <a:r>
              <a:rPr lang="ru-RU" dirty="0" smtClean="0"/>
              <a:t>и) 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2Мак.</a:t>
            </a:r>
            <a:r>
              <a:rPr lang="ru-RU" dirty="0" smtClean="0"/>
              <a:t>6:18) ученый и благочестивый старец, из первых книжников, замученный Антиохом Епифаном за веру, </a:t>
            </a:r>
            <a:r>
              <a:rPr lang="ru-RU" dirty="0" err="1" smtClean="0"/>
              <a:t>Елеазара</a:t>
            </a:r>
            <a:r>
              <a:rPr lang="ru-RU" dirty="0" smtClean="0"/>
              <a:t> принуждали есть </a:t>
            </a:r>
            <a:r>
              <a:rPr lang="ru-RU" dirty="0" err="1" smtClean="0"/>
              <a:t>идоложертвенное</a:t>
            </a:r>
            <a:r>
              <a:rPr lang="ru-RU" dirty="0" smtClean="0"/>
              <a:t> свиное мясо, но он решился лучше умереть, чем нарушить веру своих отцов. </a:t>
            </a:r>
            <a:r>
              <a:rPr lang="ru-RU" i="1" dirty="0" smtClean="0"/>
              <a:t>Если в настоящее время я и избавлюсь от мучения от людей</a:t>
            </a:r>
            <a:r>
              <a:rPr lang="ru-RU" dirty="0" smtClean="0"/>
              <a:t>, говорил он, </a:t>
            </a:r>
            <a:r>
              <a:rPr lang="ru-RU" i="1" dirty="0" smtClean="0"/>
              <a:t>то не избегну десницы Всемогущего ни в сей жизни, ни по смерти</a:t>
            </a:r>
            <a:r>
              <a:rPr lang="ru-RU" dirty="0" smtClean="0"/>
              <a:t> 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2Мак.</a:t>
            </a:r>
            <a:r>
              <a:rPr lang="ru-RU" dirty="0" smtClean="0"/>
              <a:t>6:26). И так скончался он в мучениях, оставив не только юношам, но и многим из народа образец доблести и памятник добродетелей 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ст.</a:t>
            </a:r>
            <a:r>
              <a:rPr lang="ru-RU" dirty="0" smtClean="0"/>
              <a:t> 31) 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см.</a:t>
            </a:r>
            <a:r>
              <a:rPr lang="ru-RU" dirty="0" smtClean="0"/>
              <a:t> &lt;&lt;</a:t>
            </a:r>
            <a:r>
              <a:rPr lang="ru-RU" dirty="0" err="1" smtClean="0"/>
              <a:t>Саломия</a:t>
            </a:r>
            <a:r>
              <a:rPr lang="ru-RU" dirty="0" smtClean="0"/>
              <a:t>). Память его 1-го августа;</a:t>
            </a:r>
          </a:p>
          <a:p>
            <a:r>
              <a:rPr lang="ru-RU" dirty="0" smtClean="0"/>
              <a:t>к) 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1Мак.</a:t>
            </a:r>
            <a:r>
              <a:rPr lang="ru-RU" dirty="0" smtClean="0"/>
              <a:t>8:18) отец </a:t>
            </a:r>
            <a:r>
              <a:rPr lang="ru-RU" dirty="0" err="1" smtClean="0"/>
              <a:t>Иасона</a:t>
            </a:r>
            <a:r>
              <a:rPr lang="ru-RU" dirty="0" smtClean="0"/>
              <a:t>, бывшего посланником от Иуды Маккавея в Риме.</a:t>
            </a:r>
          </a:p>
          <a:p>
            <a:r>
              <a:rPr lang="ru-RU" dirty="0" smtClean="0"/>
              <a:t>л) (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7"/>
              </a:rPr>
              <a:t>Езд.8:33</a:t>
            </a:r>
            <a:r>
              <a:rPr lang="ru-RU" dirty="0" smtClean="0"/>
              <a:t> ) сын </a:t>
            </a:r>
            <a:r>
              <a:rPr lang="ru-RU" dirty="0" err="1" smtClean="0"/>
              <a:t>Финееса</a:t>
            </a:r>
            <a:r>
              <a:rPr lang="ru-RU" dirty="0" smtClean="0"/>
              <a:t>, находившийся при </a:t>
            </a:r>
            <a:r>
              <a:rPr lang="ru-RU" dirty="0" err="1" smtClean="0"/>
              <a:t>Меремофе</a:t>
            </a:r>
            <a:r>
              <a:rPr lang="ru-RU" dirty="0" smtClean="0"/>
              <a:t> священник, во время возвращения Ездры из Вавилона, для сдачи золота, серебра и 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др.</a:t>
            </a:r>
            <a:r>
              <a:rPr lang="ru-RU" dirty="0" smtClean="0"/>
              <a:t> в Иерусалимский храм;</a:t>
            </a:r>
          </a:p>
          <a:p>
            <a:r>
              <a:rPr lang="ru-RU" dirty="0" smtClean="0"/>
              <a:t>м) 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3Мак.</a:t>
            </a:r>
            <a:r>
              <a:rPr lang="ru-RU" dirty="0" smtClean="0"/>
              <a:t>6:1,16) один из уважаемых священников, во время нашествия на Иудею </a:t>
            </a:r>
            <a:r>
              <a:rPr lang="ru-RU" dirty="0" err="1" smtClean="0"/>
              <a:t>Птоломея</a:t>
            </a:r>
            <a:r>
              <a:rPr lang="ru-RU" dirty="0" smtClean="0"/>
              <a:t> </a:t>
            </a:r>
            <a:r>
              <a:rPr lang="ru-RU" dirty="0" err="1" smtClean="0"/>
              <a:t>Филопатора</a:t>
            </a:r>
            <a:r>
              <a:rPr lang="ru-RU" dirty="0" smtClean="0"/>
              <a:t>, молившийся вместе с народом об избавлении Израиля от руки врагов. По молитвам их Иудеи чудесно спасены Богом от гонителя;</a:t>
            </a:r>
          </a:p>
          <a:p>
            <a:r>
              <a:rPr lang="ru-RU" dirty="0" smtClean="0"/>
              <a:t>н) 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2Езд.</a:t>
            </a:r>
            <a:r>
              <a:rPr lang="ru-RU" dirty="0" smtClean="0"/>
              <a:t>9:19) из священников, сынов Иисуса, сына </a:t>
            </a:r>
            <a:r>
              <a:rPr lang="ru-RU" dirty="0" err="1" smtClean="0"/>
              <a:t>Иоседекова</a:t>
            </a:r>
            <a:r>
              <a:rPr lang="ru-RU" dirty="0" smtClean="0"/>
              <a:t>, имевший жену иноплеменную.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Библия. Ветхий и Новый заветы.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Синоидальный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перевод. Библейская энциклопедия.. арх. Никифор. 1891.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9695E-831C-40B6-8D78-98EA5973DB0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601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348880"/>
            <a:ext cx="6777318" cy="1731982"/>
          </a:xfrm>
        </p:spPr>
        <p:txBody>
          <a:bodyPr/>
          <a:lstStyle/>
          <a:p>
            <a:r>
              <a:rPr lang="ru-RU" sz="9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Бруни</a:t>
            </a:r>
            <a:r>
              <a:rPr lang="ru-RU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Федор </a:t>
            </a:r>
            <a: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Антонович</a:t>
            </a:r>
            <a:br>
              <a:rPr lang="ru-RU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</a:b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dirty="0">
                <a:ln/>
                <a:solidFill>
                  <a:schemeClr val="accent3"/>
                </a:solidFill>
                <a:effectLst/>
              </a:rPr>
              <a:t>Медный змий</a:t>
            </a:r>
          </a:p>
          <a:p>
            <a:endParaRPr lang="ru-RU" sz="4800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835696" y="6093296"/>
            <a:ext cx="7162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istral" pitchFamily="66" charset="0"/>
              </a:rPr>
              <a:t>Учитель ИЗО ,МХК. МАОУ Ильинской СОШ </a:t>
            </a:r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istral" pitchFamily="66" charset="0"/>
              </a:rPr>
              <a:t>Лебедь С.Г</a:t>
            </a:r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11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700808"/>
            <a:ext cx="7745505" cy="387781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Подобно картине Брюллова, полотно «Медный змий» построено по-новому, романтическому, принципу. Здесь нет главного героя — передний план заполонила толпа, охваченная страхом неотвратимой гибели и надеждой на спасение. </a:t>
            </a:r>
            <a:endParaRPr lang="ru-RU" dirty="0" smtClean="0"/>
          </a:p>
          <a:p>
            <a:r>
              <a:rPr lang="ru-RU" dirty="0" err="1" smtClean="0"/>
              <a:t>Бруни</a:t>
            </a:r>
            <a:r>
              <a:rPr lang="ru-RU" dirty="0" smtClean="0"/>
              <a:t> </a:t>
            </a:r>
            <a:r>
              <a:rPr lang="ru-RU" dirty="0"/>
              <a:t>близок гоголевскому определению исторической живописи как выбирающей «сильные кризисы, чувствуемые целой массой».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 основе картины «Медный змий» лежит — один из эпизодов 40-летнего странствия народа Израиля. </a:t>
            </a:r>
            <a:endParaRPr lang="ru-RU" b="1" dirty="0" smtClean="0"/>
          </a:p>
          <a:p>
            <a:r>
              <a:rPr lang="ru-RU" dirty="0" smtClean="0"/>
              <a:t>После </a:t>
            </a:r>
            <a:r>
              <a:rPr lang="ru-RU" dirty="0"/>
              <a:t>того как иудеи усомнились в способности Моисея вывести их из пустыни, Бог послал на них дождь из ядовитых змей. От укусов умерло множество сынов </a:t>
            </a:r>
            <a:r>
              <a:rPr lang="ru-RU" dirty="0" err="1"/>
              <a:t>Израилевых</a:t>
            </a:r>
            <a:r>
              <a:rPr lang="ru-RU" dirty="0"/>
              <a:t>, и тогда Господь приказал Моисею выставить на знамя медного змия. Каждый, взглянувший на него с верой, оставался жить.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96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445" y="4725144"/>
            <a:ext cx="7905200" cy="3877815"/>
          </a:xfrm>
        </p:spPr>
        <p:txBody>
          <a:bodyPr>
            <a:normAutofit/>
          </a:bodyPr>
          <a:lstStyle/>
          <a:p>
            <a:r>
              <a:rPr lang="ru-RU" sz="2000" dirty="0"/>
              <a:t>Оплетенный змеиными кольцами, в предсмертной агонии кричит поверженный молодой мужчина на переднем плане этого грандиозного полотна. Вокруг него мечутся в ужасе люди, пытаясь спастись от падающих с неба ядовитых змей.</a:t>
            </a: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683568" y="610611"/>
            <a:ext cx="7817421" cy="3878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smtClean="0"/>
              <a:t>Однако, не спасение, а скорее страх и отчаяние изображает художник</a:t>
            </a:r>
            <a:r>
              <a:rPr lang="ru-RU" smtClean="0"/>
              <a:t>. </a:t>
            </a:r>
            <a:endParaRPr lang="ru-RU" dirty="0" smtClean="0"/>
          </a:p>
        </p:txBody>
      </p:sp>
      <p:pic>
        <p:nvPicPr>
          <p:cNvPr id="5" name="Picture 2" descr="http://nearyou.ru/bruni/img/15zme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1" t="69124" r="20317"/>
          <a:stretch/>
        </p:blipFill>
        <p:spPr bwMode="auto">
          <a:xfrm>
            <a:off x="1763688" y="2092321"/>
            <a:ext cx="502507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59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5004048" y="1417860"/>
            <a:ext cx="3823072" cy="38782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В правой части картины преобладают слепой ужас и </a:t>
            </a:r>
            <a:r>
              <a:rPr lang="ru-RU" b="1" dirty="0" smtClean="0"/>
              <a:t>смятение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Отшатнулся </a:t>
            </a:r>
            <a:r>
              <a:rPr lang="ru-RU" dirty="0"/>
              <a:t>от ползущей змеи старик в красном плаще, мужчина в развевающейся накидке пытается спасти свою жену. </a:t>
            </a:r>
            <a:endParaRPr lang="ru-RU" dirty="0" smtClean="0"/>
          </a:p>
          <a:p>
            <a:r>
              <a:rPr lang="ru-RU" dirty="0" smtClean="0"/>
              <a:t>Молодая </a:t>
            </a:r>
            <a:r>
              <a:rPr lang="ru-RU" dirty="0"/>
              <a:t>женщина в полосатом покрывале ищет защиту в объятиях мужа; ее черты имеют сходство с итальянкой Анжеликой Серии, супругой художника. </a:t>
            </a:r>
          </a:p>
        </p:txBody>
      </p:sp>
      <p:pic>
        <p:nvPicPr>
          <p:cNvPr id="4" name="Picture 2" descr="http://nearyou.ru/bruni/img/15zme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7" t="34009"/>
          <a:stretch/>
        </p:blipFill>
        <p:spPr bwMode="auto">
          <a:xfrm>
            <a:off x="457066" y="1268760"/>
            <a:ext cx="458595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71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2828836"/>
            <a:ext cx="2141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r>
              <a:rPr lang="ru-RU" dirty="0"/>
              <a:t> 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4355976" y="617809"/>
            <a:ext cx="4427984" cy="3878263"/>
          </a:xfrm>
        </p:spPr>
        <p:txBody>
          <a:bodyPr>
            <a:normAutofit/>
          </a:bodyPr>
          <a:lstStyle/>
          <a:p>
            <a:r>
              <a:rPr lang="ru-RU" dirty="0"/>
              <a:t>С левой стороны господствует движение к колонне с «медным змием»: к ней устремились три женщины, потрясенная мать прижимает ребенка к столбу</a:t>
            </a:r>
          </a:p>
        </p:txBody>
      </p:sp>
      <p:pic>
        <p:nvPicPr>
          <p:cNvPr id="5" name="Picture 2" descr="http://nearyou.ru/bruni/img/15zme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36"/>
          <a:stretch/>
        </p:blipFill>
        <p:spPr bwMode="auto">
          <a:xfrm>
            <a:off x="739592" y="617809"/>
            <a:ext cx="3227192" cy="590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2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earyou.ru/bruni/img/15zme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7" r="32755" b="28299"/>
          <a:stretch/>
        </p:blipFill>
        <p:spPr bwMode="auto">
          <a:xfrm>
            <a:off x="467543" y="522472"/>
            <a:ext cx="2777999" cy="600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4294967295"/>
          </p:nvPr>
        </p:nvSpPr>
        <p:spPr>
          <a:xfrm>
            <a:off x="3707904" y="522472"/>
            <a:ext cx="4953000" cy="3878263"/>
          </a:xfrm>
        </p:spPr>
        <p:txBody>
          <a:bodyPr/>
          <a:lstStyle/>
          <a:p>
            <a:r>
              <a:rPr lang="ru-RU" dirty="0"/>
              <a:t>В глубине холста предстает грозная фигура </a:t>
            </a:r>
            <a:r>
              <a:rPr lang="ru-RU" b="1" dirty="0"/>
              <a:t>Моисея</a:t>
            </a:r>
            <a:r>
              <a:rPr lang="ru-RU" dirty="0"/>
              <a:t>: его простертые руки как бы рассекают обезумевшую толпу на части. </a:t>
            </a:r>
          </a:p>
        </p:txBody>
      </p:sp>
    </p:spTree>
    <p:extLst>
      <p:ext uri="{BB962C8B-B14F-4D97-AF65-F5344CB8AC3E}">
        <p14:creationId xmlns:p14="http://schemas.microsoft.com/office/powerpoint/2010/main" val="388935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404664"/>
            <a:ext cx="52200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Слева от Моисея выступает </a:t>
            </a:r>
            <a:r>
              <a:rPr lang="ru-RU" sz="2400" b="1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Елеазар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в одеянии верховного жреца и сплотившиеся вокруг священники – левиты. У ног их павшие ниц и застывшие в покорности люди.  </a:t>
            </a:r>
          </a:p>
        </p:txBody>
      </p:sp>
      <p:pic>
        <p:nvPicPr>
          <p:cNvPr id="5" name="Picture 2" descr="http://nearyou.ru/bruni/img/15zme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6" r="48118" b="28299"/>
          <a:stretch/>
        </p:blipFill>
        <p:spPr bwMode="auto">
          <a:xfrm>
            <a:off x="823254" y="404664"/>
            <a:ext cx="2122304" cy="600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1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nearyou.ru/bruni/img/15zme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83"/>
          <a:stretch/>
        </p:blipFill>
        <p:spPr bwMode="auto">
          <a:xfrm>
            <a:off x="145620" y="746836"/>
            <a:ext cx="877365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72809" y="4149080"/>
            <a:ext cx="8919273" cy="317182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</a:rPr>
              <a:t>В хмуром небе, среди рваных туч, различимы падающие змеи, а зловещие громады скал вдали, безжизненная, каменистая почва ближнего плана довершают впечатление обреченности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4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467545" y="260350"/>
            <a:ext cx="8676456" cy="3878263"/>
          </a:xfrm>
        </p:spPr>
        <p:txBody>
          <a:bodyPr/>
          <a:lstStyle/>
          <a:p>
            <a:r>
              <a:rPr lang="ru-RU" dirty="0"/>
              <a:t>Мастерство живописца, сумевшего построить выразительную многофигурную композицию на громадном (</a:t>
            </a:r>
            <a:r>
              <a:rPr lang="ru-RU" b="1" dirty="0"/>
              <a:t>565х852 см</a:t>
            </a:r>
            <a:r>
              <a:rPr lang="ru-RU" dirty="0"/>
              <a:t>) полотне, подчинить драматизму сюжета свет и цвет, было бесспорно, а налет некоторой экзальтированности действовал на воображение зрителей.</a:t>
            </a:r>
          </a:p>
        </p:txBody>
      </p:sp>
      <p:pic>
        <p:nvPicPr>
          <p:cNvPr id="4" name="Picture 2" descr="http://nearyou.ru/bruni/img/15zm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2422" y="2708920"/>
            <a:ext cx="5672327" cy="3775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63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819798" y="769788"/>
            <a:ext cx="7137573" cy="387826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«Медный змий» </a:t>
            </a:r>
            <a:r>
              <a:rPr lang="ru-RU" dirty="0"/>
              <a:t>был </a:t>
            </a:r>
            <a:r>
              <a:rPr lang="ru-RU" b="1" dirty="0"/>
              <a:t>приобретен государем императором </a:t>
            </a:r>
            <a:r>
              <a:rPr lang="ru-RU" dirty="0"/>
              <a:t>для эрмитажного собрания </a:t>
            </a:r>
            <a:r>
              <a:rPr lang="ru-RU" dirty="0" smtClean="0"/>
              <a:t>за </a:t>
            </a:r>
            <a:r>
              <a:rPr lang="ru-RU" b="1" dirty="0"/>
              <a:t>70 000 рублей</a:t>
            </a:r>
            <a:r>
              <a:rPr lang="ru-RU" dirty="0"/>
              <a:t>, а в </a:t>
            </a:r>
            <a:r>
              <a:rPr lang="ru-RU" b="1" dirty="0"/>
              <a:t>1897 </a:t>
            </a:r>
            <a:r>
              <a:rPr lang="ru-RU" dirty="0"/>
              <a:t>году — </a:t>
            </a:r>
            <a:r>
              <a:rPr lang="ru-RU" b="1" dirty="0"/>
              <a:t>передан в Русский музей</a:t>
            </a:r>
            <a:r>
              <a:rPr lang="ru-RU" dirty="0"/>
              <a:t>. </a:t>
            </a:r>
          </a:p>
        </p:txBody>
      </p:sp>
      <p:pic>
        <p:nvPicPr>
          <p:cNvPr id="4" name="Picture 2" descr="http://nearyou.ru/bruni/img/15zm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2422" y="2708920"/>
            <a:ext cx="5672327" cy="3775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g-fotki.yandex.ru/get/4510/serg-sergeew.47/0_54990_927d758e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42" y="2708920"/>
            <a:ext cx="5946275" cy="377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15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7931" y="2080182"/>
            <a:ext cx="5296516" cy="3877815"/>
          </a:xfrm>
        </p:spPr>
        <p:txBody>
          <a:bodyPr>
            <a:normAutofit/>
          </a:bodyPr>
          <a:lstStyle/>
          <a:p>
            <a:r>
              <a:rPr lang="ru-RU" sz="2000" dirty="0"/>
              <a:t>Фёдор Антонович </a:t>
            </a:r>
            <a:r>
              <a:rPr lang="ru-RU" sz="2000" dirty="0" err="1"/>
              <a:t>Бруни</a:t>
            </a:r>
            <a:r>
              <a:rPr lang="ru-RU" sz="2000" dirty="0"/>
              <a:t> - сын швейцарского итальянца, "мастера живописного и скульптурного дела", который в 1807 году переехал с семьей в Россию.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1809 году Фёдор </a:t>
            </a:r>
            <a:r>
              <a:rPr lang="ru-RU" sz="2000" dirty="0" err="1"/>
              <a:t>Бруни</a:t>
            </a:r>
            <a:r>
              <a:rPr lang="ru-RU" sz="2000" dirty="0"/>
              <a:t> был принят в Воспитательное училище при Академии художеств (АХ), затем учился в классе исторической </a:t>
            </a:r>
            <a:r>
              <a:rPr lang="ru-RU" sz="2000" dirty="0" smtClean="0"/>
              <a:t>живописи; </a:t>
            </a:r>
            <a:r>
              <a:rPr lang="ru-RU" sz="2000" dirty="0"/>
              <a:t>закончил АХ в 1818 году. </a:t>
            </a:r>
            <a:endParaRPr lang="ru-RU" sz="2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err="1"/>
              <a:t>Бруни</a:t>
            </a:r>
            <a:r>
              <a:rPr lang="ru-RU" sz="3200" dirty="0"/>
              <a:t> Федор Антонович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(</a:t>
            </a:r>
            <a:r>
              <a:rPr lang="ru-RU" sz="3200" dirty="0"/>
              <a:t>1801— </a:t>
            </a:r>
            <a:r>
              <a:rPr lang="ru-RU" sz="3200" dirty="0" smtClean="0"/>
              <a:t>1875)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074" name="Picture 2" descr="http://sc.nios.ru/dlrstore/b6a5400a-db06-4112-8282-48ade2b9f36f/Bruni.Avtoportr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2768379" cy="35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2432" y="5502068"/>
            <a:ext cx="82409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Автопортрет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относится к периоду, когда юный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Бруни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, недавно приехавший со своим отцом из Швейцарии, являлся воспитанником Академии художеств. Это одна из самых ранних работ художника.</a:t>
            </a:r>
          </a:p>
        </p:txBody>
      </p:sp>
    </p:spTree>
    <p:extLst>
      <p:ext uri="{BB962C8B-B14F-4D97-AF65-F5344CB8AC3E}">
        <p14:creationId xmlns:p14="http://schemas.microsoft.com/office/powerpoint/2010/main" val="4057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611560" y="332656"/>
            <a:ext cx="7747000" cy="3878263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ru-RU" b="1" dirty="0"/>
              <a:t>2003</a:t>
            </a:r>
            <a:r>
              <a:rPr lang="ru-RU" dirty="0"/>
              <a:t> году завершилась многолетняя </a:t>
            </a:r>
            <a:r>
              <a:rPr lang="ru-RU" b="1" dirty="0"/>
              <a:t>реставрация</a:t>
            </a:r>
            <a:r>
              <a:rPr lang="ru-RU" dirty="0"/>
              <a:t> знаменитой картины. Она была очищена от семи слоев лака, из-за которого многие персонажи были едва различимы, а само полотно приобрело ржаво-коричневый колорит. </a:t>
            </a:r>
            <a:endParaRPr lang="ru-RU" dirty="0" smtClean="0"/>
          </a:p>
        </p:txBody>
      </p:sp>
      <p:pic>
        <p:nvPicPr>
          <p:cNvPr id="7170" name="Picture 2" descr="http://img-fotki.yandex.ru/get/6443/86441892.44c/0_b5b4c_8d4427b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6552728" cy="435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9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raveltrek.ru/sites/i/ru_museum/big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37" y="2154482"/>
            <a:ext cx="5400600" cy="464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264725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365760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"/>
            </a:pP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Выяснилось, что зеленые одежды персонажей на самом деле голубые. А на заднем плане обнаружилось ранее скрытое изображение шалаша — скинии, в которой древние иудеи хранили Ковчег Завета. </a:t>
            </a:r>
          </a:p>
        </p:txBody>
      </p:sp>
    </p:spTree>
    <p:extLst>
      <p:ext uri="{BB962C8B-B14F-4D97-AF65-F5344CB8AC3E}">
        <p14:creationId xmlns:p14="http://schemas.microsoft.com/office/powerpoint/2010/main" val="98670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nearyou.ru/0rumuz/img/z15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" y="332656"/>
            <a:ext cx="910689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img-fotki.yandex.ru/get/4135/86441892.44b/0_b5b3f_2e966613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2926384"/>
            <a:ext cx="72652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История одного шедевра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05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Весной 1820 года по приглашению княгини 3. А. Волконской отправился в Италию, там много и серьезно работал и рано приобрел известность. «</a:t>
            </a:r>
            <a:r>
              <a:rPr lang="ru-RU" b="1" dirty="0"/>
              <a:t>Смерть Камиллы, сестры Горация» (1824), «Портрет 3. А. Волконской в костюме </a:t>
            </a:r>
            <a:r>
              <a:rPr lang="ru-RU" b="1" dirty="0" err="1"/>
              <a:t>Танкреда</a:t>
            </a:r>
            <a:r>
              <a:rPr lang="ru-RU" b="1" dirty="0"/>
              <a:t>» (1820-е), «Вакханка, поящая амура» (1828) </a:t>
            </a:r>
            <a:r>
              <a:rPr lang="ru-RU" dirty="0"/>
              <a:t>- картины принесли ему успех и известность. 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56263" cy="1054250"/>
          </a:xfrm>
        </p:spPr>
        <p:txBody>
          <a:bodyPr>
            <a:noAutofit/>
          </a:bodyPr>
          <a:lstStyle/>
          <a:p>
            <a:r>
              <a:rPr lang="ru-RU" sz="3200" dirty="0" err="1"/>
              <a:t>Бруни</a:t>
            </a:r>
            <a:r>
              <a:rPr lang="ru-RU" sz="3200" dirty="0"/>
              <a:t> Федор Антонович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(</a:t>
            </a:r>
            <a:r>
              <a:rPr lang="ru-RU" sz="3200" dirty="0"/>
              <a:t>1801— </a:t>
            </a:r>
            <a:r>
              <a:rPr lang="ru-RU" sz="3200" dirty="0" smtClean="0"/>
              <a:t>1875)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77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Федор Антонович </a:t>
            </a:r>
            <a:r>
              <a:rPr lang="ru-RU" sz="2400" b="1" dirty="0" err="1"/>
              <a:t>Бруни</a:t>
            </a:r>
            <a:r>
              <a:rPr lang="ru-RU" sz="2400" b="1" dirty="0"/>
              <a:t> </a:t>
            </a: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400" dirty="0" smtClean="0"/>
              <a:t>Смерть </a:t>
            </a:r>
            <a:r>
              <a:rPr lang="ru-RU" sz="2400" dirty="0"/>
              <a:t>Камиллы, сестры Горация  [1824]</a:t>
            </a:r>
          </a:p>
        </p:txBody>
      </p:sp>
      <p:pic>
        <p:nvPicPr>
          <p:cNvPr id="1026" name="Picture 2" descr="http://muzei-mira.com/templates/museum/images/paint/smert-kamilly-sestry-goraciya-fedor-antonovich-bruni+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47" y="2247900"/>
            <a:ext cx="6133505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0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.nios.ru/dlrstore/72c617c3-019a-491e-974e-f3894631e868/Bruni.Portret_Volkonskoy_v_kostyume_Tankred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67" y="548680"/>
            <a:ext cx="3313261" cy="499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565767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Федор Антонович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Бруни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Портрет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З.А. Волконской в костюме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Танкреда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http://art98.ru/image/cache/data/kartini/images_1/reproduktsija_kartini_vakhanka_pojashaja_amura_na_holstepostere_fedora_bruni_-_mifologija-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3658741" cy="495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31634" y="5657671"/>
            <a:ext cx="3104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Федор Антонович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Бруни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Вакханка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поящая Амура</a:t>
            </a:r>
          </a:p>
        </p:txBody>
      </p:sp>
    </p:spTree>
    <p:extLst>
      <p:ext uri="{BB962C8B-B14F-4D97-AF65-F5344CB8AC3E}">
        <p14:creationId xmlns:p14="http://schemas.microsoft.com/office/powerpoint/2010/main" val="40107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16832"/>
            <a:ext cx="7754713" cy="1910716"/>
          </a:xfrm>
        </p:spPr>
        <p:txBody>
          <a:bodyPr/>
          <a:lstStyle/>
          <a:p>
            <a:r>
              <a:rPr lang="ru-RU" b="1" dirty="0">
                <a:latin typeface="Monotype Corsiva" pitchFamily="66" charset="0"/>
              </a:rPr>
              <a:t>Ф.А. </a:t>
            </a:r>
            <a:r>
              <a:rPr lang="ru-RU" b="1" dirty="0" err="1" smtClean="0">
                <a:latin typeface="Monotype Corsiva" pitchFamily="66" charset="0"/>
              </a:rPr>
              <a:t>Бруни</a:t>
            </a: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Медный </a:t>
            </a:r>
            <a:r>
              <a:rPr lang="ru-RU" b="1" dirty="0">
                <a:latin typeface="Monotype Corsiva" pitchFamily="66" charset="0"/>
              </a:rPr>
              <a:t>змий</a:t>
            </a:r>
            <a:br>
              <a:rPr lang="ru-RU" b="1" dirty="0">
                <a:latin typeface="Monotype Corsiva" pitchFamily="66" charset="0"/>
              </a:rPr>
            </a:b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2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1196752"/>
            <a:ext cx="8208912" cy="3878263"/>
          </a:xfrm>
        </p:spPr>
        <p:txBody>
          <a:bodyPr>
            <a:normAutofit/>
          </a:bodyPr>
          <a:lstStyle/>
          <a:p>
            <a:r>
              <a:rPr lang="ru-RU" sz="2000" dirty="0"/>
              <a:t>Самое большое </a:t>
            </a:r>
            <a:r>
              <a:rPr lang="ru-RU" sz="2000" dirty="0" smtClean="0"/>
              <a:t>полотно</a:t>
            </a:r>
            <a:r>
              <a:rPr lang="ru-RU" sz="2000" dirty="0"/>
              <a:t>( её размер около </a:t>
            </a:r>
            <a:r>
              <a:rPr lang="ru-RU" sz="2000" b="1" dirty="0"/>
              <a:t>48 квадратных метров</a:t>
            </a:r>
            <a:r>
              <a:rPr lang="ru-RU" sz="2000" dirty="0"/>
              <a:t>)</a:t>
            </a:r>
            <a:r>
              <a:rPr lang="ru-RU" sz="2000" dirty="0" smtClean="0"/>
              <a:t> </a:t>
            </a:r>
            <a:r>
              <a:rPr lang="ru-RU" sz="2000" dirty="0"/>
              <a:t>из коллекции живописи XIX века </a:t>
            </a:r>
            <a:r>
              <a:rPr lang="ru-RU" sz="2000" b="1" dirty="0"/>
              <a:t>Русского музея </a:t>
            </a:r>
            <a:r>
              <a:rPr lang="ru-RU" sz="2000" dirty="0"/>
              <a:t>и </a:t>
            </a:r>
            <a:r>
              <a:rPr lang="ru-RU" sz="2000" dirty="0" smtClean="0"/>
              <a:t>самое </a:t>
            </a:r>
            <a:r>
              <a:rPr lang="ru-RU" sz="2000" dirty="0"/>
              <a:t>знаменитое произведение Федора </a:t>
            </a:r>
            <a:r>
              <a:rPr lang="ru-RU" sz="2000" dirty="0" err="1"/>
              <a:t>Бруни</a:t>
            </a:r>
            <a:r>
              <a:rPr lang="ru-RU" sz="2000" dirty="0"/>
              <a:t> создавалось на протяжении </a:t>
            </a:r>
            <a:r>
              <a:rPr lang="ru-RU" sz="2000" b="1" dirty="0"/>
              <a:t>15 лет</a:t>
            </a:r>
            <a:r>
              <a:rPr lang="ru-RU" sz="2000" dirty="0"/>
              <a:t>, а заканчивалось в Риме. 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85725" y="332656"/>
            <a:ext cx="7756525" cy="1054100"/>
          </a:xfrm>
        </p:spPr>
        <p:txBody>
          <a:bodyPr>
            <a:noAutofit/>
          </a:bodyPr>
          <a:lstStyle/>
          <a:p>
            <a:r>
              <a:rPr lang="ru-RU" sz="2800" dirty="0"/>
              <a:t>Ф.А. </a:t>
            </a:r>
            <a:r>
              <a:rPr lang="ru-RU" sz="2800" dirty="0" err="1" smtClean="0"/>
              <a:t>Бруни</a:t>
            </a:r>
            <a:r>
              <a:rPr lang="ru-RU" sz="2800" dirty="0" smtClean="0"/>
              <a:t>. Медный </a:t>
            </a:r>
            <a:r>
              <a:rPr lang="ru-RU" sz="2800" dirty="0"/>
              <a:t>змий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9218" name="Picture 2" descr="http://img-fotki.yandex.ru/get/5627/86441892.44b/0_b5b37_e7fe3dc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2"/>
            <a:ext cx="5400600" cy="357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3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aryou.ru/bruni/img/15zmei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354155"/>
            <a:ext cx="6904902" cy="459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92327" y="404664"/>
            <a:ext cx="7756525" cy="1054100"/>
          </a:xfrm>
        </p:spPr>
        <p:txBody>
          <a:bodyPr>
            <a:noAutofit/>
          </a:bodyPr>
          <a:lstStyle/>
          <a:p>
            <a:r>
              <a:rPr lang="ru-RU" sz="2400" dirty="0"/>
              <a:t>Ф.А. </a:t>
            </a:r>
            <a:r>
              <a:rPr lang="ru-RU" sz="2400" dirty="0" err="1" smtClean="0"/>
              <a:t>Бруни</a:t>
            </a:r>
            <a:r>
              <a:rPr lang="ru-RU" sz="2400" dirty="0" smtClean="0"/>
              <a:t>. Медный змий</a:t>
            </a:r>
            <a:r>
              <a:rPr lang="ru-RU" sz="2400" b="1" dirty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1841</a:t>
            </a:r>
            <a:r>
              <a:rPr lang="ru-RU" sz="2400" dirty="0"/>
              <a:t>. ГРМ </a:t>
            </a:r>
            <a:r>
              <a:rPr lang="ru-RU" sz="2400" i="1" dirty="0" smtClean="0"/>
              <a:t> </a:t>
            </a:r>
            <a:br>
              <a:rPr lang="ru-RU" sz="2400" i="1" dirty="0" smtClean="0"/>
            </a:br>
            <a:r>
              <a:rPr lang="ru-RU" sz="2400" i="1" dirty="0" smtClean="0"/>
              <a:t>Холст</a:t>
            </a:r>
            <a:r>
              <a:rPr lang="ru-RU" sz="2400" i="1" dirty="0"/>
              <a:t>, масло. 565 х 852</a:t>
            </a:r>
            <a:r>
              <a:rPr lang="ru-RU" sz="2400" dirty="0"/>
              <a:t> 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1988" y="5949280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Федор </a:t>
            </a:r>
            <a:r>
              <a:rPr lang="ru-RU" sz="2000" dirty="0" err="1"/>
              <a:t>Бруни</a:t>
            </a:r>
            <a:r>
              <a:rPr lang="ru-RU" sz="2000" dirty="0"/>
              <a:t> работал над ней в Италии, где впервые показал в 1841 году. </a:t>
            </a:r>
          </a:p>
        </p:txBody>
      </p:sp>
    </p:spTree>
    <p:extLst>
      <p:ext uri="{BB962C8B-B14F-4D97-AF65-F5344CB8AC3E}">
        <p14:creationId xmlns:p14="http://schemas.microsoft.com/office/powerpoint/2010/main" val="139412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Законченный </a:t>
            </a:r>
            <a:r>
              <a:rPr lang="ru-RU" b="1" dirty="0"/>
              <a:t>"Медный змий" </a:t>
            </a:r>
            <a:r>
              <a:rPr lang="ru-RU" dirty="0"/>
              <a:t>в 1841 году был доставлен пароходом в Петербург, где имел ошеломляющий успех, сравнимый только с триумфом </a:t>
            </a:r>
            <a:r>
              <a:rPr lang="ru-RU" b="1" dirty="0"/>
              <a:t>«Последнего дня Помпеи» </a:t>
            </a:r>
            <a:r>
              <a:rPr lang="ru-RU" dirty="0"/>
              <a:t>Карла Брюллова, вечного вынужденного соперника Федора </a:t>
            </a:r>
            <a:r>
              <a:rPr lang="ru-RU" dirty="0" err="1"/>
              <a:t>Бруни</a:t>
            </a:r>
            <a:r>
              <a:rPr lang="ru-RU" dirty="0"/>
              <a:t>. </a:t>
            </a:r>
            <a:br>
              <a:rPr lang="ru-RU" dirty="0"/>
            </a:br>
            <a:r>
              <a:rPr lang="ru-RU" dirty="0"/>
              <a:t>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7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0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163</TotalTime>
  <Words>920</Words>
  <Application>Microsoft Office PowerPoint</Application>
  <PresentationFormat>Экран (4:3)</PresentationFormat>
  <Paragraphs>64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Тема10</vt:lpstr>
      <vt:lpstr>Бруни  Федор Антонович </vt:lpstr>
      <vt:lpstr>Бруни Федор Антонович  (1801— 1875) </vt:lpstr>
      <vt:lpstr>Бруни Федор Антонович  (1801— 1875) </vt:lpstr>
      <vt:lpstr>Федор Антонович Бруни  Смерть Камиллы, сестры Горация  [1824]</vt:lpstr>
      <vt:lpstr>Презентация PowerPoint</vt:lpstr>
      <vt:lpstr>Ф.А. Бруни Медный змий </vt:lpstr>
      <vt:lpstr>Ф.А. Бруни. Медный змий </vt:lpstr>
      <vt:lpstr>Ф.А. Бруни. Медный змий  1841. ГРМ   Холст, масло. 565 х 852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Бруни Федор Антонович </dc:title>
  <dc:creator>Светлана</dc:creator>
  <cp:lastModifiedBy>Светлана</cp:lastModifiedBy>
  <cp:revision>13</cp:revision>
  <dcterms:created xsi:type="dcterms:W3CDTF">2013-10-17T17:18:02Z</dcterms:created>
  <dcterms:modified xsi:type="dcterms:W3CDTF">2013-11-06T16:40:48Z</dcterms:modified>
</cp:coreProperties>
</file>