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9"/>
  </p:notesMasterIdLst>
  <p:sldIdLst>
    <p:sldId id="256" r:id="rId2"/>
    <p:sldId id="257" r:id="rId3"/>
    <p:sldId id="258" r:id="rId4"/>
    <p:sldId id="259" r:id="rId5"/>
    <p:sldId id="260" r:id="rId6"/>
    <p:sldId id="261" r:id="rId7"/>
    <p:sldId id="262" r:id="rId8"/>
    <p:sldId id="312" r:id="rId9"/>
    <p:sldId id="263" r:id="rId10"/>
    <p:sldId id="264" r:id="rId11"/>
    <p:sldId id="265" r:id="rId12"/>
    <p:sldId id="266" r:id="rId13"/>
    <p:sldId id="268" r:id="rId14"/>
    <p:sldId id="303"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3" r:id="rId32"/>
    <p:sldId id="292" r:id="rId33"/>
    <p:sldId id="285" r:id="rId34"/>
    <p:sldId id="286" r:id="rId35"/>
    <p:sldId id="287" r:id="rId36"/>
    <p:sldId id="288" r:id="rId37"/>
    <p:sldId id="289" r:id="rId38"/>
    <p:sldId id="290" r:id="rId39"/>
    <p:sldId id="291" r:id="rId40"/>
    <p:sldId id="293" r:id="rId41"/>
    <p:sldId id="294" r:id="rId42"/>
    <p:sldId id="295" r:id="rId43"/>
    <p:sldId id="296" r:id="rId44"/>
    <p:sldId id="297" r:id="rId45"/>
    <p:sldId id="298" r:id="rId46"/>
    <p:sldId id="302" r:id="rId47"/>
    <p:sldId id="299" r:id="rId48"/>
    <p:sldId id="300" r:id="rId49"/>
    <p:sldId id="301" r:id="rId50"/>
    <p:sldId id="305" r:id="rId51"/>
    <p:sldId id="304" r:id="rId52"/>
    <p:sldId id="306" r:id="rId53"/>
    <p:sldId id="307" r:id="rId54"/>
    <p:sldId id="308" r:id="rId55"/>
    <p:sldId id="309" r:id="rId56"/>
    <p:sldId id="310" r:id="rId57"/>
    <p:sldId id="311"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4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9827E-A2D9-4978-9592-47D51EE841FA}" type="datetimeFigureOut">
              <a:rPr lang="ru-RU" smtClean="0"/>
              <a:t>14.01.2013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65E27-BF3D-4995-8A10-999898BF0FC2}" type="slidenum">
              <a:rPr lang="ru-RU" smtClean="0"/>
              <a:t>‹#›</a:t>
            </a:fld>
            <a:endParaRPr lang="ru-RU"/>
          </a:p>
        </p:txBody>
      </p:sp>
    </p:spTree>
    <p:extLst>
      <p:ext uri="{BB962C8B-B14F-4D97-AF65-F5344CB8AC3E}">
        <p14:creationId xmlns:p14="http://schemas.microsoft.com/office/powerpoint/2010/main" val="405831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BZ" dirty="0" smtClean="0"/>
              <a:t>http://veresh.ru/biografia.php</a:t>
            </a:r>
            <a:endParaRPr lang="ru-RU" dirty="0"/>
          </a:p>
        </p:txBody>
      </p:sp>
      <p:sp>
        <p:nvSpPr>
          <p:cNvPr id="4" name="Номер слайда 3"/>
          <p:cNvSpPr>
            <a:spLocks noGrp="1"/>
          </p:cNvSpPr>
          <p:nvPr>
            <p:ph type="sldNum" sz="quarter" idx="10"/>
          </p:nvPr>
        </p:nvSpPr>
        <p:spPr/>
        <p:txBody>
          <a:bodyPr/>
          <a:lstStyle/>
          <a:p>
            <a:fld id="{40D65E27-BF3D-4995-8A10-999898BF0FC2}"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BZ" dirty="0" smtClean="0"/>
              <a:t>http://veresh.ru/turkestan/23.php</a:t>
            </a:r>
            <a:endParaRPr lang="ru-RU" dirty="0"/>
          </a:p>
        </p:txBody>
      </p:sp>
      <p:sp>
        <p:nvSpPr>
          <p:cNvPr id="4" name="Номер слайда 3"/>
          <p:cNvSpPr>
            <a:spLocks noGrp="1"/>
          </p:cNvSpPr>
          <p:nvPr>
            <p:ph type="sldNum" sz="quarter" idx="10"/>
          </p:nvPr>
        </p:nvSpPr>
        <p:spPr/>
        <p:txBody>
          <a:bodyPr/>
          <a:lstStyle/>
          <a:p>
            <a:fld id="{40D65E27-BF3D-4995-8A10-999898BF0FC2}" type="slidenum">
              <a:rPr lang="ru-RU" smtClean="0"/>
              <a:t>28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BZ" dirty="0" smtClean="0"/>
              <a:t>http://veresh.ru/turkestan/23.php</a:t>
            </a:r>
            <a:endParaRPr lang="ru-RU" dirty="0"/>
          </a:p>
        </p:txBody>
      </p:sp>
      <p:sp>
        <p:nvSpPr>
          <p:cNvPr id="4" name="Номер слайда 3"/>
          <p:cNvSpPr>
            <a:spLocks noGrp="1"/>
          </p:cNvSpPr>
          <p:nvPr>
            <p:ph type="sldNum" sz="quarter" idx="10"/>
          </p:nvPr>
        </p:nvSpPr>
        <p:spPr/>
        <p:txBody>
          <a:bodyPr/>
          <a:lstStyle/>
          <a:p>
            <a:fld id="{40D65E27-BF3D-4995-8A10-999898BF0FC2}" type="slidenum">
              <a:rPr lang="ru-RU" smtClean="0"/>
              <a:t>29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BZ" dirty="0" smtClean="0"/>
              <a:t>http://veresh.ru/turkestan/23.php</a:t>
            </a:r>
            <a:endParaRPr lang="ru-RU" dirty="0"/>
          </a:p>
        </p:txBody>
      </p:sp>
      <p:sp>
        <p:nvSpPr>
          <p:cNvPr id="4" name="Номер слайда 3"/>
          <p:cNvSpPr>
            <a:spLocks noGrp="1"/>
          </p:cNvSpPr>
          <p:nvPr>
            <p:ph type="sldNum" sz="quarter" idx="10"/>
          </p:nvPr>
        </p:nvSpPr>
        <p:spPr/>
        <p:txBody>
          <a:bodyPr/>
          <a:lstStyle/>
          <a:p>
            <a:fld id="{40D65E27-BF3D-4995-8A10-999898BF0FC2}" type="slidenum">
              <a:rPr lang="ru-RU" smtClean="0"/>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ru-RU" altLang="ja-JP" smtClean="0"/>
              <a:t>Образец заголовка</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5B106E36-FD25-4E2D-B0AA-010F637433A0}" type="datetimeFigureOut">
              <a:rPr lang="ru-RU" smtClean="0"/>
              <a:pPr/>
              <a:t>14.01.2013</a:t>
            </a:fld>
            <a:endParaRPr lang="ru-RU"/>
          </a:p>
        </p:txBody>
      </p:sp>
      <p:sp>
        <p:nvSpPr>
          <p:cNvPr id="11" name="図形 10"/>
          <p:cNvSpPr>
            <a:spLocks noGrp="1"/>
          </p:cNvSpPr>
          <p:nvPr>
            <p:ph type="ftr" sz="quarter" idx="11"/>
          </p:nvPr>
        </p:nvSpPr>
        <p:spPr>
          <a:xfrm>
            <a:off x="6048000" y="6492875"/>
            <a:ext cx="2394000" cy="365125"/>
          </a:xfrm>
        </p:spPr>
        <p:txBody>
          <a:bodyPr/>
          <a:lstStyle/>
          <a:p>
            <a:endParaRPr lang="ru-RU"/>
          </a:p>
        </p:txBody>
      </p:sp>
      <p:sp>
        <p:nvSpPr>
          <p:cNvPr id="18" name="図形 17"/>
          <p:cNvSpPr>
            <a:spLocks noGrp="1"/>
          </p:cNvSpPr>
          <p:nvPr>
            <p:ph type="sldNum" sz="quarter" idx="12"/>
          </p:nvPr>
        </p:nvSpPr>
        <p:spPr>
          <a:xfrm>
            <a:off x="8499632" y="6492875"/>
            <a:ext cx="644400" cy="365125"/>
          </a:xfrm>
        </p:spPr>
        <p:txBody>
          <a:bodyPr/>
          <a:lstStyle/>
          <a:p>
            <a:fld id="{725C68B6-61C2-468F-89AB-4B9F7531AA68}" type="slidenum">
              <a:rPr lang="ru-RU" smtClean="0"/>
              <a:pPr/>
              <a:t>‹#›</a:t>
            </a:fld>
            <a:endParaRPr lang="ru-RU"/>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ru-RU" altLang="ja-JP" smtClean="0"/>
              <a:t>Образец заголовка</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ru-RU" altLang="ja-JP" smtClean="0"/>
              <a:t>Образец заголовка</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a:p>
        </p:txBody>
      </p:sp>
      <p:sp>
        <p:nvSpPr>
          <p:cNvPr id="4" name="Date Placeholder 3"/>
          <p:cNvSpPr>
            <a:spLocks noGrp="1"/>
          </p:cNvSpPr>
          <p:nvPr>
            <p:ph type="dt" sz="half" idx="10"/>
          </p:nvPr>
        </p:nvSpPr>
        <p:spPr/>
        <p:txBody>
          <a:bodyPr/>
          <a:lstStyle/>
          <a:p>
            <a:fld id="{5B106E36-FD25-4E2D-B0AA-010F637433A0}" type="datetimeFigureOut">
              <a:rPr lang="ru-RU" smtClean="0"/>
              <a:pPr/>
              <a:t>14.01.2013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p:txBody>
          <a:bodyPr/>
          <a:lstStyle/>
          <a:p>
            <a:fld id="{5B106E36-FD25-4E2D-B0AA-010F637433A0}" type="datetimeFigureOut">
              <a:rPr lang="ru-RU" smtClean="0"/>
              <a:pPr/>
              <a:t>14.01.2013</a:t>
            </a:fld>
            <a:endParaRPr lang="ru-RU"/>
          </a:p>
        </p:txBody>
      </p:sp>
      <p:sp>
        <p:nvSpPr>
          <p:cNvPr id="5" name="図形 4"/>
          <p:cNvSpPr>
            <a:spLocks noGrp="1"/>
          </p:cNvSpPr>
          <p:nvPr>
            <p:ph type="ftr" sz="quarter" idx="11"/>
          </p:nvPr>
        </p:nvSpPr>
        <p:spPr/>
        <p:txBody>
          <a:bodyPr/>
          <a:lstStyle/>
          <a:p>
            <a:endParaRPr lang="ru-RU"/>
          </a:p>
        </p:txBody>
      </p:sp>
      <p:sp>
        <p:nvSpPr>
          <p:cNvPr id="6" name="図形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5" name="図形 4"/>
          <p:cNvSpPr>
            <a:spLocks noGrp="1"/>
          </p:cNvSpPr>
          <p:nvPr>
            <p:ph type="ftr" sz="quarter" idx="11"/>
          </p:nvPr>
        </p:nvSpPr>
        <p:spPr>
          <a:xfrm>
            <a:off x="6048000" y="6492874"/>
            <a:ext cx="2395534" cy="365125"/>
          </a:xfrm>
        </p:spPr>
        <p:txBody>
          <a:bodyPr/>
          <a:lstStyle/>
          <a:p>
            <a:endParaRPr lang="ru-RU"/>
          </a:p>
        </p:txBody>
      </p:sp>
      <p:sp>
        <p:nvSpPr>
          <p:cNvPr id="6" name="図形 5"/>
          <p:cNvSpPr>
            <a:spLocks noGrp="1"/>
          </p:cNvSpPr>
          <p:nvPr>
            <p:ph type="sldNum" sz="quarter" idx="12"/>
          </p:nvPr>
        </p:nvSpPr>
        <p:spPr>
          <a:xfrm>
            <a:off x="8499600" y="6492875"/>
            <a:ext cx="6444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6" name="図形 5"/>
          <p:cNvSpPr>
            <a:spLocks noGrp="1"/>
          </p:cNvSpPr>
          <p:nvPr>
            <p:ph type="ftr" sz="quarter" idx="11"/>
          </p:nvPr>
        </p:nvSpPr>
        <p:spPr>
          <a:xfrm>
            <a:off x="6048000" y="6494400"/>
            <a:ext cx="2395534"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8" name="図形 7"/>
          <p:cNvSpPr>
            <a:spLocks noGrp="1"/>
          </p:cNvSpPr>
          <p:nvPr>
            <p:ph type="ftr" sz="quarter" idx="11"/>
          </p:nvPr>
        </p:nvSpPr>
        <p:spPr>
          <a:xfrm>
            <a:off x="6048000" y="6494400"/>
            <a:ext cx="2394000" cy="365125"/>
          </a:xfrm>
        </p:spPr>
        <p:txBody>
          <a:bodyPr/>
          <a:lstStyle/>
          <a:p>
            <a:endParaRPr lang="ru-RU"/>
          </a:p>
        </p:txBody>
      </p:sp>
      <p:sp>
        <p:nvSpPr>
          <p:cNvPr id="9" name="図形 8"/>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dt" sz="half" idx="10"/>
          </p:nvPr>
        </p:nvSpPr>
        <p:spPr/>
        <p:txBody>
          <a:bodyPr/>
          <a:lstStyle/>
          <a:p>
            <a:fld id="{5B106E36-FD25-4E2D-B0AA-010F637433A0}" type="datetimeFigureOut">
              <a:rPr lang="ru-RU" smtClean="0"/>
              <a:pPr/>
              <a:t>14.01.2013</a:t>
            </a:fld>
            <a:endParaRPr lang="ru-RU"/>
          </a:p>
        </p:txBody>
      </p:sp>
      <p:sp>
        <p:nvSpPr>
          <p:cNvPr id="4" name="図形 3"/>
          <p:cNvSpPr>
            <a:spLocks noGrp="1"/>
          </p:cNvSpPr>
          <p:nvPr>
            <p:ph type="ftr" sz="quarter" idx="11"/>
          </p:nvPr>
        </p:nvSpPr>
        <p:spPr/>
        <p:txBody>
          <a:bodyPr/>
          <a:lstStyle/>
          <a:p>
            <a:endParaRPr lang="ru-RU"/>
          </a:p>
        </p:txBody>
      </p:sp>
      <p:sp>
        <p:nvSpPr>
          <p:cNvPr id="5" name="図形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5B106E36-FD25-4E2D-B0AA-010F637433A0}" type="datetimeFigureOut">
              <a:rPr lang="ru-RU" smtClean="0"/>
              <a:pPr/>
              <a:t>14.01.2013</a:t>
            </a:fld>
            <a:endParaRPr lang="ru-RU"/>
          </a:p>
        </p:txBody>
      </p:sp>
      <p:sp>
        <p:nvSpPr>
          <p:cNvPr id="3" name="図形 2"/>
          <p:cNvSpPr>
            <a:spLocks noGrp="1"/>
          </p:cNvSpPr>
          <p:nvPr>
            <p:ph type="ftr" sz="quarter" idx="11"/>
          </p:nvPr>
        </p:nvSpPr>
        <p:spPr/>
        <p:txBody>
          <a:bodyPr/>
          <a:lstStyle/>
          <a:p>
            <a:endParaRPr lang="ru-RU"/>
          </a:p>
        </p:txBody>
      </p:sp>
      <p:sp>
        <p:nvSpPr>
          <p:cNvPr id="4" name="図形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5" name="図形 4"/>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6" name="図形 5"/>
          <p:cNvSpPr>
            <a:spLocks noGrp="1"/>
          </p:cNvSpPr>
          <p:nvPr>
            <p:ph type="ftr" sz="quarter" idx="11"/>
          </p:nvPr>
        </p:nvSpPr>
        <p:spPr>
          <a:xfrm>
            <a:off x="6048000" y="6494400"/>
            <a:ext cx="2394000"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5B106E36-FD25-4E2D-B0AA-010F637433A0}" type="datetimeFigureOut">
              <a:rPr lang="ru-RU" smtClean="0"/>
              <a:pPr/>
              <a:t>14.01.2013</a:t>
            </a:fld>
            <a:endParaRPr lang="ru-RU"/>
          </a:p>
        </p:txBody>
      </p:sp>
      <p:sp>
        <p:nvSpPr>
          <p:cNvPr id="10" name="図形 9"/>
          <p:cNvSpPr>
            <a:spLocks noGrp="1"/>
          </p:cNvSpPr>
          <p:nvPr>
            <p:ph type="ftr" sz="quarter" idx="11"/>
          </p:nvPr>
        </p:nvSpPr>
        <p:spPr>
          <a:xfrm>
            <a:off x="6048000" y="6494400"/>
            <a:ext cx="2394000" cy="365125"/>
          </a:xfrm>
        </p:spPr>
        <p:txBody>
          <a:bodyPr/>
          <a:lstStyle/>
          <a:p>
            <a:endParaRPr lang="ru-RU"/>
          </a:p>
        </p:txBody>
      </p:sp>
      <p:sp>
        <p:nvSpPr>
          <p:cNvPr id="11" name="図形 10"/>
          <p:cNvSpPr>
            <a:spLocks noGrp="1"/>
          </p:cNvSpPr>
          <p:nvPr>
            <p:ph type="sldNum" sz="quarter" idx="12"/>
          </p:nvPr>
        </p:nvSpPr>
        <p:spPr>
          <a:xfrm>
            <a:off x="8499600" y="6494400"/>
            <a:ext cx="644400" cy="365125"/>
          </a:xfrm>
        </p:spPr>
        <p:txBody>
          <a:bodyPr/>
          <a:lstStyle/>
          <a:p>
            <a:fld id="{725C68B6-61C2-468F-89AB-4B9F7531AA68}" type="slidenum">
              <a:rPr lang="ru-RU" smtClean="0"/>
              <a:pPr/>
              <a:t>‹#›</a:t>
            </a:fld>
            <a:endParaRPr lang="ru-RU"/>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ru-RU" altLang="ja-JP" smtClean="0"/>
              <a:t>Образец заголовка</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ru-RU" altLang="ja-JP" smtClean="0"/>
              <a:t>Вставка рисунка</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5B106E36-FD25-4E2D-B0AA-010F637433A0}" type="datetimeFigureOut">
              <a:rPr lang="ru-RU" smtClean="0"/>
              <a:pPr/>
              <a:t>14.01.2013</a:t>
            </a:fld>
            <a:endParaRPr lang="ru-RU"/>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ru-RU"/>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725C68B6-61C2-468F-89AB-4B9F7531AA68}" type="slidenum">
              <a:rPr lang="ru-RU" smtClean="0"/>
              <a:pPr/>
              <a:t>‹#›</a:t>
            </a:fld>
            <a:endParaRPr lang="ru-RU"/>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eresh.ru/foto/3.php"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786058"/>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Василий Верещагин</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TextBox 2"/>
          <p:cNvSpPr txBox="1"/>
          <p:nvPr/>
        </p:nvSpPr>
        <p:spPr>
          <a:xfrm>
            <a:off x="3131840" y="6165502"/>
            <a:ext cx="5564131" cy="461665"/>
          </a:xfrm>
          <a:prstGeom prst="rect">
            <a:avLst/>
          </a:prstGeom>
          <a:noFill/>
        </p:spPr>
        <p:txBody>
          <a:bodyPr wrap="square" rtlCol="0">
            <a:spAutoFit/>
          </a:bodyPr>
          <a:lstStyle/>
          <a:p>
            <a:r>
              <a:rPr lang="ru-RU" dirty="0" smtClean="0">
                <a:solidFill>
                  <a:schemeClr val="accent1">
                    <a:lumMod val="75000"/>
                  </a:schemeClr>
                </a:solidFill>
                <a:latin typeface="Mistral" pitchFamily="66" charset="0"/>
              </a:rPr>
              <a:t>Учитель ИЗО,МХК. МАОУ Ильинская СОШ .</a:t>
            </a:r>
            <a:r>
              <a:rPr lang="ru-RU" sz="2400" dirty="0" smtClean="0">
                <a:solidFill>
                  <a:schemeClr val="accent1">
                    <a:lumMod val="75000"/>
                  </a:schemeClr>
                </a:solidFill>
                <a:latin typeface="Mistral" pitchFamily="66" charset="0"/>
              </a:rPr>
              <a:t>Лебедь С.Г</a:t>
            </a:r>
            <a:endParaRPr lang="ru-RU" sz="2400" dirty="0">
              <a:solidFill>
                <a:schemeClr val="accent1">
                  <a:lumMod val="75000"/>
                </a:schemeClr>
              </a:solidFill>
              <a:latin typeface="Mistral"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latin typeface="Arial" pitchFamily="34" charset="0"/>
                <a:cs typeface="Arial" pitchFamily="34" charset="0"/>
              </a:rPr>
              <a:t>"Факты, перенесенные на холст без прикрас, должны красноречиво говорить сами за себя" - вот заветная цель его творческих устремлений. </a:t>
            </a:r>
            <a:endParaRPr lang="ru-RU"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48708" cy="4429151"/>
          </a:xfrm>
        </p:spPr>
        <p:txBody>
          <a:bodyPr>
            <a:normAutofit fontScale="92500" lnSpcReduction="10000"/>
          </a:bodyPr>
          <a:lstStyle/>
          <a:p>
            <a:r>
              <a:rPr lang="ru-RU" dirty="0" smtClean="0">
                <a:latin typeface="Arial" pitchFamily="34" charset="0"/>
                <a:cs typeface="Arial" pitchFamily="34" charset="0"/>
              </a:rPr>
              <a:t>Его томят грандиозные замыслы: показать, что такое война; распространять идею мира среди народов всего света; показать, что такое смертная казнь; написать Священную историю в земной правде. Верещагин верит, что влияние искусства велико, "можно даже сказать, что влияние его на умы, на сердца и на поступки народов громадно, непреодолимо, не имея себе равного". </a:t>
            </a:r>
            <a:endParaRPr lang="ru-RU"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248708" cy="4429151"/>
          </a:xfrm>
        </p:spPr>
        <p:txBody>
          <a:bodyPr>
            <a:normAutofit fontScale="85000" lnSpcReduction="10000"/>
          </a:bodyPr>
          <a:lstStyle/>
          <a:p>
            <a:r>
              <a:rPr lang="ru-RU" dirty="0" smtClean="0">
                <a:latin typeface="Arial" pitchFamily="34" charset="0"/>
                <a:cs typeface="Arial" pitchFamily="34" charset="0"/>
              </a:rPr>
              <a:t>Он много работает в литературе: пишет автобиографическую прозу, воспоминания, путевые очерки, статьи об искусстве, активно выступает, как уже упоминалось, в прессе. Особый резонанс приобретают его статьи против войн, в поддержку движения за их прекращение. Авторитет Верещагина - "борца с войной" - у мировой общественности таков, что в 1901 году его кандидатура выдвинута на соискание первой Нобелевской премии мира. </a:t>
            </a:r>
            <a:endParaRPr lang="ru-RU"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latin typeface="Arial" pitchFamily="34" charset="0"/>
                <a:cs typeface="Arial" pitchFamily="34" charset="0"/>
              </a:rPr>
              <a:t>Смерть свою Верещагин встретил, как солдат, на борту броненосца «Петропавловск», подорвавшегося в 1904 году на мине в Японском море</a:t>
            </a:r>
            <a:endParaRPr lang="ru-RU"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Василий Верещагин. Туркестанская серия</a:t>
            </a:r>
            <a:endParaRPr lang="ru-RU" dirty="0">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Продажа ребенка-невольника в рабство</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1508" name="Picture 4" descr="продажа ребенка"/>
          <p:cNvPicPr>
            <a:picLocks noGrp="1" noChangeAspect="1" noChangeArrowheads="1"/>
          </p:cNvPicPr>
          <p:nvPr>
            <p:ph idx="1"/>
          </p:nvPr>
        </p:nvPicPr>
        <p:blipFill>
          <a:blip r:embed="rId2" cstate="screen"/>
          <a:stretch>
            <a:fillRect/>
          </a:stretch>
        </p:blipFill>
        <p:spPr bwMode="auto">
          <a:xfrm>
            <a:off x="2910728" y="1857375"/>
            <a:ext cx="336064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Черное море. Мыс </a:t>
            </a:r>
            <a:r>
              <a:rPr lang="ru-RU" sz="2400" b="1" dirty="0" err="1" smtClean="0">
                <a:latin typeface="Arial" pitchFamily="34" charset="0"/>
                <a:cs typeface="Arial" pitchFamily="34" charset="0"/>
              </a:rPr>
              <a:t>Фиолент</a:t>
            </a:r>
            <a:r>
              <a:rPr lang="ru-RU" sz="2400" b="1" dirty="0" smtClean="0">
                <a:latin typeface="Arial" pitchFamily="34" charset="0"/>
                <a:cs typeface="Arial" pitchFamily="34" charset="0"/>
              </a:rPr>
              <a:t> вблизи Севастополя</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6626" name="Picture 2" descr="черное море"/>
          <p:cNvPicPr>
            <a:picLocks noGrp="1" noChangeAspect="1" noChangeArrowheads="1"/>
          </p:cNvPicPr>
          <p:nvPr>
            <p:ph idx="1"/>
          </p:nvPr>
        </p:nvPicPr>
        <p:blipFill>
          <a:blip r:embed="rId2" cstate="screen"/>
          <a:stretch>
            <a:fillRect/>
          </a:stretch>
        </p:blipFill>
        <p:spPr bwMode="auto">
          <a:xfrm>
            <a:off x="2946543" y="1857375"/>
            <a:ext cx="328901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err="1" smtClean="0">
                <a:latin typeface="Arial" pitchFamily="34" charset="0"/>
                <a:cs typeface="Arial" pitchFamily="34" charset="0"/>
              </a:rPr>
              <a:t>Тамерлановы</a:t>
            </a:r>
            <a:r>
              <a:rPr lang="ru-RU" sz="2400" b="1" dirty="0" smtClean="0">
                <a:latin typeface="Arial" pitchFamily="34" charset="0"/>
                <a:cs typeface="Arial" pitchFamily="34" charset="0"/>
              </a:rPr>
              <a:t> ворота</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7650" name="Picture 2" descr="ворота"/>
          <p:cNvPicPr>
            <a:picLocks noGrp="1" noChangeAspect="1" noChangeArrowheads="1"/>
          </p:cNvPicPr>
          <p:nvPr>
            <p:ph idx="1"/>
          </p:nvPr>
        </p:nvPicPr>
        <p:blipFill>
          <a:blip r:embed="rId2" cstate="screen"/>
          <a:stretch>
            <a:fillRect/>
          </a:stretch>
        </p:blipFill>
        <p:spPr bwMode="auto">
          <a:xfrm>
            <a:off x="3086819" y="1857375"/>
            <a:ext cx="300846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Парламентеры - Сдавайся! - Убирайся к черту!</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8674" name="Picture 2" descr="парламентеры"/>
          <p:cNvPicPr>
            <a:picLocks noGrp="1" noChangeAspect="1" noChangeArrowheads="1"/>
          </p:cNvPicPr>
          <p:nvPr>
            <p:ph idx="1"/>
          </p:nvPr>
        </p:nvPicPr>
        <p:blipFill>
          <a:blip r:embed="rId2" cstate="screen"/>
          <a:stretch>
            <a:fillRect/>
          </a:stretch>
        </p:blipFill>
        <p:spPr bwMode="auto">
          <a:xfrm>
            <a:off x="1788524" y="1857375"/>
            <a:ext cx="560505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Победа. После удачи, 1881</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9698" name="Picture 2" descr="удача"/>
          <p:cNvPicPr>
            <a:picLocks noGrp="1" noChangeAspect="1" noChangeArrowheads="1"/>
          </p:cNvPicPr>
          <p:nvPr>
            <p:ph idx="1"/>
          </p:nvPr>
        </p:nvPicPr>
        <p:blipFill>
          <a:blip r:embed="rId2" cstate="screen"/>
          <a:stretch>
            <a:fillRect/>
          </a:stretch>
        </p:blipFill>
        <p:spPr bwMode="auto">
          <a:xfrm>
            <a:off x="3051004" y="1857375"/>
            <a:ext cx="308009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85860"/>
            <a:ext cx="8248708" cy="4429151"/>
          </a:xfrm>
        </p:spPr>
        <p:txBody>
          <a:bodyPr>
            <a:normAutofit fontScale="77500" lnSpcReduction="20000"/>
          </a:bodyPr>
          <a:lstStyle/>
          <a:p>
            <a:r>
              <a:rPr lang="ru-RU" dirty="0" smtClean="0">
                <a:latin typeface="Arial" pitchFamily="34" charset="0"/>
                <a:cs typeface="Arial" pitchFamily="34" charset="0"/>
              </a:rPr>
              <a:t>Верещагин - художник легендарной судьбы и славы. Для современников - и на родине, и в Европе - он не только выдающийся живописец, но и отчаянный революционер, порывающий с общепринятым в жизни и творчестве, выдающийся талант и выдающаяся натура - быть может, как натура он даже значительнее, грандиознее, чем как талант. "Верещагин не просто только художник, а нечто большее", - записал Крамской после первого знакомства с его живописью и спустя несколько лет вновь заметил: "Несмотря на интерес его картинных собраний, сам автор во сто раз интереснее и поучительнее". </a:t>
            </a:r>
            <a:br>
              <a:rPr lang="ru-RU" dirty="0" smtClean="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Васильевич Верещагин (1842-1904)</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Крымский вид, 1890-е годы</a:t>
            </a:r>
            <a:endParaRPr lang="ru-RU" sz="2400" dirty="0">
              <a:latin typeface="Arial" pitchFamily="34" charset="0"/>
              <a:cs typeface="Arial" pitchFamily="34" charset="0"/>
            </a:endParaRPr>
          </a:p>
        </p:txBody>
      </p:sp>
      <p:pic>
        <p:nvPicPr>
          <p:cNvPr id="30722" name="Picture 2" descr="крым"/>
          <p:cNvPicPr>
            <a:picLocks noGrp="1" noChangeAspect="1" noChangeArrowheads="1"/>
          </p:cNvPicPr>
          <p:nvPr>
            <p:ph idx="1"/>
          </p:nvPr>
        </p:nvPicPr>
        <p:blipFill>
          <a:blip r:embed="rId2" cstate="screen"/>
          <a:stretch>
            <a:fillRect/>
          </a:stretch>
        </p:blipFill>
        <p:spPr bwMode="auto">
          <a:xfrm>
            <a:off x="2964451" y="1857375"/>
            <a:ext cx="3253198" cy="4429125"/>
          </a:xfrm>
          <a:prstGeom prst="rect">
            <a:avLst/>
          </a:prstGeom>
          <a:ln>
            <a:noFill/>
          </a:ln>
          <a:effectLst>
            <a:outerShdw blurRad="292100" dist="139700" dir="2700000" algn="tl" rotWithShape="0">
              <a:srgbClr val="333333">
                <a:alpha val="65000"/>
              </a:srgbClr>
            </a:outerShdw>
          </a:effectLst>
        </p:spPr>
      </p:pic>
      <p:graphicFrame>
        <p:nvGraphicFramePr>
          <p:cNvPr id="7" name="Таблица 6"/>
          <p:cNvGraphicFramePr>
            <a:graphicFrameLocks noGrp="1"/>
          </p:cNvGraphicFramePr>
          <p:nvPr/>
        </p:nvGraphicFramePr>
        <p:xfrm>
          <a:off x="1950719" y="2880360"/>
          <a:ext cx="5242561" cy="822960"/>
        </p:xfrm>
        <a:graphic>
          <a:graphicData uri="http://schemas.openxmlformats.org/drawingml/2006/table">
            <a:tbl>
              <a:tblPr/>
              <a:tblGrid>
                <a:gridCol w="5017473"/>
                <a:gridCol w="225088"/>
              </a:tblGrid>
              <a:tr h="0">
                <a:tc>
                  <a:txBody>
                    <a:bodyPr/>
                    <a:lstStyle/>
                    <a:p>
                      <a:pPr algn="ctr"/>
                      <a:r>
                        <a:rPr lang="ru-RU" dirty="0"/>
                        <a:t/>
                      </a:r>
                      <a:br>
                        <a:rPr lang="ru-RU" dirty="0"/>
                      </a:br>
                      <a:r>
                        <a:rPr lang="ru-RU" dirty="0"/>
                        <a:t/>
                      </a:r>
                      <a:br>
                        <a:rPr lang="ru-RU" dirty="0"/>
                      </a:br>
                      <a:endParaRPr lang="ru-RU" dirty="0"/>
                    </a:p>
                  </a:txBody>
                  <a:tcPr marL="0" marR="0" marT="0" marB="0" anchor="ctr">
                    <a:lnL>
                      <a:noFill/>
                    </a:lnL>
                    <a:lnR>
                      <a:noFill/>
                    </a:lnR>
                    <a:lnT>
                      <a:noFill/>
                    </a:lnT>
                    <a:lnB>
                      <a:noFill/>
                    </a:lnB>
                  </a:tcPr>
                </a:tc>
                <a:tc>
                  <a:txBody>
                    <a:bodyPr/>
                    <a:lstStyle/>
                    <a:p>
                      <a:pPr algn="ctr"/>
                      <a:r>
                        <a:rPr lang="ru-RU" dirty="0"/>
                        <a:t>     </a:t>
                      </a:r>
                      <a:br>
                        <a:rPr lang="ru-RU" dirty="0"/>
                      </a:br>
                      <a:endParaRPr lang="ru-RU" dirty="0"/>
                    </a:p>
                  </a:txBody>
                  <a:tcPr marL="0" marR="0" marT="0" marB="0" anchor="ctr">
                    <a:lnL>
                      <a:noFill/>
                    </a:lnL>
                    <a:lnR>
                      <a:noFill/>
                    </a:lnR>
                    <a:lnT>
                      <a:noFill/>
                    </a:lnT>
                    <a:lnB>
                      <a:noFill/>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noAutofit/>
          </a:bodyPr>
          <a:lstStyle/>
          <a:p>
            <a:r>
              <a:rPr lang="ru-RU" sz="1800" dirty="0" smtClean="0">
                <a:latin typeface="Arial" pitchFamily="34" charset="0"/>
                <a:cs typeface="Arial" pitchFamily="34" charset="0"/>
              </a:rPr>
              <a:t>Василий Васильевич Верещагин (1842-1904)</a:t>
            </a:r>
            <a:br>
              <a:rPr lang="ru-RU" sz="1800" dirty="0" smtClean="0">
                <a:latin typeface="Arial" pitchFamily="34" charset="0"/>
                <a:cs typeface="Arial" pitchFamily="34" charset="0"/>
              </a:rPr>
            </a:br>
            <a:r>
              <a:rPr lang="ru-RU" sz="1800" dirty="0" smtClean="0">
                <a:latin typeface="Arial" pitchFamily="34" charset="0"/>
                <a:cs typeface="Arial" pitchFamily="34" charset="0"/>
              </a:rPr>
              <a:t>Письмо матери</a:t>
            </a:r>
            <a:br>
              <a:rPr lang="ru-RU" sz="1800" dirty="0" smtClean="0">
                <a:latin typeface="Arial" pitchFamily="34" charset="0"/>
                <a:cs typeface="Arial" pitchFamily="34" charset="0"/>
              </a:rPr>
            </a:br>
            <a:endParaRPr lang="ru-RU" sz="1800" dirty="0">
              <a:latin typeface="Arial" pitchFamily="34" charset="0"/>
              <a:cs typeface="Arial" pitchFamily="34" charset="0"/>
            </a:endParaRPr>
          </a:p>
        </p:txBody>
      </p:sp>
      <p:pic>
        <p:nvPicPr>
          <p:cNvPr id="31746" name="Picture 2" descr="письмо"/>
          <p:cNvPicPr>
            <a:picLocks noGrp="1" noChangeAspect="1" noChangeArrowheads="1"/>
          </p:cNvPicPr>
          <p:nvPr>
            <p:ph sz="half" idx="2"/>
          </p:nvPr>
        </p:nvPicPr>
        <p:blipFill>
          <a:blip r:embed="rId2" cstate="screen"/>
          <a:stretch>
            <a:fillRect/>
          </a:stretch>
        </p:blipFill>
        <p:spPr bwMode="auto">
          <a:xfrm>
            <a:off x="782606" y="1961102"/>
            <a:ext cx="3389376" cy="3950208"/>
          </a:xfrm>
          <a:prstGeom prst="rect">
            <a:avLst/>
          </a:prstGeom>
          <a:ln>
            <a:noFill/>
          </a:ln>
          <a:effectLst>
            <a:outerShdw blurRad="292100" dist="139700" dir="2700000" algn="tl" rotWithShape="0">
              <a:srgbClr val="333333">
                <a:alpha val="65000"/>
              </a:srgbClr>
            </a:outerShdw>
          </a:effectLst>
        </p:spPr>
      </p:pic>
      <p:sp>
        <p:nvSpPr>
          <p:cNvPr id="7" name="Текст 6"/>
          <p:cNvSpPr>
            <a:spLocks noGrp="1"/>
          </p:cNvSpPr>
          <p:nvPr>
            <p:ph type="body" sz="quarter" idx="3"/>
          </p:nvPr>
        </p:nvSpPr>
        <p:spPr/>
        <p:txBody>
          <a:bodyPr>
            <a:noAutofit/>
          </a:bodyPr>
          <a:lstStyle/>
          <a:p>
            <a:r>
              <a:rPr lang="ru-RU" sz="1800" dirty="0" smtClean="0">
                <a:latin typeface="Arial" pitchFamily="34" charset="0"/>
                <a:cs typeface="Arial" pitchFamily="34" charset="0"/>
              </a:rPr>
              <a:t>Василий Васильевич Верещагин (1842-1904)</a:t>
            </a:r>
            <a:br>
              <a:rPr lang="ru-RU" sz="1800" dirty="0" smtClean="0">
                <a:latin typeface="Arial" pitchFamily="34" charset="0"/>
                <a:cs typeface="Arial" pitchFamily="34" charset="0"/>
              </a:rPr>
            </a:br>
            <a:r>
              <a:rPr lang="ru-RU" sz="1800" dirty="0" smtClean="0">
                <a:latin typeface="Arial" pitchFamily="34" charset="0"/>
                <a:cs typeface="Arial" pitchFamily="34" charset="0"/>
              </a:rPr>
              <a:t>Письмо прервано</a:t>
            </a:r>
            <a:br>
              <a:rPr lang="ru-RU" sz="1800" dirty="0" smtClean="0">
                <a:latin typeface="Arial" pitchFamily="34" charset="0"/>
                <a:cs typeface="Arial" pitchFamily="34" charset="0"/>
              </a:rPr>
            </a:br>
            <a:endParaRPr lang="ru-RU" sz="1800" dirty="0">
              <a:latin typeface="Arial" pitchFamily="34" charset="0"/>
              <a:cs typeface="Arial" pitchFamily="34" charset="0"/>
            </a:endParaRPr>
          </a:p>
        </p:txBody>
      </p:sp>
      <p:pic>
        <p:nvPicPr>
          <p:cNvPr id="31748" name="Picture 4" descr="болезнь"/>
          <p:cNvPicPr>
            <a:picLocks noGrp="1" noChangeAspect="1" noChangeArrowheads="1"/>
          </p:cNvPicPr>
          <p:nvPr>
            <p:ph sz="quarter" idx="4"/>
          </p:nvPr>
        </p:nvPicPr>
        <p:blipFill>
          <a:blip r:embed="rId3" cstate="screen"/>
          <a:stretch>
            <a:fillRect/>
          </a:stretch>
        </p:blipFill>
        <p:spPr bwMode="auto">
          <a:xfrm>
            <a:off x="4966589" y="1961102"/>
            <a:ext cx="3395472" cy="39502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488" y="785794"/>
            <a:ext cx="4040188" cy="639762"/>
          </a:xfrm>
        </p:spPr>
        <p:txBody>
          <a:bodyPr>
            <a:noAutofit/>
          </a:bodyPr>
          <a:lstStyle/>
          <a:p>
            <a:r>
              <a:rPr lang="ru-RU" sz="1800" dirty="0" smtClean="0">
                <a:latin typeface="Arial" pitchFamily="34" charset="0"/>
                <a:cs typeface="Arial" pitchFamily="34" charset="0"/>
              </a:rPr>
              <a:t>Василий Васильевич Верещагин (1842-1904)</a:t>
            </a:r>
            <a:br>
              <a:rPr lang="ru-RU" sz="1800" dirty="0" smtClean="0">
                <a:latin typeface="Arial" pitchFamily="34" charset="0"/>
                <a:cs typeface="Arial" pitchFamily="34" charset="0"/>
              </a:rPr>
            </a:br>
            <a:r>
              <a:rPr lang="ru-RU" sz="1800" dirty="0" smtClean="0">
                <a:latin typeface="Arial" pitchFamily="34" charset="0"/>
                <a:cs typeface="Arial" pitchFamily="34" charset="0"/>
              </a:rPr>
              <a:t>Неоконченное письмо</a:t>
            </a:r>
            <a:endParaRPr lang="ru-RU" sz="1800" dirty="0">
              <a:latin typeface="Arial" pitchFamily="34" charset="0"/>
              <a:cs typeface="Arial" pitchFamily="34" charset="0"/>
            </a:endParaRPr>
          </a:p>
        </p:txBody>
      </p:sp>
      <p:pic>
        <p:nvPicPr>
          <p:cNvPr id="32770" name="Picture 2" descr="смерть"/>
          <p:cNvPicPr>
            <a:picLocks noGrp="1" noChangeAspect="1" noChangeArrowheads="1"/>
          </p:cNvPicPr>
          <p:nvPr>
            <p:ph sz="half" idx="2"/>
          </p:nvPr>
        </p:nvPicPr>
        <p:blipFill>
          <a:blip r:embed="rId2" cstate="screen"/>
          <a:stretch>
            <a:fillRect/>
          </a:stretch>
        </p:blipFill>
        <p:spPr bwMode="auto">
          <a:xfrm>
            <a:off x="2786050" y="1785926"/>
            <a:ext cx="3383280" cy="39502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Апофеоз войны. Посвящается всем великим завоевателям, прошедшим, настоящим и будущим</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3794" name="Picture 2" descr="апофеоз войны"/>
          <p:cNvPicPr>
            <a:picLocks noGrp="1" noChangeAspect="1" noChangeArrowheads="1"/>
          </p:cNvPicPr>
          <p:nvPr>
            <p:ph idx="1"/>
          </p:nvPr>
        </p:nvPicPr>
        <p:blipFill>
          <a:blip r:embed="rId2"/>
          <a:stretch>
            <a:fillRect/>
          </a:stretch>
        </p:blipFill>
        <p:spPr bwMode="auto">
          <a:xfrm>
            <a:off x="1215192" y="1857375"/>
            <a:ext cx="6751715"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Самарканд. Медресе </a:t>
            </a:r>
            <a:r>
              <a:rPr lang="ru-RU" sz="2400" b="1" dirty="0" err="1" smtClean="0">
                <a:latin typeface="Arial" pitchFamily="34" charset="0"/>
                <a:cs typeface="Arial" pitchFamily="34" charset="0"/>
              </a:rPr>
              <a:t>Шир-дор</a:t>
            </a:r>
            <a:r>
              <a:rPr lang="ru-RU" sz="2400" b="1" dirty="0" smtClean="0">
                <a:latin typeface="Arial" pitchFamily="34" charset="0"/>
                <a:cs typeface="Arial" pitchFamily="34" charset="0"/>
              </a:rPr>
              <a:t> на площади </a:t>
            </a:r>
            <a:r>
              <a:rPr lang="ru-RU" sz="2400" b="1" dirty="0" err="1" smtClean="0">
                <a:latin typeface="Arial" pitchFamily="34" charset="0"/>
                <a:cs typeface="Arial" pitchFamily="34" charset="0"/>
              </a:rPr>
              <a:t>Регистан</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4818" name="Picture 2" descr="медресе"/>
          <p:cNvPicPr>
            <a:picLocks noGrp="1" noChangeAspect="1" noChangeArrowheads="1"/>
          </p:cNvPicPr>
          <p:nvPr>
            <p:ph idx="1"/>
          </p:nvPr>
        </p:nvPicPr>
        <p:blipFill>
          <a:blip r:embed="rId2"/>
          <a:stretch>
            <a:fillRect/>
          </a:stretch>
        </p:blipFill>
        <p:spPr bwMode="auto">
          <a:xfrm>
            <a:off x="1436402" y="1857375"/>
            <a:ext cx="6309295"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Калмыцкая молельня, 1869</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5842" name="Picture 2" descr="молельня"/>
          <p:cNvPicPr>
            <a:picLocks noGrp="1" noChangeAspect="1" noChangeArrowheads="1"/>
          </p:cNvPicPr>
          <p:nvPr>
            <p:ph idx="1"/>
          </p:nvPr>
        </p:nvPicPr>
        <p:blipFill>
          <a:blip r:embed="rId2"/>
          <a:stretch>
            <a:fillRect/>
          </a:stretch>
        </p:blipFill>
        <p:spPr bwMode="auto">
          <a:xfrm>
            <a:off x="1372209" y="1857375"/>
            <a:ext cx="643768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Двери хана Тамерлана (Тимура), 1875</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6866" name="Picture 2" descr="ворота"/>
          <p:cNvPicPr>
            <a:picLocks noGrp="1" noChangeAspect="1" noChangeArrowheads="1"/>
          </p:cNvPicPr>
          <p:nvPr>
            <p:ph idx="1"/>
          </p:nvPr>
        </p:nvPicPr>
        <p:blipFill>
          <a:blip r:embed="rId2" cstate="screen"/>
          <a:stretch>
            <a:fillRect/>
          </a:stretch>
        </p:blipFill>
        <p:spPr bwMode="auto">
          <a:xfrm>
            <a:off x="2862975" y="1857375"/>
            <a:ext cx="3456150"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Торжествуют - окончательный вариант</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7890" name="Picture 2" descr="праздник"/>
          <p:cNvPicPr>
            <a:picLocks noGrp="1" noChangeAspect="1" noChangeArrowheads="1"/>
          </p:cNvPicPr>
          <p:nvPr>
            <p:ph idx="1"/>
          </p:nvPr>
        </p:nvPicPr>
        <p:blipFill>
          <a:blip r:embed="rId2" cstate="screen"/>
          <a:stretch>
            <a:fillRect/>
          </a:stretch>
        </p:blipFill>
        <p:spPr bwMode="auto">
          <a:xfrm>
            <a:off x="1704955" y="1857375"/>
            <a:ext cx="5772189"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Богатый киргизский охотник с соколом, 1871</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38914" name="Picture 2" descr="охотник"/>
          <p:cNvPicPr>
            <a:picLocks noGrp="1" noChangeAspect="1" noChangeArrowheads="1"/>
          </p:cNvPicPr>
          <p:nvPr>
            <p:ph idx="1"/>
          </p:nvPr>
        </p:nvPicPr>
        <p:blipFill>
          <a:blip r:embed="rId3" cstate="screen"/>
          <a:stretch>
            <a:fillRect/>
          </a:stretch>
        </p:blipFill>
        <p:spPr bwMode="auto">
          <a:xfrm>
            <a:off x="3191279" y="1857375"/>
            <a:ext cx="2799541" cy="4429125"/>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nvGraphicFramePr>
        <p:xfrm>
          <a:off x="3143240" y="3786190"/>
          <a:ext cx="5181600" cy="1428759"/>
        </p:xfrm>
        <a:graphic>
          <a:graphicData uri="http://schemas.openxmlformats.org/drawingml/2006/table">
            <a:tbl>
              <a:tblPr/>
              <a:tblGrid>
                <a:gridCol w="4953937"/>
                <a:gridCol w="227663"/>
              </a:tblGrid>
              <a:tr h="1428759">
                <a:tc>
                  <a:txBody>
                    <a:bodyPr/>
                    <a:lstStyle/>
                    <a:p>
                      <a:pPr algn="ctr"/>
                      <a:r>
                        <a:rPr lang="ru-RU" dirty="0"/>
                        <a:t/>
                      </a:r>
                      <a:br>
                        <a:rPr lang="ru-RU" dirty="0"/>
                      </a:br>
                      <a:endParaRPr lang="ru-RU" dirty="0"/>
                    </a:p>
                  </a:txBody>
                  <a:tcPr marL="0" marR="0" marT="0" marB="0" anchor="ctr">
                    <a:lnL>
                      <a:noFill/>
                    </a:lnL>
                    <a:lnR>
                      <a:noFill/>
                    </a:lnR>
                    <a:lnT>
                      <a:noFill/>
                    </a:lnT>
                    <a:lnB>
                      <a:noFill/>
                    </a:lnB>
                  </a:tcPr>
                </a:tc>
                <a:tc>
                  <a:txBody>
                    <a:bodyPr/>
                    <a:lstStyle/>
                    <a:p>
                      <a:pPr algn="ctr"/>
                      <a:r>
                        <a:rPr lang="ru-RU" dirty="0"/>
                        <a:t>     </a:t>
                      </a:r>
                      <a:br>
                        <a:rPr lang="ru-RU" dirty="0"/>
                      </a:br>
                      <a:endParaRPr lang="ru-RU" dirty="0"/>
                    </a:p>
                  </a:txBody>
                  <a:tcPr marL="0" marR="0" marT="0" marB="0" anchor="ctr">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Верблюд во дворе караван-сарая, 1869-1870</a:t>
            </a:r>
            <a:endParaRPr lang="ru-RU" sz="2400" dirty="0">
              <a:latin typeface="Arial" pitchFamily="34" charset="0"/>
              <a:cs typeface="Arial" pitchFamily="34" charset="0"/>
            </a:endParaRPr>
          </a:p>
        </p:txBody>
      </p:sp>
      <p:pic>
        <p:nvPicPr>
          <p:cNvPr id="39938" name="Picture 2" descr="camel"/>
          <p:cNvPicPr>
            <a:picLocks noGrp="1" noChangeAspect="1" noChangeArrowheads="1"/>
          </p:cNvPicPr>
          <p:nvPr>
            <p:ph idx="1"/>
          </p:nvPr>
        </p:nvPicPr>
        <p:blipFill>
          <a:blip r:embed="rId3"/>
          <a:stretch>
            <a:fillRect/>
          </a:stretch>
        </p:blipFill>
        <p:spPr bwMode="auto">
          <a:xfrm>
            <a:off x="1386184" y="1857375"/>
            <a:ext cx="640973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428604"/>
            <a:ext cx="8229600" cy="1143000"/>
          </a:xfrm>
        </p:spPr>
        <p:txBody>
          <a:bodyPr>
            <a:normAutofit fontScale="90000"/>
          </a:bodyPr>
          <a:lstStyle/>
          <a:p>
            <a:r>
              <a:rPr lang="ru-RU" b="1" dirty="0" smtClean="0">
                <a:latin typeface="Arial" pitchFamily="34" charset="0"/>
                <a:cs typeface="Arial" pitchFamily="34" charset="0"/>
              </a:rPr>
              <a:t>Василий Верещагин </a:t>
            </a:r>
            <a:br>
              <a:rPr lang="ru-RU" b="1" dirty="0" smtClean="0">
                <a:latin typeface="Arial" pitchFamily="34" charset="0"/>
                <a:cs typeface="Arial" pitchFamily="34" charset="0"/>
              </a:rPr>
            </a:br>
            <a:r>
              <a:rPr lang="ru-RU" sz="2700" b="1" dirty="0" smtClean="0">
                <a:latin typeface="Arial" pitchFamily="34" charset="0"/>
                <a:cs typeface="Arial" pitchFamily="34" charset="0"/>
              </a:rPr>
              <a:t>1842 - 1904</a:t>
            </a:r>
            <a:endParaRPr lang="ru-RU" sz="2700" b="1" dirty="0">
              <a:latin typeface="Arial" pitchFamily="34" charset="0"/>
              <a:cs typeface="Arial" pitchFamily="34" charset="0"/>
            </a:endParaRPr>
          </a:p>
        </p:txBody>
      </p:sp>
      <p:pic>
        <p:nvPicPr>
          <p:cNvPr id="1026" name="Picture 2" descr="Василий Верещагин">
            <a:hlinkClick r:id="rId2"/>
          </p:cNvPr>
          <p:cNvPicPr>
            <a:picLocks noGrp="1" noChangeAspect="1" noChangeArrowheads="1"/>
          </p:cNvPicPr>
          <p:nvPr>
            <p:ph sz="half" idx="1"/>
          </p:nvPr>
        </p:nvPicPr>
        <p:blipFill>
          <a:blip r:embed="rId3"/>
          <a:stretch>
            <a:fillRect/>
          </a:stretch>
        </p:blipFill>
        <p:spPr bwMode="auto">
          <a:xfrm>
            <a:off x="1037749" y="1785938"/>
            <a:ext cx="2877502" cy="3786187"/>
          </a:xfrm>
          <a:prstGeom prst="rect">
            <a:avLst/>
          </a:prstGeom>
          <a:noFill/>
        </p:spPr>
      </p:pic>
      <p:sp>
        <p:nvSpPr>
          <p:cNvPr id="1027" name="Rectangle 3"/>
          <p:cNvSpPr>
            <a:spLocks noGrp="1" noChangeArrowheads="1"/>
          </p:cNvSpPr>
          <p:nvPr>
            <p:ph sz="half" idx="2"/>
          </p:nvPr>
        </p:nvSpPr>
        <p:spPr bwMode="auto">
          <a:xfrm>
            <a:off x="4143372" y="1785926"/>
            <a:ext cx="385289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Arial" pitchFamily="34" charset="0"/>
                <a:cs typeface="Arial" pitchFamily="34" charset="0"/>
              </a:rPr>
              <a:t>Василий Васильевич Верещагин, русский воин, художник и путешественник</a:t>
            </a:r>
            <a:br>
              <a:rPr kumimoji="0" lang="ru-RU" sz="2000" b="1" i="0" u="none" strike="noStrike" cap="none" normalizeH="0" baseline="0" dirty="0" smtClean="0">
                <a:ln>
                  <a:noFill/>
                </a:ln>
                <a:effectLst/>
                <a:latin typeface="Arial" pitchFamily="34" charset="0"/>
                <a:cs typeface="Arial" pitchFamily="34" charset="0"/>
              </a:rPr>
            </a:br>
            <a:r>
              <a:rPr kumimoji="0" lang="ru-RU" sz="2000" b="1" i="0" u="none" strike="noStrike" cap="none" normalizeH="0" baseline="0" dirty="0" smtClean="0">
                <a:ln>
                  <a:noFill/>
                </a:ln>
                <a:effectLst/>
                <a:latin typeface="Arial" pitchFamily="34" charset="0"/>
                <a:cs typeface="Arial" pitchFamily="34" charset="0"/>
              </a:rPr>
              <a:t>родился 14 октября, 1842 - погиб 1904, 31 марта</a:t>
            </a:r>
            <a:r>
              <a:rPr kumimoji="0" lang="ru-RU" sz="2000" b="0" i="0" u="none" strike="noStrike" cap="none" normalizeH="0" baseline="0" dirty="0" smtClean="0">
                <a:ln>
                  <a:noFill/>
                </a:ln>
                <a:effectLst/>
                <a:latin typeface="Arial" pitchFamily="34" charset="0"/>
                <a:cs typeface="Arial" pitchFamily="34" charset="0"/>
              </a:rPr>
              <a:t> </a:t>
            </a:r>
            <a:br>
              <a:rPr kumimoji="0" lang="ru-RU" sz="2000" b="0" i="0" u="none" strike="noStrike" cap="none" normalizeH="0" baseline="0" dirty="0" smtClean="0">
                <a:ln>
                  <a:noFill/>
                </a:ln>
                <a:effectLst/>
                <a:latin typeface="Arial" pitchFamily="34" charset="0"/>
                <a:cs typeface="Arial" pitchFamily="34" charset="0"/>
              </a:rPr>
            </a:br>
            <a:endParaRPr kumimoji="0" lang="ru-RU"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Нищие в Самарканде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41986" name="Picture 2" descr="бедняки"/>
          <p:cNvPicPr>
            <a:picLocks noGrp="1" noChangeAspect="1" noChangeArrowheads="1"/>
          </p:cNvPicPr>
          <p:nvPr>
            <p:ph idx="1"/>
          </p:nvPr>
        </p:nvPicPr>
        <p:blipFill>
          <a:blip r:embed="rId2" cstate="screen"/>
          <a:stretch>
            <a:fillRect/>
          </a:stretch>
        </p:blipFill>
        <p:spPr bwMode="auto">
          <a:xfrm>
            <a:off x="2919682" y="1857375"/>
            <a:ext cx="3342736" cy="4429125"/>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nvGraphicFramePr>
        <p:xfrm>
          <a:off x="1981200" y="2880360"/>
          <a:ext cx="5181600" cy="822960"/>
        </p:xfrm>
        <a:graphic>
          <a:graphicData uri="http://schemas.openxmlformats.org/drawingml/2006/table">
            <a:tbl>
              <a:tblPr/>
              <a:tblGrid>
                <a:gridCol w="4953937"/>
                <a:gridCol w="227663"/>
              </a:tblGrid>
              <a:tr h="0">
                <a:tc>
                  <a:txBody>
                    <a:bodyPr/>
                    <a:lstStyle/>
                    <a:p>
                      <a:pPr algn="ctr"/>
                      <a:r>
                        <a:rPr lang="ru-RU" dirty="0"/>
                        <a:t/>
                      </a:r>
                      <a:br>
                        <a:rPr lang="ru-RU" dirty="0"/>
                      </a:br>
                      <a:endParaRPr lang="ru-RU" dirty="0"/>
                    </a:p>
                  </a:txBody>
                  <a:tcPr marL="0" marR="0" marT="0" marB="0" anchor="ctr">
                    <a:lnL>
                      <a:noFill/>
                    </a:lnL>
                    <a:lnR>
                      <a:noFill/>
                    </a:lnR>
                    <a:lnT>
                      <a:noFill/>
                    </a:lnT>
                    <a:lnB>
                      <a:noFill/>
                    </a:lnB>
                  </a:tcPr>
                </a:tc>
                <a:tc>
                  <a:txBody>
                    <a:bodyPr/>
                    <a:lstStyle/>
                    <a:p>
                      <a:pPr algn="ctr"/>
                      <a:r>
                        <a:rPr lang="ru-RU" dirty="0"/>
                        <a:t>     </a:t>
                      </a:r>
                      <a:br>
                        <a:rPr lang="ru-RU" dirty="0"/>
                      </a:br>
                      <a:endParaRPr lang="ru-RU" dirty="0"/>
                    </a:p>
                  </a:txBody>
                  <a:tcPr marL="0" marR="0" marT="0" marB="0" anchor="ctr">
                    <a:lnL>
                      <a:noFill/>
                    </a:lnL>
                    <a:lnR>
                      <a:noFill/>
                    </a:lnR>
                    <a:lnT>
                      <a:noFill/>
                    </a:lnT>
                    <a:lnB>
                      <a:noFill/>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Представляют трофеи</a:t>
            </a:r>
            <a:endParaRPr lang="ru-RU" sz="2400" dirty="0">
              <a:latin typeface="Arial" pitchFamily="34" charset="0"/>
              <a:cs typeface="Arial" pitchFamily="34" charset="0"/>
            </a:endParaRPr>
          </a:p>
        </p:txBody>
      </p:sp>
      <p:pic>
        <p:nvPicPr>
          <p:cNvPr id="40962" name="Picture 2" descr="победители"/>
          <p:cNvPicPr>
            <a:picLocks noGrp="1" noChangeAspect="1" noChangeArrowheads="1"/>
          </p:cNvPicPr>
          <p:nvPr>
            <p:ph idx="1"/>
          </p:nvPr>
        </p:nvPicPr>
        <p:blipFill>
          <a:blip r:embed="rId3" cstate="screen"/>
          <a:stretch>
            <a:fillRect/>
          </a:stretch>
        </p:blipFill>
        <p:spPr bwMode="auto">
          <a:xfrm>
            <a:off x="3030111" y="1857375"/>
            <a:ext cx="312187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Наполеон</a:t>
            </a:r>
            <a:endParaRPr lang="ru-RU" dirty="0">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 Кремле - пожар! 1887-1898</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47106" name="Picture 2" descr="пожар"/>
          <p:cNvPicPr>
            <a:picLocks noGrp="1" noChangeAspect="1" noChangeArrowheads="1"/>
          </p:cNvPicPr>
          <p:nvPr>
            <p:ph idx="1"/>
          </p:nvPr>
        </p:nvPicPr>
        <p:blipFill>
          <a:blip r:embed="rId2"/>
          <a:srcRect/>
          <a:stretch>
            <a:fillRect/>
          </a:stretch>
        </p:blipFill>
        <p:spPr bwMode="auto">
          <a:xfrm>
            <a:off x="2802102" y="1571625"/>
            <a:ext cx="3539796" cy="45545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Не </a:t>
            </a:r>
            <a:r>
              <a:rPr lang="ru-RU" sz="2400" b="1" dirty="0" err="1" smtClean="0">
                <a:latin typeface="Arial" pitchFamily="34" charset="0"/>
                <a:cs typeface="Arial" pitchFamily="34" charset="0"/>
              </a:rPr>
              <a:t>мазай</a:t>
            </a:r>
            <a:r>
              <a:rPr lang="ru-RU" sz="2400" b="1" dirty="0" smtClean="0">
                <a:latin typeface="Arial" pitchFamily="34" charset="0"/>
                <a:cs typeface="Arial" pitchFamily="34" charset="0"/>
              </a:rPr>
              <a:t>, дай подойти.</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48130" name="Picture 2" descr="война"/>
          <p:cNvPicPr>
            <a:picLocks noGrp="1" noChangeAspect="1" noChangeArrowheads="1"/>
          </p:cNvPicPr>
          <p:nvPr>
            <p:ph idx="1"/>
          </p:nvPr>
        </p:nvPicPr>
        <p:blipFill>
          <a:blip r:embed="rId2" cstate="screen"/>
          <a:stretch>
            <a:fillRect/>
          </a:stretch>
        </p:blipFill>
        <p:spPr bwMode="auto">
          <a:xfrm>
            <a:off x="2836113" y="1857375"/>
            <a:ext cx="350987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Наполеон. Дурные вести из Франции</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49154" name="Picture 2" descr="война"/>
          <p:cNvPicPr>
            <a:picLocks noGrp="1" noChangeAspect="1" noChangeArrowheads="1"/>
          </p:cNvPicPr>
          <p:nvPr>
            <p:ph idx="1"/>
          </p:nvPr>
        </p:nvPicPr>
        <p:blipFill>
          <a:blip r:embed="rId2" cstate="screen"/>
          <a:stretch>
            <a:fillRect/>
          </a:stretch>
        </p:blipFill>
        <p:spPr bwMode="auto">
          <a:xfrm>
            <a:off x="2877898" y="1857375"/>
            <a:ext cx="3426304"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Конец Бородинской битвы, 1900</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0178" name="Picture 2" descr="победа"/>
          <p:cNvPicPr>
            <a:picLocks noGrp="1" noChangeAspect="1" noChangeArrowheads="1"/>
          </p:cNvPicPr>
          <p:nvPr>
            <p:ph idx="1"/>
          </p:nvPr>
        </p:nvPicPr>
        <p:blipFill>
          <a:blip r:embed="rId2"/>
          <a:stretch>
            <a:fillRect/>
          </a:stretch>
        </p:blipFill>
        <p:spPr bwMode="auto">
          <a:xfrm>
            <a:off x="1152288" y="1857375"/>
            <a:ext cx="687752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Отступление. Бегство на большой дороге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1202" name="Picture 2" descr="отступление"/>
          <p:cNvPicPr>
            <a:picLocks noGrp="1" noChangeAspect="1" noChangeArrowheads="1"/>
          </p:cNvPicPr>
          <p:nvPr>
            <p:ph idx="1"/>
          </p:nvPr>
        </p:nvPicPr>
        <p:blipFill>
          <a:blip r:embed="rId2"/>
          <a:stretch>
            <a:fillRect/>
          </a:stretch>
        </p:blipFill>
        <p:spPr bwMode="auto">
          <a:xfrm>
            <a:off x="1013404" y="1857375"/>
            <a:ext cx="7155291"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err="1" smtClean="0">
                <a:latin typeface="Arial" pitchFamily="34" charset="0"/>
                <a:cs typeface="Arial" pitchFamily="34" charset="0"/>
              </a:rPr>
              <a:t>Наполен</a:t>
            </a:r>
            <a:r>
              <a:rPr lang="ru-RU" sz="2400" b="1" dirty="0" smtClean="0">
                <a:latin typeface="Arial" pitchFamily="34" charset="0"/>
                <a:cs typeface="Arial" pitchFamily="34" charset="0"/>
              </a:rPr>
              <a:t> на Бородинском поле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2226" name="Picture 2" descr="бородино"/>
          <p:cNvPicPr>
            <a:picLocks noGrp="1" noChangeAspect="1" noChangeArrowheads="1"/>
          </p:cNvPicPr>
          <p:nvPr>
            <p:ph idx="1"/>
          </p:nvPr>
        </p:nvPicPr>
        <p:blipFill>
          <a:blip r:embed="rId2"/>
          <a:stretch>
            <a:fillRect/>
          </a:stretch>
        </p:blipFill>
        <p:spPr bwMode="auto">
          <a:xfrm>
            <a:off x="1215192" y="1857375"/>
            <a:ext cx="6751715"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 штыки! Ура! Ура! (Атака). 1887-1895</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3250" name="Picture 2" descr="атака"/>
          <p:cNvPicPr>
            <a:picLocks noGrp="1" noChangeAspect="1" noChangeArrowheads="1"/>
          </p:cNvPicPr>
          <p:nvPr>
            <p:ph idx="1"/>
          </p:nvPr>
        </p:nvPicPr>
        <p:blipFill>
          <a:blip r:embed="rId2" cstate="screen"/>
          <a:stretch>
            <a:fillRect/>
          </a:stretch>
        </p:blipFill>
        <p:spPr bwMode="auto">
          <a:xfrm>
            <a:off x="2976389" y="1857375"/>
            <a:ext cx="322932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248708" cy="4429151"/>
          </a:xfrm>
        </p:spPr>
        <p:txBody>
          <a:bodyPr>
            <a:normAutofit fontScale="70000" lnSpcReduction="20000"/>
          </a:bodyPr>
          <a:lstStyle/>
          <a:p>
            <a:r>
              <a:rPr lang="ru-RU" dirty="0" smtClean="0">
                <a:latin typeface="Arial" pitchFamily="34" charset="0"/>
                <a:cs typeface="Arial" pitchFamily="34" charset="0"/>
              </a:rPr>
              <a:t>Он жил как бы вопреки всему, что представлялось неизбежным и установленным, словно не ощущая гнета жизненных правил и житейских обстоятельств. Это был человек эгоцентрического склада, откровенно позволявший себе в словах и поступках не считаться с окружением и обстановкой, неудобный в общении, резкий до надменности, изменчивый в настроениях, непредсказуемый в действиях, "человек экспромтов", как сам однажды себя назвал. Натура нервная, импульсивная, необыкновенно активная и действенная, Верещагин всю жизнь проводит в разъездах. Для него как будто не существует границ: он живет в Петербурге, Ташкенте, Мюнхене, Париже, в конце жизни - в Москве; предпринимает длительные путешествия - на Кавказ и в Туркестан, в Индию и Палестину, по Европе и России, на Филиппины и Кубу, в Америку и Японию.</a:t>
            </a:r>
            <a:endParaRPr lang="ru-RU"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Arial" pitchFamily="34" charset="0"/>
                <a:cs typeface="Arial" pitchFamily="34" charset="0"/>
              </a:rPr>
              <a:t>Путешествие по Индии Василия Верещагина</a:t>
            </a:r>
            <a:endParaRPr lang="ru-RU" dirty="0">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Мавзолей </a:t>
            </a:r>
            <a:r>
              <a:rPr lang="ru-RU" sz="2400" b="1" dirty="0" err="1" smtClean="0">
                <a:latin typeface="Arial" pitchFamily="34" charset="0"/>
                <a:cs typeface="Arial" pitchFamily="34" charset="0"/>
              </a:rPr>
              <a:t>Тадж</a:t>
            </a:r>
            <a:r>
              <a:rPr lang="ru-RU" sz="2400" b="1" dirty="0" smtClean="0">
                <a:latin typeface="Arial" pitchFamily="34" charset="0"/>
                <a:cs typeface="Arial" pitchFamily="34" charset="0"/>
              </a:rPr>
              <a:t> Махал близ </a:t>
            </a:r>
            <a:r>
              <a:rPr lang="ru-RU" sz="2400" b="1" dirty="0" err="1" smtClean="0">
                <a:latin typeface="Arial" pitchFamily="34" charset="0"/>
                <a:cs typeface="Arial" pitchFamily="34" charset="0"/>
              </a:rPr>
              <a:t>Агры</a:t>
            </a:r>
            <a:r>
              <a:rPr lang="ru-RU" sz="2400" b="1" dirty="0" smtClean="0">
                <a:latin typeface="Arial" pitchFamily="34" charset="0"/>
                <a:cs typeface="Arial" pitchFamily="34" charset="0"/>
              </a:rPr>
              <a:t>, 1874</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4274" name="Picture 2" descr="Тадж Махал"/>
          <p:cNvPicPr>
            <a:picLocks noGrp="1" noChangeAspect="1" noChangeArrowheads="1"/>
          </p:cNvPicPr>
          <p:nvPr>
            <p:ph idx="1"/>
          </p:nvPr>
        </p:nvPicPr>
        <p:blipFill>
          <a:blip r:embed="rId2"/>
          <a:stretch>
            <a:fillRect/>
          </a:stretch>
        </p:blipFill>
        <p:spPr bwMode="auto">
          <a:xfrm>
            <a:off x="1445364" y="1857375"/>
            <a:ext cx="6291371"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Браминский храм в </a:t>
            </a:r>
            <a:r>
              <a:rPr lang="ru-RU" sz="2400" b="1" dirty="0" err="1" smtClean="0">
                <a:latin typeface="Arial" pitchFamily="34" charset="0"/>
                <a:cs typeface="Arial" pitchFamily="34" charset="0"/>
              </a:rPr>
              <a:t>Адельнуре</a:t>
            </a:r>
            <a:r>
              <a:rPr lang="ru-RU" sz="2400" b="1" dirty="0" smtClean="0">
                <a:latin typeface="Arial" pitchFamily="34" charset="0"/>
                <a:cs typeface="Arial" pitchFamily="34" charset="0"/>
              </a:rPr>
              <a:t>, 1874-1876</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7346" name="Picture 2" descr="храм"/>
          <p:cNvPicPr>
            <a:picLocks noGrp="1" noChangeAspect="1" noChangeArrowheads="1"/>
          </p:cNvPicPr>
          <p:nvPr>
            <p:ph idx="1"/>
          </p:nvPr>
        </p:nvPicPr>
        <p:blipFill>
          <a:blip r:embed="rId2"/>
          <a:stretch>
            <a:fillRect/>
          </a:stretch>
        </p:blipFill>
        <p:spPr bwMode="auto">
          <a:xfrm>
            <a:off x="1413772" y="1857375"/>
            <a:ext cx="6354555"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Три главных божества в буддийском монастыре </a:t>
            </a:r>
            <a:r>
              <a:rPr lang="ru-RU" sz="2400" b="1" dirty="0" err="1" smtClean="0">
                <a:latin typeface="Arial" pitchFamily="34" charset="0"/>
                <a:cs typeface="Arial" pitchFamily="34" charset="0"/>
              </a:rPr>
              <a:t>Чингачелинг</a:t>
            </a:r>
            <a:r>
              <a:rPr lang="ru-RU" sz="2400" b="1" dirty="0" smtClean="0">
                <a:latin typeface="Arial" pitchFamily="34" charset="0"/>
                <a:cs typeface="Arial" pitchFamily="34" charset="0"/>
              </a:rPr>
              <a:t> в </a:t>
            </a:r>
            <a:r>
              <a:rPr lang="ru-RU" sz="2400" b="1" dirty="0" err="1" smtClean="0">
                <a:latin typeface="Arial" pitchFamily="34" charset="0"/>
                <a:cs typeface="Arial" pitchFamily="34" charset="0"/>
              </a:rPr>
              <a:t>Сиккиме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8370" name="Picture 2" descr="божества"/>
          <p:cNvPicPr>
            <a:picLocks noGrp="1" noChangeAspect="1" noChangeArrowheads="1"/>
          </p:cNvPicPr>
          <p:nvPr>
            <p:ph idx="1"/>
          </p:nvPr>
        </p:nvPicPr>
        <p:blipFill>
          <a:blip r:embed="rId2"/>
          <a:stretch>
            <a:fillRect/>
          </a:stretch>
        </p:blipFill>
        <p:spPr bwMode="auto">
          <a:xfrm>
            <a:off x="1319909" y="1857375"/>
            <a:ext cx="654228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Индийский факир</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59394" name="Picture 2" descr="факир"/>
          <p:cNvPicPr>
            <a:picLocks noGrp="1" noChangeAspect="1" noChangeArrowheads="1"/>
          </p:cNvPicPr>
          <p:nvPr>
            <p:ph idx="1"/>
          </p:nvPr>
        </p:nvPicPr>
        <p:blipFill>
          <a:blip r:embed="rId2"/>
          <a:stretch>
            <a:fillRect/>
          </a:stretch>
        </p:blipFill>
        <p:spPr bwMode="auto">
          <a:xfrm>
            <a:off x="2861184" y="1857375"/>
            <a:ext cx="345973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Всадник-воин в Джайпуре. Около 1881</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0418" name="Picture 2" descr="воин"/>
          <p:cNvPicPr>
            <a:picLocks noGrp="1" noChangeAspect="1" noChangeArrowheads="1"/>
          </p:cNvPicPr>
          <p:nvPr>
            <p:ph idx="1"/>
          </p:nvPr>
        </p:nvPicPr>
        <p:blipFill>
          <a:blip r:embed="rId2" cstate="screen"/>
          <a:stretch>
            <a:fillRect/>
          </a:stretch>
        </p:blipFill>
        <p:spPr bwMode="auto">
          <a:xfrm>
            <a:off x="2848052" y="1857375"/>
            <a:ext cx="3485996"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Монастырь в скалах. </a:t>
            </a:r>
            <a:r>
              <a:rPr lang="ru-RU" sz="2400" b="1" dirty="0" err="1" smtClean="0">
                <a:latin typeface="Arial" pitchFamily="34" charset="0"/>
                <a:cs typeface="Arial" pitchFamily="34" charset="0"/>
              </a:rPr>
              <a:t>Ладакх</a:t>
            </a:r>
            <a:r>
              <a:rPr lang="ru-RU" sz="2400" b="1" dirty="0" smtClean="0">
                <a:latin typeface="Arial" pitchFamily="34" charset="0"/>
                <a:cs typeface="Arial" pitchFamily="34" charset="0"/>
              </a:rPr>
              <a:t>, Северная Индия, 1875</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3490" name="Picture 2" descr="монастырь"/>
          <p:cNvPicPr>
            <a:picLocks noGrp="1" noChangeAspect="1" noChangeArrowheads="1"/>
          </p:cNvPicPr>
          <p:nvPr>
            <p:ph idx="1"/>
          </p:nvPr>
        </p:nvPicPr>
        <p:blipFill>
          <a:blip r:embed="rId2" cstate="screen"/>
          <a:stretch>
            <a:fillRect/>
          </a:stretch>
        </p:blipFill>
        <p:spPr bwMode="auto">
          <a:xfrm>
            <a:off x="2883867" y="1857375"/>
            <a:ext cx="3414366"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Arial" pitchFamily="34" charset="0"/>
                <a:cs typeface="Arial" pitchFamily="34" charset="0"/>
              </a:rPr>
              <a:t>Несколько картин на японскую тему Василия Верещагина</a:t>
            </a:r>
            <a:endParaRPr lang="ru-RU" dirty="0">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r>
              <a:rPr lang="en-BZ" sz="2400" b="1" dirty="0" smtClean="0">
                <a:latin typeface="Arial" pitchFamily="34" charset="0"/>
                <a:cs typeface="Arial" pitchFamily="34" charset="0"/>
              </a:rPr>
              <a:t/>
            </a:r>
            <a:br>
              <a:rPr lang="en-BZ" sz="2400" b="1" dirty="0" smtClean="0">
                <a:latin typeface="Arial" pitchFamily="34" charset="0"/>
                <a:cs typeface="Arial" pitchFamily="34" charset="0"/>
              </a:rPr>
            </a:br>
            <a:r>
              <a:rPr lang="ru-RU" sz="2400" b="1" dirty="0" smtClean="0">
                <a:latin typeface="Arial" pitchFamily="34" charset="0"/>
                <a:cs typeface="Arial" pitchFamily="34" charset="0"/>
              </a:rPr>
              <a:t>Японка, 1903</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1442" name="Picture 2" descr="японка"/>
          <p:cNvPicPr>
            <a:picLocks noGrp="1" noChangeAspect="1" noChangeArrowheads="1"/>
          </p:cNvPicPr>
          <p:nvPr>
            <p:ph idx="1"/>
          </p:nvPr>
        </p:nvPicPr>
        <p:blipFill>
          <a:blip r:embed="rId2"/>
          <a:stretch>
            <a:fillRect/>
          </a:stretch>
        </p:blipFill>
        <p:spPr bwMode="auto">
          <a:xfrm>
            <a:off x="3391843" y="1857375"/>
            <a:ext cx="239841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Япония. </a:t>
            </a:r>
            <a:r>
              <a:rPr lang="ru-RU" sz="2400" b="1" dirty="0" err="1" smtClean="0">
                <a:latin typeface="Arial" pitchFamily="34" charset="0"/>
                <a:cs typeface="Arial" pitchFamily="34" charset="0"/>
              </a:rPr>
              <a:t>Шинтоистский</a:t>
            </a:r>
            <a:r>
              <a:rPr lang="ru-RU" sz="2400" b="1" dirty="0" smtClean="0">
                <a:latin typeface="Arial" pitchFamily="34" charset="0"/>
                <a:cs typeface="Arial" pitchFamily="34" charset="0"/>
              </a:rPr>
              <a:t> храм в </a:t>
            </a:r>
            <a:r>
              <a:rPr lang="ru-RU" sz="2400" b="1" dirty="0" err="1" smtClean="0">
                <a:latin typeface="Arial" pitchFamily="34" charset="0"/>
                <a:cs typeface="Arial" pitchFamily="34" charset="0"/>
              </a:rPr>
              <a:t>Никко</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4514" name="Picture 2" descr="храм"/>
          <p:cNvPicPr>
            <a:picLocks noGrp="1" noChangeAspect="1" noChangeArrowheads="1"/>
          </p:cNvPicPr>
          <p:nvPr>
            <p:ph idx="1"/>
          </p:nvPr>
        </p:nvPicPr>
        <p:blipFill>
          <a:blip r:embed="rId2"/>
          <a:stretch>
            <a:fillRect/>
          </a:stretch>
        </p:blipFill>
        <p:spPr bwMode="auto">
          <a:xfrm>
            <a:off x="1620828" y="1857375"/>
            <a:ext cx="5940444"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357298"/>
            <a:ext cx="8248708" cy="4429151"/>
          </a:xfrm>
        </p:spPr>
        <p:txBody>
          <a:bodyPr>
            <a:normAutofit fontScale="92500" lnSpcReduction="20000"/>
          </a:bodyPr>
          <a:lstStyle/>
          <a:p>
            <a:r>
              <a:rPr lang="ru-RU" dirty="0" smtClean="0">
                <a:latin typeface="Arial" pitchFamily="34" charset="0"/>
                <a:cs typeface="Arial" pitchFamily="34" charset="0"/>
              </a:rPr>
              <a:t>Как офицер, он принимает участие во всех военных действиях, которые ведет русская армия, - в Средней Азии, на Балканах, в Японии. Это человек громадной энергии, несокрушимой воли, незаурядной отваги и мужества, разнообразных умений, "бывалый человек", привычно и уверенно чувствующий себя и за мольбертом, и в седле, и в походной палатке, и во фронтовом окопе. </a:t>
            </a:r>
            <a:br>
              <a:rPr lang="ru-RU" dirty="0" smtClean="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Василий Верещагин. Русский Север</a:t>
            </a:r>
            <a:endParaRPr lang="ru-RU" dirty="0">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203348"/>
          </a:xfrm>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Ярославль. Паперть церкви Иоанна Предтечи в </a:t>
            </a:r>
            <a:r>
              <a:rPr lang="ru-RU" sz="2400" b="1" dirty="0" err="1" smtClean="0">
                <a:latin typeface="Arial" pitchFamily="34" charset="0"/>
                <a:cs typeface="Arial" pitchFamily="34" charset="0"/>
              </a:rPr>
              <a:t>Толчкове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6562" name="Picture 2" descr="паперть"/>
          <p:cNvPicPr>
            <a:picLocks noGrp="1" noChangeAspect="1" noChangeArrowheads="1"/>
          </p:cNvPicPr>
          <p:nvPr>
            <p:ph idx="1"/>
          </p:nvPr>
        </p:nvPicPr>
        <p:blipFill>
          <a:blip r:embed="rId2"/>
          <a:stretch>
            <a:fillRect/>
          </a:stretch>
        </p:blipFill>
        <p:spPr bwMode="auto">
          <a:xfrm>
            <a:off x="1594348" y="1857375"/>
            <a:ext cx="5993403"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Северная Двина</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68610" name="Picture 2" descr="река двина"/>
          <p:cNvPicPr>
            <a:picLocks noGrp="1" noChangeAspect="1" noChangeArrowheads="1"/>
          </p:cNvPicPr>
          <p:nvPr>
            <p:ph idx="1"/>
          </p:nvPr>
        </p:nvPicPr>
        <p:blipFill>
          <a:blip r:embed="rId2"/>
          <a:stretch>
            <a:fillRect/>
          </a:stretch>
        </p:blipFill>
        <p:spPr bwMode="auto">
          <a:xfrm>
            <a:off x="1565691" y="1857375"/>
            <a:ext cx="605071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Иконостас церкви Святого мученика </a:t>
            </a:r>
            <a:r>
              <a:rPr lang="ru-RU" sz="2400" b="1" dirty="0" err="1" smtClean="0">
                <a:latin typeface="Arial" pitchFamily="34" charset="0"/>
                <a:cs typeface="Arial" pitchFamily="34" charset="0"/>
              </a:rPr>
              <a:t>Иоана</a:t>
            </a:r>
            <a:r>
              <a:rPr lang="ru-RU" sz="2400" b="1" dirty="0" smtClean="0">
                <a:latin typeface="Arial" pitchFamily="34" charset="0"/>
                <a:cs typeface="Arial" pitchFamily="34" charset="0"/>
              </a:rPr>
              <a:t> Богослова на </a:t>
            </a:r>
            <a:r>
              <a:rPr lang="ru-RU" sz="2400" b="1" dirty="0" err="1" smtClean="0">
                <a:latin typeface="Arial" pitchFamily="34" charset="0"/>
                <a:cs typeface="Arial" pitchFamily="34" charset="0"/>
              </a:rPr>
              <a:t>Ишне</a:t>
            </a:r>
            <a:r>
              <a:rPr lang="ru-RU" sz="2400" b="1" dirty="0" smtClean="0">
                <a:latin typeface="Arial" pitchFamily="34" charset="0"/>
                <a:cs typeface="Arial" pitchFamily="34" charset="0"/>
              </a:rPr>
              <a:t>, близ Ростова Ярославского, 1890</a:t>
            </a:r>
            <a:endParaRPr lang="ru-RU" sz="2400" dirty="0">
              <a:latin typeface="Arial" pitchFamily="34" charset="0"/>
              <a:cs typeface="Arial" pitchFamily="34" charset="0"/>
            </a:endParaRPr>
          </a:p>
        </p:txBody>
      </p:sp>
      <p:pic>
        <p:nvPicPr>
          <p:cNvPr id="69634" name="Picture 2" descr="иконостас"/>
          <p:cNvPicPr>
            <a:picLocks noGrp="1" noChangeAspect="1" noChangeArrowheads="1"/>
          </p:cNvPicPr>
          <p:nvPr>
            <p:ph idx="1"/>
          </p:nvPr>
        </p:nvPicPr>
        <p:blipFill>
          <a:blip r:embed="rId2"/>
          <a:stretch>
            <a:fillRect/>
          </a:stretch>
        </p:blipFill>
        <p:spPr bwMode="auto">
          <a:xfrm>
            <a:off x="2928926" y="2000240"/>
            <a:ext cx="3290840"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Икона Святого Николы с верховьев реки Пинеги, 1896</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70658" name="Picture 2" descr="икона"/>
          <p:cNvPicPr>
            <a:picLocks noGrp="1" noChangeAspect="1" noChangeArrowheads="1"/>
          </p:cNvPicPr>
          <p:nvPr>
            <p:ph idx="1"/>
          </p:nvPr>
        </p:nvPicPr>
        <p:blipFill>
          <a:blip r:embed="rId2"/>
          <a:stretch>
            <a:fillRect/>
          </a:stretch>
        </p:blipFill>
        <p:spPr bwMode="auto">
          <a:xfrm>
            <a:off x="2964941" y="1857375"/>
            <a:ext cx="3252218"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Внутренний вид церкви Иоанна Богослова на </a:t>
            </a:r>
            <a:r>
              <a:rPr lang="ru-RU" sz="2400" b="1" dirty="0" err="1" smtClean="0">
                <a:latin typeface="Arial" pitchFamily="34" charset="0"/>
                <a:cs typeface="Arial" pitchFamily="34" charset="0"/>
              </a:rPr>
              <a:t>Ишне</a:t>
            </a:r>
            <a:r>
              <a:rPr lang="ru-RU" sz="2400" b="1" dirty="0" smtClean="0">
                <a:latin typeface="Arial" pitchFamily="34" charset="0"/>
                <a:cs typeface="Arial" pitchFamily="34" charset="0"/>
              </a:rPr>
              <a:t> близ Ростова Ярославского, 1888</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71682" name="Picture 2" descr="церковь"/>
          <p:cNvPicPr>
            <a:picLocks noGrp="1" noChangeAspect="1" noChangeArrowheads="1"/>
          </p:cNvPicPr>
          <p:nvPr>
            <p:ph idx="1"/>
          </p:nvPr>
        </p:nvPicPr>
        <p:blipFill>
          <a:blip r:embed="rId2"/>
          <a:stretch>
            <a:fillRect/>
          </a:stretch>
        </p:blipFill>
        <p:spPr bwMode="auto">
          <a:xfrm>
            <a:off x="2945630" y="1857375"/>
            <a:ext cx="3290840"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Троицын день. Село Коломенское</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72706" name="Picture 2" descr="праздник"/>
          <p:cNvPicPr>
            <a:picLocks noGrp="1" noChangeAspect="1" noChangeArrowheads="1"/>
          </p:cNvPicPr>
          <p:nvPr>
            <p:ph idx="1"/>
          </p:nvPr>
        </p:nvPicPr>
        <p:blipFill>
          <a:blip r:embed="rId2"/>
          <a:stretch>
            <a:fillRect/>
          </a:stretch>
        </p:blipFill>
        <p:spPr bwMode="auto">
          <a:xfrm>
            <a:off x="2279398" y="1857375"/>
            <a:ext cx="4623304"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Arial" pitchFamily="34" charset="0"/>
                <a:cs typeface="Arial" pitchFamily="34" charset="0"/>
              </a:rPr>
              <a:t>Василий Верещагин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 Успенском соборе. 1887-1895</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73730" name="Picture 2" descr="собор"/>
          <p:cNvPicPr>
            <a:picLocks noGrp="1" noChangeAspect="1" noChangeArrowheads="1"/>
          </p:cNvPicPr>
          <p:nvPr>
            <p:ph idx="1"/>
          </p:nvPr>
        </p:nvPicPr>
        <p:blipFill>
          <a:blip r:embed="rId2"/>
          <a:stretch>
            <a:fillRect/>
          </a:stretch>
        </p:blipFill>
        <p:spPr bwMode="auto">
          <a:xfrm>
            <a:off x="1965086" y="1857375"/>
            <a:ext cx="525192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71546"/>
            <a:ext cx="8248708" cy="4429151"/>
          </a:xfrm>
        </p:spPr>
        <p:txBody>
          <a:bodyPr>
            <a:normAutofit lnSpcReduction="10000"/>
          </a:bodyPr>
          <a:lstStyle/>
          <a:p>
            <a:r>
              <a:rPr lang="ru-RU" dirty="0" smtClean="0">
                <a:latin typeface="Arial" pitchFamily="34" charset="0"/>
                <a:cs typeface="Arial" pitchFamily="34" charset="0"/>
              </a:rPr>
              <a:t>Верещагин никогда не писал по заказу, не склонялся на просьбы и увещевания, исходили ли они от властей, от критики или от публики. Человек обостренного до болезненности чувства достоинства, он более всего боялся потери независимости, того, что "последует, когда мне заткнут глотку деньгами", как он однажды выразился. </a:t>
            </a:r>
            <a:endParaRPr lang="ru-RU"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71480"/>
            <a:ext cx="8248708" cy="4429151"/>
          </a:xfrm>
        </p:spPr>
        <p:txBody>
          <a:bodyPr>
            <a:noAutofit/>
          </a:bodyPr>
          <a:lstStyle/>
          <a:p>
            <a:r>
              <a:rPr lang="ru-RU" sz="2800" dirty="0" smtClean="0">
                <a:latin typeface="Arial" pitchFamily="34" charset="0"/>
                <a:cs typeface="Arial" pitchFamily="34" charset="0"/>
              </a:rPr>
              <a:t>В русском искусстве он стоит особняком. У него нет непосредственных учителей и прямых последователей. Он не связывает себя приверженностью ни к какому художественному объединению, стоит вне партий и кружков, не ищет и не принимает ничьих наград. В 1874 году Верещагин публично отказывается от предложенного ему звания профессора Академии художеств, мотивируя это тем, что считает "все чины и отличия в искусстве безусловно вредными". </a:t>
            </a:r>
            <a:endParaRPr lang="ru-RU" sz="2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latin typeface="Arial" pitchFamily="34" charset="0"/>
                <a:cs typeface="Arial" pitchFamily="34" charset="0"/>
              </a:rPr>
              <a:t>Этот поступок получает широкий резонанс: по существу, Верещагин первый из русских художников, кто решается гласно, открыто, демонстративно поставить себя вне традиционных порядков, - делает то, "что мы все знаем, думаем и даже, может быть, желаем; но у нас не хватает смелости, характера, а иногда и честности поступить так же", - как прокомментировал его поступок Крамской. </a:t>
            </a:r>
            <a:br>
              <a:rPr lang="ru-RU" dirty="0" smtClean="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48708" cy="4429151"/>
          </a:xfrm>
        </p:spPr>
        <p:txBody>
          <a:bodyPr>
            <a:normAutofit fontScale="77500" lnSpcReduction="20000"/>
          </a:bodyPr>
          <a:lstStyle/>
          <a:p>
            <a:r>
              <a:rPr lang="ru-RU" dirty="0" smtClean="0">
                <a:latin typeface="Arial" pitchFamily="34" charset="0"/>
                <a:cs typeface="Arial" pitchFamily="34" charset="0"/>
              </a:rPr>
              <a:t>Верещагин твердо убежден, что художник должен обращаться один на один к зрителю. Для него приемлема лишь одна форма обращения к публике - персональная выставка. При его жизни их было свыше шестидесяти - едва ли не во всех европейских столицах, крупнейших городах России и Америки. Верещагин первый русский художник, кто программно обращался не только к отечественному зрителю, но к людям всех стран и был услышан в мире. Среди его почитателей - цвет европейской интеллигенции: Тургенев и Стасов, Крамской и Забелин, Репин и Менцель, Лист и Мусоргский, Гончаров и Гаршин, </a:t>
            </a:r>
            <a:r>
              <a:rPr lang="ru-RU" dirty="0" err="1" smtClean="0">
                <a:latin typeface="Arial" pitchFamily="34" charset="0"/>
                <a:cs typeface="Arial" pitchFamily="34" charset="0"/>
              </a:rPr>
              <a:t>Брандес</a:t>
            </a:r>
            <a:r>
              <a:rPr lang="ru-RU" dirty="0" smtClean="0">
                <a:latin typeface="Arial" pitchFamily="34" charset="0"/>
                <a:cs typeface="Arial" pitchFamily="34" charset="0"/>
              </a:rPr>
              <a:t> и Сара Бернар. </a:t>
            </a:r>
            <a:endParaRPr lang="ru-RU"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30">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Тема30</Template>
  <TotalTime>103</TotalTime>
  <Words>985</Words>
  <Application>Microsoft Office PowerPoint</Application>
  <PresentationFormat>Экран (4:3)</PresentationFormat>
  <Paragraphs>74</Paragraphs>
  <Slides>57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Тема30</vt:lpstr>
      <vt:lpstr>Василий Верещагин</vt:lpstr>
      <vt:lpstr>Презентация PowerPoint</vt:lpstr>
      <vt:lpstr>Василий Верещагин  1842 - 1904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Василий Верещагин. Туркестанская серия</vt:lpstr>
      <vt:lpstr>Василий Васильевич Верещагин (1842-1904) Продажа ребенка-невольника в рабство </vt:lpstr>
      <vt:lpstr>Василий Васильевич Верещагин (1842-1904) Черное море. Мыс Фиолент вблизи Севастополя </vt:lpstr>
      <vt:lpstr>Василий Васильевич Верещагин (1842-1904) Тамерлановы ворота </vt:lpstr>
      <vt:lpstr>Василий Васильевич Верещагин (1842-1904) Парламентеры - Сдавайся! - Убирайся к черту! </vt:lpstr>
      <vt:lpstr>Василий Васильевич Верещагин (1842-1904) Победа. После удачи, 1881 </vt:lpstr>
      <vt:lpstr>Василий Васильевич Верещагин (1842-1904) Крымский вид, 1890-е годы</vt:lpstr>
      <vt:lpstr>Презентация PowerPoint</vt:lpstr>
      <vt:lpstr>Презентация PowerPoint</vt:lpstr>
      <vt:lpstr>Василий Верещагин  Апофеоз войны. Посвящается всем великим завоевателям, прошедшим, настоящим и будущим </vt:lpstr>
      <vt:lpstr>Василий Верещагин  Самарканд. Медресе Шир-дор на площади Регистан </vt:lpstr>
      <vt:lpstr>Василий Верещагин  Калмыцкая молельня, 1869 </vt:lpstr>
      <vt:lpstr>Василий Верещагин  Двери хана Тамерлана (Тимура), 1875 </vt:lpstr>
      <vt:lpstr>Василий Верещагин  Торжествуют - окончательный вариант  </vt:lpstr>
      <vt:lpstr>Василий Верещагин  Богатый киргизский охотник с соколом, 1871 </vt:lpstr>
      <vt:lpstr>Василий Верещагин  Верблюд во дворе караван-сарая, 1869-1870</vt:lpstr>
      <vt:lpstr>Василий Верещагин  Нищие в Самарканде </vt:lpstr>
      <vt:lpstr>Василий Верещагин  Представляют трофеи</vt:lpstr>
      <vt:lpstr>Наполеон</vt:lpstr>
      <vt:lpstr>Василий Верещагин  В Кремле - пожар! 1887-1898 </vt:lpstr>
      <vt:lpstr>Василий Верещагин  Не мазай, дай подойти. </vt:lpstr>
      <vt:lpstr>Василий Верещагин  Наполеон. Дурные вести из Франции </vt:lpstr>
      <vt:lpstr>Василий Верещагин  Конец Бородинской битвы, 1900 </vt:lpstr>
      <vt:lpstr>Василий Верещагин  Отступление. Бегство на большой дороге </vt:lpstr>
      <vt:lpstr>Василий Верещагин  Наполен на Бородинском поле </vt:lpstr>
      <vt:lpstr>Василий Верещагин  В штыки! Ура! Ура! (Атака). 1887-1895 </vt:lpstr>
      <vt:lpstr>Путешествие по Индии Василия Верещагина</vt:lpstr>
      <vt:lpstr>Василий Верещагин  Мавзолей Тадж Махал близ Агры, 1874 </vt:lpstr>
      <vt:lpstr>Василий Верещагин  Браминский храм в Адельнуре, 1874-1876 </vt:lpstr>
      <vt:lpstr>Василий Верещагин  Три главных божества в буддийском монастыре Чингачелинг в Сиккиме </vt:lpstr>
      <vt:lpstr>Василий Верещагин  Индийский факир </vt:lpstr>
      <vt:lpstr>Василий Верещагин  Всадник-воин в Джайпуре. Около 1881 </vt:lpstr>
      <vt:lpstr>Василий Верещагин  Монастырь в скалах. Ладакх, Северная Индия, 1875 </vt:lpstr>
      <vt:lpstr>Несколько картин на японскую тему Василия Верещагина</vt:lpstr>
      <vt:lpstr>Василий Верещагин  Японка, 1903 </vt:lpstr>
      <vt:lpstr>Василий Верещагин  Япония. Шинтоистский храм в Никко </vt:lpstr>
      <vt:lpstr>Василий Верещагин. Русский Север</vt:lpstr>
      <vt:lpstr>Василий Верещагин  Ярославль. Паперть церкви Иоанна Предтечи в Толчкове </vt:lpstr>
      <vt:lpstr>Василий Верещагин  Северная Двина </vt:lpstr>
      <vt:lpstr>Василий Верещагин  Иконостас церкви Святого мученика Иоана Богослова на Ишне, близ Ростова Ярославского, 1890</vt:lpstr>
      <vt:lpstr>Василий Верещагин  Икона Святого Николы с верховьев реки Пинеги, 1896 </vt:lpstr>
      <vt:lpstr>Василий Верещагин  Внутренний вид церкви Иоанна Богослова на Ишне близ Ростова Ярославского, 1888 </vt:lpstr>
      <vt:lpstr>Василий Верещагин  Троицын день. Село Коломенское </vt:lpstr>
      <vt:lpstr>Василий Верещагин  В Успенском соборе. 1887-1895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Василий Верещагин</dc:title>
  <dc:creator>user</dc:creator>
  <cp:lastModifiedBy>Светлана</cp:lastModifiedBy>
  <cp:revision>14</cp:revision>
  <dcterms:created xsi:type="dcterms:W3CDTF">2011-12-04T11:15:13Z</dcterms:created>
  <dcterms:modified xsi:type="dcterms:W3CDTF">2013-01-14T12:38:36Z</dcterms:modified>
</cp:coreProperties>
</file>