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0" r:id="rId2"/>
    <p:sldId id="257" r:id="rId3"/>
    <p:sldId id="258" r:id="rId4"/>
    <p:sldId id="259" r:id="rId5"/>
    <p:sldId id="265" r:id="rId6"/>
    <p:sldId id="266" r:id="rId7"/>
    <p:sldId id="263" r:id="rId8"/>
    <p:sldId id="268" r:id="rId9"/>
    <p:sldId id="267" r:id="rId10"/>
    <p:sldId id="269" r:id="rId11"/>
    <p:sldId id="264" r:id="rId12"/>
    <p:sldId id="261" r:id="rId13"/>
    <p:sldId id="271"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25" autoAdjust="0"/>
  </p:normalViewPr>
  <p:slideViewPr>
    <p:cSldViewPr>
      <p:cViewPr varScale="1">
        <p:scale>
          <a:sx n="39" d="100"/>
          <a:sy n="39" d="100"/>
        </p:scale>
        <p:origin x="-7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577C17-E604-4262-B6D6-C0E76774C696}" type="datetimeFigureOut">
              <a:rPr lang="ru-RU" smtClean="0"/>
              <a:t>10.02.2016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ECEB54-801F-4490-9E32-08AC5E49FE7C}" type="slidenum">
              <a:rPr lang="ru-RU" smtClean="0"/>
              <a:t>‹#›</a:t>
            </a:fld>
            <a:endParaRPr lang="ru-RU"/>
          </a:p>
        </p:txBody>
      </p:sp>
    </p:spTree>
    <p:extLst>
      <p:ext uri="{BB962C8B-B14F-4D97-AF65-F5344CB8AC3E}">
        <p14:creationId xmlns:p14="http://schemas.microsoft.com/office/powerpoint/2010/main" val="467306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 Его творчество уникально тем, что в нём одним из самых первых, он соединил черты реализма, символизма и модерна.</a:t>
            </a:r>
          </a:p>
          <a:p>
            <a:endParaRPr lang="ru-RU" dirty="0"/>
          </a:p>
        </p:txBody>
      </p:sp>
      <p:sp>
        <p:nvSpPr>
          <p:cNvPr id="4" name="Номер слайда 3"/>
          <p:cNvSpPr>
            <a:spLocks noGrp="1"/>
          </p:cNvSpPr>
          <p:nvPr>
            <p:ph type="sldNum" sz="quarter" idx="10"/>
          </p:nvPr>
        </p:nvSpPr>
        <p:spPr/>
        <p:txBody>
          <a:bodyPr/>
          <a:lstStyle/>
          <a:p>
            <a:fld id="{EBECEB54-801F-4490-9E32-08AC5E49FE7C}" type="slidenum">
              <a:rPr lang="ru-RU" smtClean="0"/>
              <a:t>2</a:t>
            </a:fld>
            <a:endParaRPr lang="ru-RU"/>
          </a:p>
        </p:txBody>
      </p:sp>
    </p:spTree>
    <p:extLst>
      <p:ext uri="{BB962C8B-B14F-4D97-AF65-F5344CB8AC3E}">
        <p14:creationId xmlns:p14="http://schemas.microsoft.com/office/powerpoint/2010/main" val="842898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В этот год Василий Поленов переехал из Санкт-Петербурга в Москву. В результате поисков съёмного жилья, он поселился по адресу: Москва, </a:t>
            </a:r>
            <a:r>
              <a:rPr lang="ru-RU" sz="1200" dirty="0" err="1" smtClean="0"/>
              <a:t>Дурновский</a:t>
            </a:r>
            <a:r>
              <a:rPr lang="ru-RU" sz="1200" dirty="0" smtClean="0"/>
              <a:t> переулок близ Спаса на Песках, дом </a:t>
            </a:r>
            <a:r>
              <a:rPr lang="ru-RU" sz="1200" dirty="0" err="1" smtClean="0"/>
              <a:t>Баумгартен</a:t>
            </a:r>
            <a:r>
              <a:rPr lang="ru-RU" sz="1200" dirty="0" smtClean="0"/>
              <a:t> (владение 148), находившийся на углу </a:t>
            </a:r>
            <a:r>
              <a:rPr lang="ru-RU" sz="1200" dirty="0" err="1" smtClean="0"/>
              <a:t>Дурновского</a:t>
            </a:r>
            <a:r>
              <a:rPr lang="ru-RU" sz="1200" dirty="0" smtClean="0"/>
              <a:t> и </a:t>
            </a:r>
            <a:r>
              <a:rPr lang="ru-RU" sz="1200" dirty="0" err="1" smtClean="0"/>
              <a:t>Трубниковского</a:t>
            </a:r>
            <a:r>
              <a:rPr lang="ru-RU" sz="1200" dirty="0" smtClean="0"/>
              <a:t> переулков. «Московский дворик», который сегодня является настоящей жемчужиной собрания Третьяковской галереи, Поленов написал из окна своей квартиры. </a:t>
            </a:r>
          </a:p>
          <a:p>
            <a:endParaRPr lang="ru-RU" dirty="0"/>
          </a:p>
        </p:txBody>
      </p:sp>
      <p:sp>
        <p:nvSpPr>
          <p:cNvPr id="4" name="Номер слайда 3"/>
          <p:cNvSpPr>
            <a:spLocks noGrp="1"/>
          </p:cNvSpPr>
          <p:nvPr>
            <p:ph type="sldNum" sz="quarter" idx="10"/>
          </p:nvPr>
        </p:nvSpPr>
        <p:spPr/>
        <p:txBody>
          <a:bodyPr/>
          <a:lstStyle/>
          <a:p>
            <a:fld id="{EBECEB54-801F-4490-9E32-08AC5E49FE7C}" type="slidenum">
              <a:rPr lang="ru-RU" smtClean="0"/>
              <a:t>4</a:t>
            </a:fld>
            <a:endParaRPr lang="ru-RU"/>
          </a:p>
        </p:txBody>
      </p:sp>
    </p:spTree>
    <p:extLst>
      <p:ext uri="{BB962C8B-B14F-4D97-AF65-F5344CB8AC3E}">
        <p14:creationId xmlns:p14="http://schemas.microsoft.com/office/powerpoint/2010/main" val="2343985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45720" indent="0">
              <a:buNone/>
            </a:pPr>
            <a:r>
              <a:rPr lang="ru-RU" dirty="0" smtClean="0"/>
              <a:t>«Московский дворик» на углу </a:t>
            </a:r>
            <a:r>
              <a:rPr lang="ru-RU" dirty="0" err="1" smtClean="0"/>
              <a:t>Дурновского</a:t>
            </a:r>
            <a:r>
              <a:rPr lang="ru-RU" dirty="0" smtClean="0"/>
              <a:t> и </a:t>
            </a:r>
            <a:r>
              <a:rPr lang="ru-RU" dirty="0" err="1" smtClean="0"/>
              <a:t>Трубниковского</a:t>
            </a:r>
            <a:r>
              <a:rPr lang="ru-RU" dirty="0" smtClean="0"/>
              <a:t> </a:t>
            </a:r>
          </a:p>
          <a:p>
            <a:pPr marL="45720" indent="0">
              <a:buNone/>
            </a:pPr>
            <a:r>
              <a:rPr lang="ru-RU" dirty="0" smtClean="0"/>
              <a:t>переулков располагался в районе современного Арбата, в историческом центре Москвы </a:t>
            </a:r>
            <a:endParaRPr lang="ru-RU" dirty="0"/>
          </a:p>
        </p:txBody>
      </p:sp>
      <p:sp>
        <p:nvSpPr>
          <p:cNvPr id="4" name="Номер слайда 3"/>
          <p:cNvSpPr>
            <a:spLocks noGrp="1"/>
          </p:cNvSpPr>
          <p:nvPr>
            <p:ph type="sldNum" sz="quarter" idx="10"/>
          </p:nvPr>
        </p:nvSpPr>
        <p:spPr/>
        <p:txBody>
          <a:bodyPr/>
          <a:lstStyle/>
          <a:p>
            <a:fld id="{EBECEB54-801F-4490-9E32-08AC5E49FE7C}" type="slidenum">
              <a:rPr lang="ru-RU" smtClean="0"/>
              <a:t>12</a:t>
            </a:fld>
            <a:endParaRPr lang="ru-RU"/>
          </a:p>
        </p:txBody>
      </p:sp>
    </p:spTree>
    <p:extLst>
      <p:ext uri="{BB962C8B-B14F-4D97-AF65-F5344CB8AC3E}">
        <p14:creationId xmlns:p14="http://schemas.microsoft.com/office/powerpoint/2010/main" val="1525617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10.02.2016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10.02.2016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10.02.2016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10.02.2016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10.02.2016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10.02.2016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10.02.2016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10.02.2016</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hyperlink" Target="http://fb.ru/article/147116/kartina-moskovskiy-dvorik-polenova#image448913" TargetMode="External"/><Relationship Id="rId2" Type="http://schemas.openxmlformats.org/officeDocument/2006/relationships/hyperlink" Target="http://www.nearyou.ru/polenov/t78dvor.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650" r="12655"/>
          <a:stretch/>
        </p:blipFill>
        <p:spPr bwMode="auto">
          <a:xfrm>
            <a:off x="12296" y="0"/>
            <a:ext cx="9131703" cy="687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2913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descr="http://img-fotki.yandex.ru/get/6620/12389576.2c/0_94ac7_157726c3_XL.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99592" y="1628800"/>
            <a:ext cx="7344816" cy="4893484"/>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467544" y="476672"/>
            <a:ext cx="7376607"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dirty="0" smtClean="0">
                <a:effectLst/>
              </a:rPr>
              <a:t>Поленов В. «Московский дворик» Третьяковская галерея</a:t>
            </a:r>
            <a:br>
              <a:rPr lang="ru-RU" sz="3200" dirty="0" smtClean="0">
                <a:effectLst/>
              </a:rPr>
            </a:br>
            <a:endParaRPr lang="ru-RU" sz="3200" dirty="0"/>
          </a:p>
        </p:txBody>
      </p:sp>
    </p:spTree>
    <p:extLst>
      <p:ext uri="{BB962C8B-B14F-4D97-AF65-F5344CB8AC3E}">
        <p14:creationId xmlns:p14="http://schemas.microsoft.com/office/powerpoint/2010/main" val="197559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а Московский дворик"/>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187624" y="1196752"/>
            <a:ext cx="6624736" cy="546067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547664" y="5715000"/>
            <a:ext cx="6512511" cy="1143000"/>
          </a:xfrm>
        </p:spPr>
        <p:txBody>
          <a:bodyPr/>
          <a:lstStyle/>
          <a:p>
            <a:pPr marL="0" indent="0" algn="ctr">
              <a:buNone/>
            </a:pPr>
            <a:r>
              <a:rPr lang="ru-RU" sz="2800" b="0" dirty="0" smtClean="0">
                <a:effectLst/>
              </a:rPr>
              <a:t>Василий Поленов</a:t>
            </a:r>
            <a:r>
              <a:rPr lang="ru-RU" sz="2800" b="0" dirty="0">
                <a:effectLst/>
              </a:rPr>
              <a:t/>
            </a:r>
            <a:br>
              <a:rPr lang="ru-RU" sz="2800" b="0" dirty="0">
                <a:effectLst/>
              </a:rPr>
            </a:br>
            <a:r>
              <a:rPr lang="ru-RU" sz="2800" b="0" dirty="0">
                <a:effectLst/>
              </a:rPr>
              <a:t>Московский дворик</a:t>
            </a:r>
            <a:endParaRPr lang="ru-RU" sz="2800" dirty="0"/>
          </a:p>
        </p:txBody>
      </p:sp>
      <p:sp>
        <p:nvSpPr>
          <p:cNvPr id="5" name="Заголовок 1"/>
          <p:cNvSpPr txBox="1">
            <a:spLocks/>
          </p:cNvSpPr>
          <p:nvPr/>
        </p:nvSpPr>
        <p:spPr>
          <a:xfrm>
            <a:off x="467544" y="476672"/>
            <a:ext cx="7376607"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dirty="0" smtClean="0">
                <a:effectLst/>
              </a:rPr>
              <a:t>Поленов В. «Московский дворик»</a:t>
            </a:r>
            <a:br>
              <a:rPr lang="ru-RU" sz="3200" dirty="0" smtClean="0">
                <a:effectLst/>
              </a:rPr>
            </a:br>
            <a:endParaRPr lang="ru-RU" sz="3200" dirty="0"/>
          </a:p>
        </p:txBody>
      </p:sp>
    </p:spTree>
    <p:extLst>
      <p:ext uri="{BB962C8B-B14F-4D97-AF65-F5344CB8AC3E}">
        <p14:creationId xmlns:p14="http://schemas.microsoft.com/office/powerpoint/2010/main" val="2171508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59024" y="692696"/>
            <a:ext cx="8424936" cy="3474720"/>
          </a:xfrm>
        </p:spPr>
        <p:txBody>
          <a:bodyPr>
            <a:normAutofit/>
          </a:bodyPr>
          <a:lstStyle/>
          <a:p>
            <a:pPr marL="45720" indent="0">
              <a:buNone/>
            </a:pPr>
            <a:r>
              <a:rPr lang="ru-RU" sz="3200" b="1" dirty="0"/>
              <a:t>В том же ракурсе сегодня </a:t>
            </a:r>
            <a:endParaRPr lang="ru-RU" sz="3200" b="1" dirty="0" smtClean="0"/>
          </a:p>
          <a:p>
            <a:pPr marL="45720" indent="0">
              <a:buNone/>
            </a:pPr>
            <a:r>
              <a:rPr lang="ru-RU" dirty="0" smtClean="0"/>
              <a:t>Место</a:t>
            </a:r>
            <a:r>
              <a:rPr lang="ru-RU" dirty="0"/>
              <a:t>, что изобразил живописец, можно отыскать в современной Москве, правда, оно до неузнаваемости изменилось. Сохранилась лишь церковь </a:t>
            </a:r>
            <a:r>
              <a:rPr lang="ru-RU" dirty="0" smtClean="0"/>
              <a:t>Спаса-на-Песках</a:t>
            </a:r>
            <a:endParaRPr lang="ru-RU" dirty="0"/>
          </a:p>
        </p:txBody>
      </p:sp>
      <p:pic>
        <p:nvPicPr>
          <p:cNvPr id="3078" name="Picture 6" descr=" анализ картины поленова московский дворик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20888"/>
            <a:ext cx="3333751" cy="264318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242194" y="2618815"/>
            <a:ext cx="4572000" cy="3584058"/>
          </a:xfrm>
          <a:prstGeom prst="rect">
            <a:avLst/>
          </a:prstGeom>
        </p:spPr>
        <p:txBody>
          <a:bodyPr>
            <a:spAutoFit/>
          </a:bodyPr>
          <a:lstStyle/>
          <a:p>
            <a:pPr marL="45720" lvl="0">
              <a:spcBef>
                <a:spcPct val="20000"/>
              </a:spcBef>
              <a:spcAft>
                <a:spcPts val="300"/>
              </a:spcAft>
              <a:buClr>
                <a:srgbClr val="F14124">
                  <a:lumMod val="75000"/>
                </a:srgbClr>
              </a:buClr>
              <a:buSzPct val="130000"/>
            </a:pPr>
            <a:r>
              <a:rPr lang="ru-RU" sz="2200" dirty="0" smtClean="0">
                <a:solidFill>
                  <a:prstClr val="black">
                    <a:lumMod val="75000"/>
                    <a:lumOff val="25000"/>
                  </a:prstClr>
                </a:solidFill>
              </a:rPr>
              <a:t>Так </a:t>
            </a:r>
            <a:r>
              <a:rPr lang="ru-RU" sz="2200" dirty="0">
                <a:solidFill>
                  <a:prstClr val="black">
                    <a:lumMod val="75000"/>
                    <a:lumOff val="25000"/>
                  </a:prstClr>
                </a:solidFill>
              </a:rPr>
              <a:t>московский дворик Поленова выглядит теперь. </a:t>
            </a:r>
            <a:endParaRPr lang="ru-RU" sz="2200" dirty="0" smtClean="0">
              <a:solidFill>
                <a:prstClr val="black">
                  <a:lumMod val="75000"/>
                  <a:lumOff val="25000"/>
                </a:prstClr>
              </a:solidFill>
            </a:endParaRPr>
          </a:p>
          <a:p>
            <a:pPr marL="45720" lvl="0">
              <a:spcBef>
                <a:spcPct val="20000"/>
              </a:spcBef>
              <a:spcAft>
                <a:spcPts val="300"/>
              </a:spcAft>
              <a:buClr>
                <a:srgbClr val="F14124">
                  <a:lumMod val="75000"/>
                </a:srgbClr>
              </a:buClr>
              <a:buSzPct val="130000"/>
            </a:pPr>
            <a:r>
              <a:rPr lang="ru-RU" sz="2200" dirty="0" smtClean="0">
                <a:solidFill>
                  <a:prstClr val="black">
                    <a:lumMod val="75000"/>
                    <a:lumOff val="25000"/>
                  </a:prstClr>
                </a:solidFill>
              </a:rPr>
              <a:t>Нет </a:t>
            </a:r>
            <a:r>
              <a:rPr lang="ru-RU" sz="2200" dirty="0">
                <a:solidFill>
                  <a:prstClr val="black">
                    <a:lumMod val="75000"/>
                    <a:lumOff val="25000"/>
                  </a:prstClr>
                </a:solidFill>
              </a:rPr>
              <a:t>уже ни того дворика, ни мягкой идиллии, царившей там. Только уличный перекресток своеобразно перекликается с тем, который на полотне обозначает внутреннее пространство живописного старомосковского двора</a:t>
            </a:r>
          </a:p>
        </p:txBody>
      </p:sp>
      <p:pic>
        <p:nvPicPr>
          <p:cNvPr id="3080" name="Picture 8" descr="http://upload.wikimedia.org/wikipedia/commons/thumb/d/d2/Moscow%2C_Spas_na_Peskah.jpg/339px-Moscow%2C_Spas_na_Pesk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9888" y="3936523"/>
            <a:ext cx="1614488" cy="285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455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6512511" cy="1143000"/>
          </a:xfrm>
        </p:spPr>
        <p:txBody>
          <a:bodyPr/>
          <a:lstStyle/>
          <a:p>
            <a:r>
              <a:rPr lang="ru-RU" dirty="0" smtClean="0"/>
              <a:t>Источники</a:t>
            </a:r>
            <a:endParaRPr lang="ru-RU" dirty="0"/>
          </a:p>
        </p:txBody>
      </p:sp>
      <p:sp>
        <p:nvSpPr>
          <p:cNvPr id="3" name="Объект 2"/>
          <p:cNvSpPr>
            <a:spLocks noGrp="1"/>
          </p:cNvSpPr>
          <p:nvPr>
            <p:ph sz="quarter" idx="13"/>
          </p:nvPr>
        </p:nvSpPr>
        <p:spPr>
          <a:xfrm>
            <a:off x="1259632" y="1988840"/>
            <a:ext cx="6400800" cy="3474720"/>
          </a:xfrm>
        </p:spPr>
        <p:txBody>
          <a:bodyPr/>
          <a:lstStyle/>
          <a:p>
            <a:r>
              <a:rPr lang="en-US" dirty="0">
                <a:hlinkClick r:id="rId2"/>
              </a:rPr>
              <a:t>http://</a:t>
            </a:r>
            <a:r>
              <a:rPr lang="en-US" dirty="0" smtClean="0">
                <a:hlinkClick r:id="rId2"/>
              </a:rPr>
              <a:t>www.nearyou.ru/polenov/t78dvor.html</a:t>
            </a:r>
            <a:endParaRPr lang="ru-RU" dirty="0" smtClean="0"/>
          </a:p>
          <a:p>
            <a:r>
              <a:rPr lang="en-US" dirty="0">
                <a:hlinkClick r:id="rId3"/>
              </a:rPr>
              <a:t>http://</a:t>
            </a:r>
            <a:r>
              <a:rPr lang="en-US" dirty="0" smtClean="0">
                <a:hlinkClick r:id="rId3"/>
              </a:rPr>
              <a:t>fb.ru/article/147116/kartina-moskovskiy-dvorik-polenova#image448913</a:t>
            </a:r>
            <a:endParaRPr lang="ru-RU" smtClean="0"/>
          </a:p>
          <a:p>
            <a:endParaRPr lang="ru-RU" dirty="0"/>
          </a:p>
        </p:txBody>
      </p:sp>
    </p:spTree>
    <p:extLst>
      <p:ext uri="{BB962C8B-B14F-4D97-AF65-F5344CB8AC3E}">
        <p14:creationId xmlns:p14="http://schemas.microsoft.com/office/powerpoint/2010/main" val="2669699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59" y="260648"/>
            <a:ext cx="7875625" cy="1143000"/>
          </a:xfrm>
        </p:spPr>
        <p:txBody>
          <a:bodyPr>
            <a:normAutofit fontScale="90000"/>
          </a:bodyPr>
          <a:lstStyle/>
          <a:p>
            <a:pPr marL="0" indent="0" algn="l">
              <a:buNone/>
            </a:pPr>
            <a:r>
              <a:rPr lang="ru-RU" sz="3600" dirty="0" smtClean="0"/>
              <a:t>Василий Дмитриевич</a:t>
            </a:r>
            <a:r>
              <a:rPr lang="ru-RU" dirty="0"/>
              <a:t> </a:t>
            </a:r>
            <a:r>
              <a:rPr lang="ru-RU" dirty="0" smtClean="0"/>
              <a:t/>
            </a:r>
            <a:br>
              <a:rPr lang="ru-RU" dirty="0" smtClean="0"/>
            </a:br>
            <a:r>
              <a:rPr lang="ru-RU" dirty="0" smtClean="0"/>
              <a:t>Поленов</a:t>
            </a:r>
            <a:r>
              <a:rPr lang="ru-RU" dirty="0"/>
              <a:t> </a:t>
            </a:r>
            <a:r>
              <a:rPr lang="ru-RU" dirty="0" smtClean="0"/>
              <a:t/>
            </a:r>
            <a:br>
              <a:rPr lang="ru-RU" dirty="0" smtClean="0"/>
            </a:br>
            <a:r>
              <a:rPr lang="ru-RU" sz="3100" dirty="0" smtClean="0"/>
              <a:t>(</a:t>
            </a:r>
            <a:r>
              <a:rPr lang="ru-RU" sz="3100" dirty="0"/>
              <a:t>1844-1927) </a:t>
            </a:r>
          </a:p>
        </p:txBody>
      </p:sp>
      <p:sp>
        <p:nvSpPr>
          <p:cNvPr id="3" name="Объект 2"/>
          <p:cNvSpPr>
            <a:spLocks noGrp="1"/>
          </p:cNvSpPr>
          <p:nvPr>
            <p:ph sz="quarter" idx="13"/>
          </p:nvPr>
        </p:nvSpPr>
        <p:spPr>
          <a:xfrm>
            <a:off x="3337786" y="1814090"/>
            <a:ext cx="5349012" cy="4525963"/>
          </a:xfrm>
        </p:spPr>
        <p:txBody>
          <a:bodyPr>
            <a:normAutofit/>
          </a:bodyPr>
          <a:lstStyle/>
          <a:p>
            <a:r>
              <a:rPr lang="ru-RU" dirty="0"/>
              <a:t>Василий Дмитриевич Поленов  - великий русский художник. Родился в Санкт-Петербурге 20 мая 1844 года. </a:t>
            </a:r>
            <a:endParaRPr lang="ru-RU" dirty="0" smtClean="0"/>
          </a:p>
          <a:p>
            <a:endParaRPr lang="ru-RU" dirty="0"/>
          </a:p>
          <a:p>
            <a:r>
              <a:rPr lang="ru-RU" dirty="0" smtClean="0"/>
              <a:t>Закончил </a:t>
            </a:r>
            <a:r>
              <a:rPr lang="ru-RU" dirty="0"/>
              <a:t>Петербургскую Академию Художеств,  а также брал частные уроки у таких именитых художников, как </a:t>
            </a:r>
            <a:r>
              <a:rPr lang="ru-RU" dirty="0" err="1"/>
              <a:t>П.П.Чистяков</a:t>
            </a:r>
            <a:r>
              <a:rPr lang="ru-RU" dirty="0"/>
              <a:t> </a:t>
            </a:r>
            <a:r>
              <a:rPr lang="ru-RU" dirty="0" smtClean="0"/>
              <a:t>и </a:t>
            </a:r>
            <a:r>
              <a:rPr lang="ru-RU" u="sng" dirty="0" err="1" smtClean="0"/>
              <a:t>И.Н.Крамской</a:t>
            </a:r>
            <a:r>
              <a:rPr lang="ru-RU" dirty="0"/>
              <a:t>. </a:t>
            </a:r>
            <a:endParaRPr lang="ru-RU" dirty="0" smtClean="0"/>
          </a:p>
          <a:p>
            <a:endParaRPr lang="ru-RU" dirty="0" smtClean="0"/>
          </a:p>
          <a:p>
            <a:r>
              <a:rPr lang="ru-RU" dirty="0" smtClean="0"/>
              <a:t>Был членом </a:t>
            </a:r>
            <a:r>
              <a:rPr lang="ru-RU" dirty="0"/>
              <a:t>Товарищества </a:t>
            </a:r>
            <a:r>
              <a:rPr lang="ru-RU" dirty="0" smtClean="0"/>
              <a:t>Передвижников</a:t>
            </a:r>
            <a:endParaRPr lang="ru-RU" dirty="0"/>
          </a:p>
        </p:txBody>
      </p:sp>
      <p:pic>
        <p:nvPicPr>
          <p:cNvPr id="1026" name="Picture 2" descr="Василий Полен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7" y="2420888"/>
            <a:ext cx="2726229"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163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35785"/>
            <a:ext cx="7376607" cy="1143000"/>
          </a:xfrm>
        </p:spPr>
        <p:txBody>
          <a:bodyPr/>
          <a:lstStyle/>
          <a:p>
            <a:r>
              <a:rPr lang="ru-RU" sz="3200" dirty="0">
                <a:effectLst/>
              </a:rPr>
              <a:t>Поленов В. «Московский дворик»</a:t>
            </a:r>
            <a:br>
              <a:rPr lang="ru-RU" sz="3200" dirty="0">
                <a:effectLst/>
              </a:rPr>
            </a:br>
            <a:endParaRPr lang="ru-RU" sz="3200" dirty="0"/>
          </a:p>
        </p:txBody>
      </p:sp>
      <p:sp>
        <p:nvSpPr>
          <p:cNvPr id="3" name="Объект 2"/>
          <p:cNvSpPr>
            <a:spLocks noGrp="1"/>
          </p:cNvSpPr>
          <p:nvPr>
            <p:ph sz="quarter" idx="13"/>
          </p:nvPr>
        </p:nvSpPr>
        <p:spPr>
          <a:xfrm>
            <a:off x="5111062" y="1844824"/>
            <a:ext cx="3661478" cy="4248472"/>
          </a:xfrm>
        </p:spPr>
        <p:txBody>
          <a:bodyPr>
            <a:normAutofit lnSpcReduction="10000"/>
          </a:bodyPr>
          <a:lstStyle/>
          <a:p>
            <a:r>
              <a:rPr lang="ru-RU" dirty="0"/>
              <a:t>Одной из самых известных работ Поленова является картина «</a:t>
            </a:r>
            <a:r>
              <a:rPr lang="ru-RU" b="1" dirty="0"/>
              <a:t>Московский дворик</a:t>
            </a:r>
            <a:r>
              <a:rPr lang="ru-RU" dirty="0"/>
              <a:t>». </a:t>
            </a:r>
            <a:endParaRPr lang="ru-RU" dirty="0" smtClean="0"/>
          </a:p>
          <a:p>
            <a:r>
              <a:rPr lang="ru-RU" dirty="0" smtClean="0"/>
              <a:t>Картина </a:t>
            </a:r>
            <a:r>
              <a:rPr lang="ru-RU" dirty="0"/>
              <a:t>была написана в 1878 году, холст, масло, 64,5х80,1 см. </a:t>
            </a:r>
            <a:endParaRPr lang="ru-RU" dirty="0" smtClean="0"/>
          </a:p>
          <a:p>
            <a:r>
              <a:rPr lang="ru-RU" dirty="0" smtClean="0"/>
              <a:t>В </a:t>
            </a:r>
            <a:r>
              <a:rPr lang="ru-RU" dirty="0"/>
              <a:t>настоящее время находится в Государственной Третьяковской галерее в Москве.</a:t>
            </a:r>
          </a:p>
        </p:txBody>
      </p:sp>
      <p:pic>
        <p:nvPicPr>
          <p:cNvPr id="5122" name="Picture 2" descr="http://www.nearyou.ru/polenov/t78dv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4704457" cy="3904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130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148064" y="1557349"/>
            <a:ext cx="3384376" cy="3474720"/>
          </a:xfrm>
        </p:spPr>
        <p:txBody>
          <a:bodyPr>
            <a:noAutofit/>
          </a:bodyPr>
          <a:lstStyle/>
          <a:p>
            <a:r>
              <a:rPr lang="ru-RU" sz="2400" dirty="0"/>
              <a:t>Этюд к картине, которая стала одной из самых ярких и значимых во всём творчестве Поленова, художник написал в 1877 году, из окна своей квартиры.  </a:t>
            </a:r>
          </a:p>
        </p:txBody>
      </p:sp>
      <p:sp>
        <p:nvSpPr>
          <p:cNvPr id="6" name="Заголовок 1"/>
          <p:cNvSpPr txBox="1">
            <a:spLocks/>
          </p:cNvSpPr>
          <p:nvPr/>
        </p:nvSpPr>
        <p:spPr>
          <a:xfrm>
            <a:off x="467544" y="735785"/>
            <a:ext cx="7376607"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dirty="0" smtClean="0">
                <a:effectLst/>
              </a:rPr>
              <a:t>Поленов В. «Московский дворик»</a:t>
            </a:r>
            <a:br>
              <a:rPr lang="ru-RU" sz="3200" dirty="0" smtClean="0">
                <a:effectLst/>
              </a:rPr>
            </a:br>
            <a:endParaRPr lang="ru-RU" sz="3200" dirty="0"/>
          </a:p>
        </p:txBody>
      </p:sp>
      <p:pic>
        <p:nvPicPr>
          <p:cNvPr id="6148" name="Picture 4" descr="http://img1.liveinternet.ru/images/attach/b/3/16/317/16317942_pic_resiz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556791"/>
            <a:ext cx="3888432" cy="4952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826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2"/>
          <p:cNvSpPr>
            <a:spLocks noGrp="1"/>
          </p:cNvSpPr>
          <p:nvPr>
            <p:ph sz="quarter" idx="13"/>
          </p:nvPr>
        </p:nvSpPr>
        <p:spPr>
          <a:xfrm>
            <a:off x="323527" y="1700808"/>
            <a:ext cx="8352928" cy="3474720"/>
          </a:xfrm>
        </p:spPr>
        <p:txBody>
          <a:bodyPr>
            <a:normAutofit/>
          </a:bodyPr>
          <a:lstStyle/>
          <a:p>
            <a:r>
              <a:rPr lang="ru-RU" dirty="0"/>
              <a:t>Позже Василий Поленов переписал созданный этюд. Он изменил ракурс, расширил вид, чтобы на картине было больше свободного пространства. Также художник добавил людей, чтобы дворик стал более одушевлённым. Во дворе художник изобразил играющих детей, женщину с ведром и запряжённую в телегу лошадь. </a:t>
            </a:r>
            <a:endParaRPr lang="ru-RU" dirty="0" smtClean="0"/>
          </a:p>
        </p:txBody>
      </p:sp>
      <p:sp>
        <p:nvSpPr>
          <p:cNvPr id="4" name="Заголовок 1"/>
          <p:cNvSpPr txBox="1">
            <a:spLocks/>
          </p:cNvSpPr>
          <p:nvPr/>
        </p:nvSpPr>
        <p:spPr>
          <a:xfrm>
            <a:off x="467544" y="476672"/>
            <a:ext cx="7376607"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dirty="0" smtClean="0">
                <a:effectLst/>
              </a:rPr>
              <a:t>Поленов В. «Московский дворик»</a:t>
            </a:r>
            <a:br>
              <a:rPr lang="ru-RU" sz="3200" dirty="0" smtClean="0">
                <a:effectLst/>
              </a:rPr>
            </a:br>
            <a:endParaRPr lang="ru-RU" sz="3200" dirty="0"/>
          </a:p>
        </p:txBody>
      </p:sp>
      <p:pic>
        <p:nvPicPr>
          <p:cNvPr id="7" name="Picture 2" descr="http://www.nearyou.ru/polenov/t78dv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802" y="1087754"/>
            <a:ext cx="6291044" cy="522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80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xit" presetSubtype="32" fill="hold" grpId="0" nodeType="withEffect">
                                  <p:stCondLst>
                                    <p:cond delay="0"/>
                                  </p:stCondLst>
                                  <p:childTnLst>
                                    <p:animEffect transition="out" filter="circle(out)">
                                      <p:cBhvr>
                                        <p:cTn id="9" dur="2000"/>
                                        <p:tgtEl>
                                          <p:spTgt spid="8">
                                            <p:txEl>
                                              <p:pRg st="0" end="0"/>
                                            </p:txEl>
                                          </p:spTgt>
                                        </p:tgtEl>
                                      </p:cBhvr>
                                    </p:animEffect>
                                    <p:set>
                                      <p:cBhvr>
                                        <p:cTn id="10" dur="1" fill="hold">
                                          <p:stCondLst>
                                            <p:cond delay="1999"/>
                                          </p:stCondLst>
                                        </p:cTn>
                                        <p:tgtEl>
                                          <p:spTgt spid="8">
                                            <p:txEl>
                                              <p:pRg st="0" end="0"/>
                                            </p:txEl>
                                          </p:spTgt>
                                        </p:tgtEl>
                                        <p:attrNameLst>
                                          <p:attrName>style.visibility</p:attrName>
                                        </p:attrNameLst>
                                      </p:cBhvr>
                                      <p:to>
                                        <p:strVal val="hidden"/>
                                      </p:to>
                                    </p:set>
                                  </p:childTnLst>
                                </p:cTn>
                              </p:par>
                            </p:childTnLst>
                          </p:cTn>
                        </p:par>
                        <p:par>
                          <p:cTn id="11" fill="hold">
                            <p:stCondLst>
                              <p:cond delay="2000"/>
                            </p:stCondLst>
                            <p:childTnLst>
                              <p:par>
                                <p:cTn id="12" presetID="6" presetClass="emph" presetSubtype="0" fill="hold" nodeType="afterEffect">
                                  <p:stCondLst>
                                    <p:cond delay="0"/>
                                  </p:stCondLst>
                                  <p:childTnLst>
                                    <p:animScale>
                                      <p:cBhvr>
                                        <p:cTn id="13"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Прямоугольник 4"/>
          <p:cNvSpPr/>
          <p:nvPr/>
        </p:nvSpPr>
        <p:spPr>
          <a:xfrm>
            <a:off x="683568" y="5085184"/>
            <a:ext cx="8136904" cy="1446550"/>
          </a:xfrm>
          <a:prstGeom prst="rect">
            <a:avLst/>
          </a:prstGeom>
        </p:spPr>
        <p:txBody>
          <a:bodyPr wrap="square">
            <a:spAutoFit/>
          </a:bodyPr>
          <a:lstStyle/>
          <a:p>
            <a:pPr marL="228600" lvl="0" indent="-182880">
              <a:spcBef>
                <a:spcPct val="20000"/>
              </a:spcBef>
              <a:spcAft>
                <a:spcPts val="300"/>
              </a:spcAft>
              <a:buClr>
                <a:srgbClr val="F14124">
                  <a:lumMod val="75000"/>
                </a:srgbClr>
              </a:buClr>
              <a:buSzPct val="130000"/>
              <a:buFont typeface="Georgia" pitchFamily="18" charset="0"/>
              <a:buChar char="*"/>
            </a:pPr>
            <a:r>
              <a:rPr lang="ru-RU" sz="2200" dirty="0">
                <a:solidFill>
                  <a:prstClr val="black">
                    <a:lumMod val="75000"/>
                    <a:lumOff val="25000"/>
                  </a:prstClr>
                </a:solidFill>
              </a:rPr>
              <a:t>Картина воодушевляет и вызывает неподдельную радость у зрителя. Солнечный день и яркие краски старой Москвы создают ощущение покоя и умиротворённости, а также радость от повседневной жизни.</a:t>
            </a:r>
          </a:p>
        </p:txBody>
      </p:sp>
      <p:sp>
        <p:nvSpPr>
          <p:cNvPr id="6" name="Заголовок 1"/>
          <p:cNvSpPr txBox="1">
            <a:spLocks/>
          </p:cNvSpPr>
          <p:nvPr/>
        </p:nvSpPr>
        <p:spPr>
          <a:xfrm>
            <a:off x="467544" y="476672"/>
            <a:ext cx="7376607"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dirty="0" smtClean="0">
                <a:effectLst/>
              </a:rPr>
              <a:t>Поленов В. «Московский дворик»</a:t>
            </a:r>
            <a:br>
              <a:rPr lang="ru-RU" sz="3200" dirty="0" smtClean="0">
                <a:effectLst/>
              </a:rPr>
            </a:br>
            <a:endParaRPr lang="ru-RU" sz="3200" dirty="0"/>
          </a:p>
        </p:txBody>
      </p:sp>
      <p:pic>
        <p:nvPicPr>
          <p:cNvPr id="7" name="Picture 2" descr="http://www.nearyou.ru/polenov/t78dv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352966"/>
            <a:ext cx="4536504" cy="3765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959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1052736"/>
            <a:ext cx="8424936" cy="3474720"/>
          </a:xfrm>
        </p:spPr>
        <p:txBody>
          <a:bodyPr>
            <a:noAutofit/>
          </a:bodyPr>
          <a:lstStyle/>
          <a:p>
            <a:r>
              <a:rPr lang="ru-RU" sz="2400" dirty="0"/>
              <a:t>После окончания написания картины в 1878 году, Поленов отправил работу в Санкт-Петербург на выставку художников-передвижников. </a:t>
            </a:r>
            <a:endParaRPr lang="ru-RU" sz="2400" dirty="0" smtClean="0"/>
          </a:p>
          <a:p>
            <a:r>
              <a:rPr lang="ru-RU" sz="2400" dirty="0" smtClean="0"/>
              <a:t>Одному </a:t>
            </a:r>
            <a:r>
              <a:rPr lang="ru-RU" sz="2400" dirty="0"/>
              <a:t>из основателей и идеологов Товарищества передвижных художественных выставок, великому художнику Ивану Николаевичу Крамскому (1837-1887) Поленов написал: «К сожалению, я не имел времени сделать более значительной вещи, а мне хотелось выступить на передвижной выставке с чем-нибудь порядочным. Надеюсь в будущем заработать потерянное для искусства время. Картинка моя изображает дворик в Москве в начале лета». </a:t>
            </a:r>
          </a:p>
        </p:txBody>
      </p:sp>
      <p:sp>
        <p:nvSpPr>
          <p:cNvPr id="4" name="Заголовок 1"/>
          <p:cNvSpPr txBox="1">
            <a:spLocks/>
          </p:cNvSpPr>
          <p:nvPr/>
        </p:nvSpPr>
        <p:spPr>
          <a:xfrm>
            <a:off x="467544" y="476672"/>
            <a:ext cx="7376607"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dirty="0" smtClean="0">
                <a:effectLst/>
              </a:rPr>
              <a:t>Поленов В. «Московский дворик»</a:t>
            </a:r>
            <a:br>
              <a:rPr lang="ru-RU" sz="3200" dirty="0" smtClean="0">
                <a:effectLst/>
              </a:rPr>
            </a:br>
            <a:endParaRPr lang="ru-RU" sz="3200" dirty="0"/>
          </a:p>
        </p:txBody>
      </p:sp>
    </p:spTree>
    <p:extLst>
      <p:ext uri="{BB962C8B-B14F-4D97-AF65-F5344CB8AC3E}">
        <p14:creationId xmlns:p14="http://schemas.microsoft.com/office/powerpoint/2010/main" val="3192046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59771" y="1605163"/>
            <a:ext cx="8424936" cy="3474720"/>
          </a:xfrm>
        </p:spPr>
        <p:txBody>
          <a:bodyPr>
            <a:noAutofit/>
          </a:bodyPr>
          <a:lstStyle/>
          <a:p>
            <a:r>
              <a:rPr lang="ru-RU" sz="2400" dirty="0" smtClean="0"/>
              <a:t>Одному </a:t>
            </a:r>
            <a:r>
              <a:rPr lang="ru-RU" sz="2400" dirty="0"/>
              <a:t>из основателей и идеологов Товарищества передвижных художественных выставок, великому художнику Ивану Николаевичу Крамскому (1837-1887) Поленов написал: «</a:t>
            </a:r>
            <a:r>
              <a:rPr lang="ru-RU" sz="2400" b="1" i="1" dirty="0"/>
              <a:t>К сожалению, я не имел времени сделать более значительной вещи, а мне хотелось выступить на передвижной выставке с чем-нибудь порядочным. Надеюсь в будущем заработать потерянное для искусства время. Картинка моя изображает дворик в Москве в начале лета</a:t>
            </a:r>
            <a:r>
              <a:rPr lang="ru-RU" sz="2400" dirty="0"/>
              <a:t>». </a:t>
            </a:r>
          </a:p>
        </p:txBody>
      </p:sp>
      <p:sp>
        <p:nvSpPr>
          <p:cNvPr id="4" name="Заголовок 1"/>
          <p:cNvSpPr txBox="1">
            <a:spLocks/>
          </p:cNvSpPr>
          <p:nvPr/>
        </p:nvSpPr>
        <p:spPr>
          <a:xfrm>
            <a:off x="467544" y="476672"/>
            <a:ext cx="7376607"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dirty="0" smtClean="0">
                <a:effectLst/>
              </a:rPr>
              <a:t>Поленов В. «Московский дворик»</a:t>
            </a:r>
            <a:br>
              <a:rPr lang="ru-RU" sz="3200" dirty="0" smtClean="0">
                <a:effectLst/>
              </a:rPr>
            </a:br>
            <a:endParaRPr lang="ru-RU" sz="3200" dirty="0"/>
          </a:p>
        </p:txBody>
      </p:sp>
    </p:spTree>
    <p:extLst>
      <p:ext uri="{BB962C8B-B14F-4D97-AF65-F5344CB8AC3E}">
        <p14:creationId xmlns:p14="http://schemas.microsoft.com/office/powerpoint/2010/main" val="1509240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1844824"/>
            <a:ext cx="8064895" cy="3474720"/>
          </a:xfrm>
        </p:spPr>
        <p:txBody>
          <a:bodyPr/>
          <a:lstStyle/>
          <a:p>
            <a:r>
              <a:rPr lang="ru-RU" sz="2400" dirty="0" smtClean="0"/>
              <a:t>На </a:t>
            </a:r>
            <a:r>
              <a:rPr lang="ru-RU" sz="2400" dirty="0"/>
              <a:t>выставке картина тут же получила большой успех и прославила имя автора. Картина стала настолько известной, что для своей коллекции её вскоре купил основатель Третьяковской галереи Павел Михайлович Третьяков (1832-1898).</a:t>
            </a:r>
          </a:p>
          <a:p>
            <a:endParaRPr lang="ru-RU" dirty="0"/>
          </a:p>
        </p:txBody>
      </p:sp>
      <p:sp>
        <p:nvSpPr>
          <p:cNvPr id="4" name="Заголовок 1"/>
          <p:cNvSpPr txBox="1">
            <a:spLocks/>
          </p:cNvSpPr>
          <p:nvPr/>
        </p:nvSpPr>
        <p:spPr>
          <a:xfrm>
            <a:off x="467544" y="476672"/>
            <a:ext cx="7376607"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dirty="0" smtClean="0">
                <a:effectLst/>
              </a:rPr>
              <a:t>Поленов В. «Московский дворик»</a:t>
            </a:r>
            <a:br>
              <a:rPr lang="ru-RU" sz="3200" dirty="0" smtClean="0">
                <a:effectLst/>
              </a:rPr>
            </a:br>
            <a:endParaRPr lang="ru-RU" sz="3200" dirty="0"/>
          </a:p>
        </p:txBody>
      </p:sp>
    </p:spTree>
    <p:extLst>
      <p:ext uri="{BB962C8B-B14F-4D97-AF65-F5344CB8AC3E}">
        <p14:creationId xmlns:p14="http://schemas.microsoft.com/office/powerpoint/2010/main" val="812428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166</TotalTime>
  <Words>538</Words>
  <Application>Microsoft Office PowerPoint</Application>
  <PresentationFormat>Экран (4:3)</PresentationFormat>
  <Paragraphs>40</Paragraphs>
  <Slides>13</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Воздушный поток</vt:lpstr>
      <vt:lpstr>Презентация PowerPoint</vt:lpstr>
      <vt:lpstr>Василий Дмитриевич  Поленов  (1844-1927) </vt:lpstr>
      <vt:lpstr>Поленов В. «Московский дворик»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Василий Поленов Московский дворик</vt:lpstr>
      <vt:lpstr>Презентация PowerPoint</vt:lpstr>
      <vt:lpstr>Источники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Картина «Московский дворик» Василий Поленов</dc:title>
  <dc:creator>Светлана</dc:creator>
  <cp:lastModifiedBy>RePack by Diakov</cp:lastModifiedBy>
  <cp:revision>9</cp:revision>
  <dcterms:created xsi:type="dcterms:W3CDTF">2016-02-10T15:42:51Z</dcterms:created>
  <dcterms:modified xsi:type="dcterms:W3CDTF">2016-02-10T18:44:13Z</dcterms:modified>
</cp:coreProperties>
</file>