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306" r:id="rId3"/>
    <p:sldId id="321" r:id="rId4"/>
    <p:sldId id="329" r:id="rId5"/>
    <p:sldId id="303" r:id="rId6"/>
    <p:sldId id="307" r:id="rId7"/>
    <p:sldId id="331" r:id="rId8"/>
    <p:sldId id="320" r:id="rId9"/>
    <p:sldId id="280" r:id="rId10"/>
    <p:sldId id="281" r:id="rId11"/>
    <p:sldId id="316" r:id="rId12"/>
    <p:sldId id="318" r:id="rId13"/>
    <p:sldId id="308" r:id="rId14"/>
    <p:sldId id="323" r:id="rId15"/>
    <p:sldId id="327" r:id="rId16"/>
    <p:sldId id="322" r:id="rId17"/>
    <p:sldId id="317" r:id="rId18"/>
    <p:sldId id="258" r:id="rId19"/>
    <p:sldId id="265" r:id="rId20"/>
    <p:sldId id="285" r:id="rId21"/>
    <p:sldId id="286" r:id="rId22"/>
    <p:sldId id="290" r:id="rId23"/>
    <p:sldId id="291" r:id="rId24"/>
    <p:sldId id="292" r:id="rId25"/>
    <p:sldId id="293" r:id="rId26"/>
    <p:sldId id="294" r:id="rId27"/>
    <p:sldId id="295" r:id="rId28"/>
    <p:sldId id="296" r:id="rId29"/>
    <p:sldId id="330" r:id="rId30"/>
    <p:sldId id="297" r:id="rId31"/>
    <p:sldId id="298" r:id="rId32"/>
    <p:sldId id="319" r:id="rId33"/>
    <p:sldId id="299" r:id="rId34"/>
    <p:sldId id="300" r:id="rId35"/>
    <p:sldId id="301" r:id="rId36"/>
    <p:sldId id="302" r:id="rId37"/>
    <p:sldId id="326" r:id="rId38"/>
    <p:sldId id="261" r:id="rId39"/>
    <p:sldId id="32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0" y="7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02.12.2012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blinds dir="ver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belens.ru/plugins/p17_image_gallery/images/55.jpg" TargetMode="External"/><Relationship Id="rId2" Type="http://schemas.openxmlformats.org/officeDocument/2006/relationships/slideLayout" Target="../slideLayouts/slideLayout1.xml"/><Relationship Id="rId1" Type="http://schemas.openxmlformats.org/officeDocument/2006/relationships/audio" Target="file:///D:\&#1059;&#1056;&#1054;&#1050;\&#1052;&#1061;&#1050;\11%20&#1082;&#1083;&#1072;&#1089;&#1089;\&#1041;&#1040;&#1056;&#1054;&#1050;&#1050;&#1054;.&#1056;&#1054;&#1050;&#1054;&#1050;&#1054;\&#1042;&#1077;&#1088;&#1089;&#1072;&#1083;&#1100;%20-%20&#1088;&#1072;&#1081;&#1089;&#1082;&#1086;&#1077;%20&#1084;&#1077;&#1089;&#1090;&#1086;%20&#1088;&#1086;&#1089;&#1082;&#1086;&#1096;&#1080;%20&#1080;%20&#1074;&#1077;&#1083;&#1080;&#1095;&#1080;&#1103;\Vivaldi_Vremena_goda_Autumn.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ardenhistory.ru/photos/pages/160-1441small.jp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flickr.com/photos/edgley_cesar/2625227862/"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hyperlink" Target="http://www.museum.ru/imgB.asp?2213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laycast.ru/uploads/work/395112.jp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flickr.com/photos/marcelgermain/1551783334/" TargetMode="External"/><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44.radikal.ru/i106/0810/25/6fdede4c083e.jpg" TargetMode="External"/><Relationship Id="rId5" Type="http://schemas.openxmlformats.org/officeDocument/2006/relationships/image" Target="../media/image22.jpeg"/><Relationship Id="rId4" Type="http://schemas.openxmlformats.org/officeDocument/2006/relationships/hyperlink" Target="http://www.taxi-problem.net/garbage/50/504756/2745220.jpg" TargetMode="External"/><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png"/><Relationship Id="rId7" Type="http://schemas.openxmlformats.org/officeDocument/2006/relationships/hyperlink" Target="http://img0.liveinternet.ru/images/attach/b/3/23/34/23034468_s89b2ced9aa918e55efa572a58c944ec7_versailles_gardenwallpaper.jpg"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www.panteon.ru/workdir/photoalbum/fba630d92ab4bcb018f8/pr_2377825918_167e029cd8_o.jpg" TargetMode="External"/><Relationship Id="rId5" Type="http://schemas.openxmlformats.org/officeDocument/2006/relationships/image" Target="../media/image31.jpeg"/><Relationship Id="rId4" Type="http://schemas.openxmlformats.org/officeDocument/2006/relationships/hyperlink" Target="http://www.flickr.com/photos/wallyg/153798165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hyperlink" Target="http://www.flickr.com/photos/pascalbenard/47881758/" TargetMode="External"/><Relationship Id="rId5" Type="http://schemas.openxmlformats.org/officeDocument/2006/relationships/image" Target="../media/image34.jpeg"/><Relationship Id="rId4" Type="http://schemas.openxmlformats.org/officeDocument/2006/relationships/hyperlink" Target="http://www.denastur.ru/cms/pict.php?img=files/content/content_445_4657.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terre.sans.frontiere.free.fr/page_a_voir_a_faire/a_voir_a_faire_images/versailles_4_modifie.jp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hyperlink" Target="http://www.flickr.com/photos/logicalrealist/13053901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orlds.ru/photo/france_120520061739_1.jp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p:nvPr/>
        </p:nvSpPr>
        <p:spPr>
          <a:xfrm>
            <a:off x="1795442" y="6548735"/>
            <a:ext cx="6143668"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rgbClr val="FFC000"/>
                </a:solidFill>
                <a:latin typeface="Monotype Corsiva" pitchFamily="66" charset="0"/>
              </a:rPr>
              <a:t>Учитель ИЗО ,МХК. МАОУ Ильинской СОШ </a:t>
            </a:r>
            <a:r>
              <a:rPr lang="ru-RU" sz="2400" dirty="0" smtClean="0">
                <a:solidFill>
                  <a:srgbClr val="FFC000"/>
                </a:solidFill>
                <a:latin typeface="Monotype Corsiva" pitchFamily="66" charset="0"/>
              </a:rPr>
              <a:t>Лебедь С.Г</a:t>
            </a:r>
            <a:endParaRPr lang="ru-RU" sz="2400" dirty="0">
              <a:solidFill>
                <a:srgbClr val="FFC000"/>
              </a:solidFill>
              <a:latin typeface="Monotype Corsiva" pitchFamily="66" charset="0"/>
            </a:endParaRPr>
          </a:p>
        </p:txBody>
      </p:sp>
      <p:sp>
        <p:nvSpPr>
          <p:cNvPr id="7" name="TextBox 5"/>
          <p:cNvSpPr txBox="1"/>
          <p:nvPr/>
        </p:nvSpPr>
        <p:spPr>
          <a:xfrm>
            <a:off x="1795442" y="6548735"/>
            <a:ext cx="6143668"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rgbClr val="FFC000"/>
                </a:solidFill>
                <a:latin typeface="Monotype Corsiva" pitchFamily="66" charset="0"/>
              </a:rPr>
              <a:t>Учитель ИЗО ,МХК. МАОУ Ильинской СОШ </a:t>
            </a:r>
            <a:r>
              <a:rPr lang="ru-RU" sz="2400" dirty="0" smtClean="0">
                <a:solidFill>
                  <a:srgbClr val="FFC000"/>
                </a:solidFill>
                <a:latin typeface="Monotype Corsiva" pitchFamily="66" charset="0"/>
              </a:rPr>
              <a:t>Лебедь С.Г</a:t>
            </a:r>
            <a:endParaRPr lang="ru-RU" sz="2400" dirty="0">
              <a:solidFill>
                <a:srgbClr val="FFC000"/>
              </a:solidFill>
              <a:latin typeface="Monotype Corsiva" pitchFamily="66" charset="0"/>
            </a:endParaRPr>
          </a:p>
        </p:txBody>
      </p:sp>
      <p:pic>
        <p:nvPicPr>
          <p:cNvPr id="6" name="Picture 2" descr="Картинка 199 из 64000">
            <a:hlinkClick r:id="rId3"/>
          </p:cNvPr>
          <p:cNvPicPr>
            <a:picLocks noChangeAspect="1" noChangeArrowheads="1"/>
          </p:cNvPicPr>
          <p:nvPr/>
        </p:nvPicPr>
        <p:blipFill>
          <a:blip r:embed="rId4"/>
          <a:srcRect/>
          <a:stretch>
            <a:fillRect/>
          </a:stretch>
        </p:blipFill>
        <p:spPr bwMode="auto">
          <a:xfrm>
            <a:off x="0" y="0"/>
            <a:ext cx="9144000" cy="6979920"/>
          </a:xfrm>
          <a:prstGeom prst="rect">
            <a:avLst/>
          </a:prstGeom>
          <a:noFill/>
        </p:spPr>
      </p:pic>
      <p:sp>
        <p:nvSpPr>
          <p:cNvPr id="2" name="Заголовок 1"/>
          <p:cNvSpPr>
            <a:spLocks noGrp="1"/>
          </p:cNvSpPr>
          <p:nvPr>
            <p:ph type="ctrTitle"/>
          </p:nvPr>
        </p:nvSpPr>
        <p:spPr>
          <a:xfrm>
            <a:off x="642910" y="642918"/>
            <a:ext cx="7772400" cy="1470025"/>
          </a:xfrm>
        </p:spPr>
        <p:txBody>
          <a:bodyPr>
            <a:normAutofit/>
          </a:bodyPr>
          <a:lstStyle/>
          <a:p>
            <a:r>
              <a:rPr lang="ru-RU" sz="6600" dirty="0" smtClean="0">
                <a:solidFill>
                  <a:srgbClr val="E2AC00"/>
                </a:solidFill>
                <a:latin typeface="Monotype Corsiva" pitchFamily="66" charset="0"/>
              </a:rPr>
              <a:t>Прогулка по Версалю</a:t>
            </a:r>
            <a:endParaRPr lang="ru-RU" sz="6600" dirty="0">
              <a:solidFill>
                <a:srgbClr val="E2AC00"/>
              </a:solidFill>
              <a:latin typeface="Monotype Corsiva" pitchFamily="66" charset="0"/>
            </a:endParaRPr>
          </a:p>
        </p:txBody>
      </p:sp>
      <p:sp>
        <p:nvSpPr>
          <p:cNvPr id="8" name="TextBox 5"/>
          <p:cNvSpPr txBox="1"/>
          <p:nvPr/>
        </p:nvSpPr>
        <p:spPr>
          <a:xfrm>
            <a:off x="1643042" y="6396335"/>
            <a:ext cx="6143668"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rgbClr val="FFC000"/>
                </a:solidFill>
                <a:latin typeface="Monotype Corsiva" pitchFamily="66" charset="0"/>
              </a:rPr>
              <a:t>Учитель ИЗО ,МХК. МАОУ Ильинской СОШ </a:t>
            </a:r>
            <a:r>
              <a:rPr lang="ru-RU" sz="2400" dirty="0" smtClean="0">
                <a:solidFill>
                  <a:srgbClr val="FFC000"/>
                </a:solidFill>
                <a:latin typeface="Monotype Corsiva" pitchFamily="66" charset="0"/>
              </a:rPr>
              <a:t>Лебедь С.Г</a:t>
            </a:r>
            <a:endParaRPr lang="ru-RU" sz="2400" dirty="0">
              <a:solidFill>
                <a:srgbClr val="FFC000"/>
              </a:solidFill>
              <a:latin typeface="Monotype Corsiva" pitchFamily="66" charset="0"/>
            </a:endParaRPr>
          </a:p>
        </p:txBody>
      </p:sp>
      <p:pic>
        <p:nvPicPr>
          <p:cNvPr id="9" name="Vivaldi_Vremena_goda_Autumn.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29" showWhenStopped="0">
                <p:cTn id="14"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131910"/>
          </a:xfrm>
        </p:spPr>
        <p:txBody>
          <a:bodyPr>
            <a:normAutofit/>
          </a:bodyPr>
          <a:lstStyle/>
          <a:p>
            <a:r>
              <a:rPr lang="ru-RU" sz="3600" dirty="0" smtClean="0"/>
              <a:t>Жан-Батист Мартен, Версаль в 1722 г</a:t>
            </a:r>
            <a:endParaRPr lang="ru-RU" sz="3600" dirty="0"/>
          </a:p>
        </p:txBody>
      </p:sp>
      <p:pic>
        <p:nvPicPr>
          <p:cNvPr id="39939" name="Picture 3" descr="http://infrancelove.narod.ru/pictures/Versailles/Versailles_v_1722_Jean_Baptiste_Martin.jpeg"/>
          <p:cNvPicPr>
            <a:picLocks noGrp="1" noChangeAspect="1" noChangeArrowheads="1"/>
          </p:cNvPicPr>
          <p:nvPr>
            <p:ph idx="1"/>
          </p:nvPr>
        </p:nvPicPr>
        <p:blipFill>
          <a:blip r:embed="rId2"/>
          <a:stretch>
            <a:fillRect/>
          </a:stretch>
        </p:blipFill>
        <p:spPr bwMode="auto">
          <a:xfrm>
            <a:off x="1142976" y="1214422"/>
            <a:ext cx="6858048" cy="5187631"/>
          </a:xfrm>
          <a:prstGeom prst="rect">
            <a:avLst/>
          </a:prstGeom>
          <a:noFill/>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http://infrancelove.narod.ru/pictures/Versailles/Bolshoi_kanal.jpeg"/>
          <p:cNvPicPr>
            <a:picLocks noChangeAspect="1" noChangeArrowheads="1"/>
          </p:cNvPicPr>
          <p:nvPr/>
        </p:nvPicPr>
        <p:blipFill>
          <a:blip r:embed="rId2"/>
          <a:srcRect/>
          <a:stretch>
            <a:fillRect/>
          </a:stretch>
        </p:blipFill>
        <p:spPr bwMode="auto">
          <a:xfrm>
            <a:off x="2928926" y="1142984"/>
            <a:ext cx="3324225" cy="5143536"/>
          </a:xfrm>
          <a:prstGeom prst="rect">
            <a:avLst/>
          </a:prstGeom>
          <a:noFill/>
        </p:spPr>
      </p:pic>
      <p:sp>
        <p:nvSpPr>
          <p:cNvPr id="2" name="Заголовок 1"/>
          <p:cNvSpPr>
            <a:spLocks noGrp="1"/>
          </p:cNvSpPr>
          <p:nvPr>
            <p:ph type="title"/>
          </p:nvPr>
        </p:nvSpPr>
        <p:spPr>
          <a:xfrm>
            <a:off x="500034" y="500042"/>
            <a:ext cx="8229600" cy="1143000"/>
          </a:xfrm>
        </p:spPr>
        <p:txBody>
          <a:bodyPr>
            <a:normAutofit fontScale="90000"/>
          </a:bodyPr>
          <a:lstStyle/>
          <a:p>
            <a:r>
              <a:rPr lang="en-US" dirty="0" err="1" smtClean="0">
                <a:solidFill>
                  <a:schemeClr val="bg2">
                    <a:lumMod val="10000"/>
                  </a:schemeClr>
                </a:solidFill>
              </a:rPr>
              <a:t>Большой</a:t>
            </a:r>
            <a:r>
              <a:rPr lang="en-US" dirty="0" smtClean="0">
                <a:solidFill>
                  <a:schemeClr val="bg2">
                    <a:lumMod val="10000"/>
                  </a:schemeClr>
                </a:solidFill>
              </a:rPr>
              <a:t> </a:t>
            </a:r>
            <a:r>
              <a:rPr lang="en-US" dirty="0" err="1" smtClean="0">
                <a:solidFill>
                  <a:schemeClr val="bg2">
                    <a:lumMod val="10000"/>
                  </a:schemeClr>
                </a:solidFill>
              </a:rPr>
              <a:t>канал</a:t>
            </a:r>
            <a:r>
              <a:rPr lang="en-US" dirty="0" smtClean="0">
                <a:solidFill>
                  <a:schemeClr val="bg2">
                    <a:lumMod val="10000"/>
                  </a:schemeClr>
                </a:solidFill>
              </a:rPr>
              <a:t/>
            </a:r>
            <a:br>
              <a:rPr lang="en-US" dirty="0" smtClean="0">
                <a:solidFill>
                  <a:schemeClr val="bg2">
                    <a:lumMod val="10000"/>
                  </a:schemeClr>
                </a:solidFill>
              </a:rPr>
            </a:br>
            <a:endParaRPr lang="ru-RU" dirty="0">
              <a:solidFill>
                <a:schemeClr val="bg2">
                  <a:lumMod val="10000"/>
                </a:schemeClr>
              </a:solidFill>
            </a:endParaRPr>
          </a:p>
        </p:txBody>
      </p:sp>
      <p:pic>
        <p:nvPicPr>
          <p:cNvPr id="43011" name="Picture 3" descr="http://infrancelove.narod.ru/pictures/Versailles/Vid_s_bolshogo_kanala.jpeg"/>
          <p:cNvPicPr>
            <a:picLocks noGrp="1" noChangeAspect="1" noChangeArrowheads="1"/>
          </p:cNvPicPr>
          <p:nvPr>
            <p:ph idx="1"/>
          </p:nvPr>
        </p:nvPicPr>
        <p:blipFill>
          <a:blip r:embed="rId3"/>
          <a:stretch>
            <a:fillRect/>
          </a:stretch>
        </p:blipFill>
        <p:spPr bwMode="auto">
          <a:xfrm>
            <a:off x="1142976" y="1118711"/>
            <a:ext cx="6858048" cy="5143536"/>
          </a:xfrm>
          <a:prstGeom prst="rect">
            <a:avLst/>
          </a:prstGeom>
          <a:noFill/>
        </p:spPr>
      </p:pic>
      <p:pic>
        <p:nvPicPr>
          <p:cNvPr id="5" name="Рисунок 4" descr="Head1.png"/>
          <p:cNvPicPr>
            <a:picLocks noChangeAspect="1"/>
          </p:cNvPicPr>
          <p:nvPr/>
        </p:nvPicPr>
        <p:blipFill>
          <a:blip r:embed="rId4">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4">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bwMode="auto">
          <a:xfrm>
            <a:off x="1285852" y="571480"/>
            <a:ext cx="65722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Arial" pitchFamily="34" charset="0"/>
                <a:cs typeface="Arial" pitchFamily="34" charset="0"/>
              </a:rPr>
              <a:t>А. Бенуа. </a:t>
            </a:r>
            <a:r>
              <a:rPr kumimoji="0" lang="ru-RU" sz="2400" b="1" i="0" u="none" strike="noStrike" cap="none" normalizeH="0" baseline="0" dirty="0" smtClean="0">
                <a:ln>
                  <a:noFill/>
                </a:ln>
                <a:solidFill>
                  <a:schemeClr val="bg2">
                    <a:lumMod val="10000"/>
                  </a:schemeClr>
                </a:solidFill>
                <a:effectLst/>
                <a:latin typeface="Arial" pitchFamily="34" charset="0"/>
                <a:cs typeface="Arial" pitchFamily="34" charset="0"/>
              </a:rPr>
              <a:t>Версаль</a:t>
            </a:r>
            <a:r>
              <a:rPr kumimoji="0" lang="ru-RU" sz="2400" b="0" i="0" u="none" strike="noStrike" cap="none" normalizeH="0" baseline="0" dirty="0" smtClean="0">
                <a:ln>
                  <a:noFill/>
                </a:ln>
                <a:solidFill>
                  <a:schemeClr val="bg2">
                    <a:lumMod val="10000"/>
                  </a:schemeClr>
                </a:solidFill>
                <a:effectLst/>
                <a:latin typeface="Arial" pitchFamily="34" charset="0"/>
                <a:cs typeface="Arial" pitchFamily="34" charset="0"/>
              </a:rPr>
              <a:t>. Прогулка короля. 1897. </a:t>
            </a:r>
          </a:p>
        </p:txBody>
      </p:sp>
      <p:pic>
        <p:nvPicPr>
          <p:cNvPr id="64514" name="Picture 2" descr="Картинка 326 из 64000">
            <a:hlinkClick r:id="rId2"/>
          </p:cNvPr>
          <p:cNvPicPr>
            <a:picLocks noGrp="1" noChangeAspect="1" noChangeArrowheads="1"/>
          </p:cNvPicPr>
          <p:nvPr>
            <p:ph idx="1"/>
          </p:nvPr>
        </p:nvPicPr>
        <p:blipFill>
          <a:blip r:embed="rId3"/>
          <a:stretch>
            <a:fillRect/>
          </a:stretch>
        </p:blipFill>
        <p:spPr bwMode="auto">
          <a:xfrm>
            <a:off x="1214414" y="1142984"/>
            <a:ext cx="6727316" cy="5214974"/>
          </a:xfrm>
          <a:prstGeom prst="rect">
            <a:avLst/>
          </a:prstGeom>
          <a:noFill/>
        </p:spPr>
      </p:pic>
      <p:pic>
        <p:nvPicPr>
          <p:cNvPr id="4" name="Рисунок 3" descr="Head1.png"/>
          <p:cNvPicPr>
            <a:picLocks noChangeAspect="1"/>
          </p:cNvPicPr>
          <p:nvPr/>
        </p:nvPicPr>
        <p:blipFill>
          <a:blip r:embed="rId4">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4">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idx="1"/>
          </p:nvPr>
        </p:nvSpPr>
        <p:spPr bwMode="auto">
          <a:xfrm>
            <a:off x="428596" y="1801457"/>
            <a:ext cx="82582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Людовику нужен был такой дворец, где он мог следить за придворными интригами. В Версале могло свободно поместиться до трех тысяч человек, королевская родня, министры со всей их прислугой, а также особые гости. Семьсот комнат дворца были отделаны мрамором, бархатом, парчой или золотом. Версаль стал жилищем и местом встреч французской аристократии. </a:t>
            </a:r>
            <a:endParaRPr kumimoji="0" lang="ru-RU" sz="36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4" name="Рисунок 3"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idx="1"/>
          </p:nvPr>
        </p:nvSpPr>
        <p:spPr bwMode="auto">
          <a:xfrm>
            <a:off x="428596" y="1432125"/>
            <a:ext cx="82582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Поскольку Людовик любил показываться на публике дворец был открыт для тех кто приходил поглазеть. Точно в центре этого раззолоченного улья находились покои Людовика четырнадцатого. Жизнь в Версале начиналась не с восходом солнца, а с подъемом короля. Ритуал, проводимый с утра, называемый также подъем короля. У каждого слуги здесь была особая роль, один надевал королю левый рукав, другой правый, один накладывал галстук, другой его завязывал. </a:t>
            </a:r>
            <a:endParaRPr kumimoji="0" lang="ru-RU" sz="36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4" name="Рисунок 3"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extLst>
      <p:ext uri="{BB962C8B-B14F-4D97-AF65-F5344CB8AC3E}">
        <p14:creationId xmlns:p14="http://schemas.microsoft.com/office/powerpoint/2010/main" val="2300839874"/>
      </p:ext>
    </p:extLst>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2400" dirty="0"/>
              <a:t>Charles Le Brun (1619–1690). Портрет Людовика XIV .1661</a:t>
            </a:r>
            <a:endParaRPr lang="ru-RU" sz="2400" dirty="0"/>
          </a:p>
        </p:txBody>
      </p:sp>
      <p:pic>
        <p:nvPicPr>
          <p:cNvPr id="4098" name="Picture 2" descr="http://content.foto.mail.ru/mail/icd.shymkent/9744/i-98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196752"/>
            <a:ext cx="427751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64223"/>
      </p:ext>
    </p:extLst>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idx="1"/>
          </p:nvPr>
        </p:nvSpPr>
        <p:spPr bwMode="auto">
          <a:xfrm>
            <a:off x="428596" y="1986123"/>
            <a:ext cx="825820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Четыреста тысяч слуг и пятьсот поваров сбивались с ног, утоляя ненасытные аппетиты двора. Дни во дворце проходили в хитросплетении балов, аудиенций, застолий и театральных представлений. Четыреста зеркал зеркального зала установлены так, что на закате зал наполняется огнем заходящего солнца. </a:t>
            </a:r>
            <a:endParaRPr kumimoji="0" lang="ru-RU" sz="36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4" name="Рисунок 3"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extLst>
      <p:ext uri="{BB962C8B-B14F-4D97-AF65-F5344CB8AC3E}">
        <p14:creationId xmlns:p14="http://schemas.microsoft.com/office/powerpoint/2010/main" val="3544467726"/>
      </p:ext>
    </p:extLst>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user\Documents\france_Versal_gate.jpg"/>
          <p:cNvPicPr>
            <a:picLocks noGrp="1" noChangeAspect="1" noChangeArrowheads="1"/>
          </p:cNvPicPr>
          <p:nvPr>
            <p:ph idx="1"/>
          </p:nvPr>
        </p:nvPicPr>
        <p:blipFill>
          <a:blip r:embed="rId2"/>
          <a:srcRect/>
          <a:stretch>
            <a:fillRect/>
          </a:stretch>
        </p:blipFill>
        <p:spPr bwMode="auto">
          <a:xfrm>
            <a:off x="2000232" y="357166"/>
            <a:ext cx="4974923" cy="6116708"/>
          </a:xfrm>
          <a:prstGeom prst="rect">
            <a:avLst/>
          </a:prstGeom>
          <a:noFill/>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rm4.static.flickr.com/3139/2625227862_a5d0a84972.jpg?v=1214842500">
            <a:hlinkClick r:id="rId2"/>
          </p:cNvPr>
          <p:cNvPicPr>
            <a:picLocks noChangeAspect="1" noChangeArrowheads="1"/>
          </p:cNvPicPr>
          <p:nvPr/>
        </p:nvPicPr>
        <p:blipFill>
          <a:blip r:embed="rId3"/>
          <a:srcRect/>
          <a:stretch>
            <a:fillRect/>
          </a:stretch>
        </p:blipFill>
        <p:spPr bwMode="auto">
          <a:xfrm>
            <a:off x="500035" y="1785926"/>
            <a:ext cx="8143932" cy="2866664"/>
          </a:xfrm>
          <a:prstGeom prst="rect">
            <a:avLst/>
          </a:prstGeom>
          <a:noFill/>
        </p:spPr>
      </p:pic>
      <p:sp>
        <p:nvSpPr>
          <p:cNvPr id="2" name="Заголовок 1"/>
          <p:cNvSpPr>
            <a:spLocks noGrp="1"/>
          </p:cNvSpPr>
          <p:nvPr>
            <p:ph type="title"/>
          </p:nvPr>
        </p:nvSpPr>
        <p:spPr/>
        <p:txBody>
          <a:bodyPr/>
          <a:lstStyle/>
          <a:p>
            <a:endParaRPr lang="ru-RU"/>
          </a:p>
        </p:txBody>
      </p:sp>
      <p:pic>
        <p:nvPicPr>
          <p:cNvPr id="15362" name="Picture 2" descr="Картинка 3 из 64000">
            <a:hlinkClick r:id="rId4"/>
          </p:cNvPr>
          <p:cNvPicPr>
            <a:picLocks noGrp="1" noChangeAspect="1" noChangeArrowheads="1"/>
          </p:cNvPicPr>
          <p:nvPr>
            <p:ph idx="1"/>
          </p:nvPr>
        </p:nvPicPr>
        <p:blipFill>
          <a:blip r:embed="rId5"/>
          <a:stretch>
            <a:fillRect/>
          </a:stretch>
        </p:blipFill>
        <p:spPr bwMode="auto">
          <a:xfrm>
            <a:off x="500034" y="357166"/>
            <a:ext cx="8182898" cy="6000792"/>
          </a:xfrm>
          <a:prstGeom prst="rect">
            <a:avLst/>
          </a:prstGeom>
          <a:noFill/>
        </p:spPr>
      </p:pic>
      <p:pic>
        <p:nvPicPr>
          <p:cNvPr id="5" name="Рисунок 4" descr="Head1.png"/>
          <p:cNvPicPr>
            <a:picLocks noChangeAspect="1"/>
          </p:cNvPicPr>
          <p:nvPr/>
        </p:nvPicPr>
        <p:blipFill>
          <a:blip r:embed="rId6">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Рисунок 5" descr="Head1.png"/>
          <p:cNvPicPr>
            <a:picLocks noChangeAspect="1"/>
          </p:cNvPicPr>
          <p:nvPr/>
        </p:nvPicPr>
        <p:blipFill>
          <a:blip r:embed="rId6">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7" name="Picture 2" descr="C:\Users\user\Documents\12_1.jpg"/>
          <p:cNvPicPr>
            <a:picLocks noChangeAspect="1" noChangeArrowheads="1"/>
          </p:cNvPicPr>
          <p:nvPr/>
        </p:nvPicPr>
        <p:blipFill>
          <a:blip r:embed="rId7"/>
          <a:srcRect/>
          <a:stretch>
            <a:fillRect/>
          </a:stretch>
        </p:blipFill>
        <p:spPr bwMode="auto">
          <a:xfrm>
            <a:off x="500034" y="357166"/>
            <a:ext cx="8215370" cy="5976944"/>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57290" y="2000240"/>
            <a:ext cx="6500842" cy="3046988"/>
          </a:xfrm>
          <a:prstGeom prst="rect">
            <a:avLst/>
          </a:prstGeom>
        </p:spPr>
        <p:txBody>
          <a:bodyPr wrap="square">
            <a:spAutoFit/>
          </a:bodyPr>
          <a:lstStyle/>
          <a:p>
            <a:r>
              <a:rPr lang="ru-RU" sz="3200" dirty="0" smtClean="0">
                <a:solidFill>
                  <a:schemeClr val="bg2">
                    <a:lumMod val="10000"/>
                  </a:schemeClr>
                </a:solidFill>
              </a:rPr>
              <a:t>Версальский парк поражает четкостью и рациональной организацией пространства, его рисунок точно выверен архитектором с помощью циркуля и линейки.</a:t>
            </a:r>
            <a:endParaRPr lang="ru-RU" sz="3200" dirty="0">
              <a:solidFill>
                <a:schemeClr val="bg2">
                  <a:lumMod val="10000"/>
                </a:schemeClr>
              </a:solidFill>
            </a:endParaRPr>
          </a:p>
        </p:txBody>
      </p:sp>
      <p:sp>
        <p:nvSpPr>
          <p:cNvPr id="2" name="Заголовок 1"/>
          <p:cNvSpPr>
            <a:spLocks noGrp="1"/>
          </p:cNvSpPr>
          <p:nvPr>
            <p:ph type="title"/>
          </p:nvPr>
        </p:nvSpPr>
        <p:spPr/>
        <p:txBody>
          <a:bodyPr/>
          <a:lstStyle/>
          <a:p>
            <a:r>
              <a:rPr lang="ru-RU" dirty="0" smtClean="0">
                <a:solidFill>
                  <a:schemeClr val="bg2">
                    <a:lumMod val="10000"/>
                  </a:schemeClr>
                </a:solidFill>
              </a:rPr>
              <a:t>Версальский парк </a:t>
            </a:r>
            <a:endParaRPr lang="ru-RU" dirty="0"/>
          </a:p>
        </p:txBody>
      </p:sp>
      <p:pic>
        <p:nvPicPr>
          <p:cNvPr id="22530" name="Picture 2" descr="Картинка 33 из 64000">
            <a:hlinkClick r:id="rId2"/>
          </p:cNvPr>
          <p:cNvPicPr>
            <a:picLocks noGrp="1" noChangeAspect="1" noChangeArrowheads="1"/>
          </p:cNvPicPr>
          <p:nvPr>
            <p:ph idx="1"/>
          </p:nvPr>
        </p:nvPicPr>
        <p:blipFill>
          <a:blip r:embed="rId3"/>
          <a:stretch>
            <a:fillRect/>
          </a:stretch>
        </p:blipFill>
        <p:spPr bwMode="auto">
          <a:xfrm>
            <a:off x="0" y="0"/>
            <a:ext cx="9143999" cy="6858000"/>
          </a:xfrm>
          <a:prstGeom prst="rect">
            <a:avLst/>
          </a:prstGeom>
          <a:noFill/>
        </p:spPr>
      </p:pic>
      <p:pic>
        <p:nvPicPr>
          <p:cNvPr id="4" name="Picture 3" descr="http://infrancelove.narod.ru/pictures/Versailles/Oranjereya.jpeg"/>
          <p:cNvPicPr>
            <a:picLocks noChangeAspect="1" noChangeArrowheads="1"/>
          </p:cNvPicPr>
          <p:nvPr/>
        </p:nvPicPr>
        <p:blipFill>
          <a:blip r:embed="rId4"/>
          <a:stretch>
            <a:fillRect/>
          </a:stretch>
        </p:blipFill>
        <p:spPr bwMode="auto">
          <a:xfrm>
            <a:off x="0" y="0"/>
            <a:ext cx="9144000" cy="6857999"/>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idx="1"/>
          </p:nvPr>
        </p:nvSpPr>
        <p:spPr bwMode="auto">
          <a:xfrm>
            <a:off x="412835" y="1149563"/>
            <a:ext cx="45365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fontAlgn="base">
              <a:spcBef>
                <a:spcPct val="0"/>
              </a:spcBef>
              <a:spcAft>
                <a:spcPct val="0"/>
              </a:spcAft>
              <a:buNone/>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Говорят, что Версаль появился, как следствие зависти. Однажды король Людовик </a:t>
            </a:r>
            <a:r>
              <a:rPr lang="en-US" sz="2400" b="1" dirty="0" smtClean="0">
                <a:solidFill>
                  <a:schemeClr val="bg2">
                    <a:lumMod val="10000"/>
                  </a:schemeClr>
                </a:solidFill>
              </a:rPr>
              <a:t>XIV </a:t>
            </a: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посетил загородный дворец одного из своих министров. Увидев роскошное жилище своего подданного, король-солнце пришел в такую ярость, что посадил беднягу в тюрьму. </a:t>
            </a:r>
            <a:endParaRPr kumimoji="0" lang="ru-RU" sz="36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4" name="Picture 3" descr="http://infrancelove.narod.ru/pictures/Head.gif"/>
          <p:cNvPicPr>
            <a:picLocks noChangeAspect="1" noChangeArrowheads="1"/>
          </p:cNvPicPr>
          <p:nvPr/>
        </p:nvPicPr>
        <p:blipFill>
          <a:blip r:embed="rId2"/>
          <a:srcRect r="75174"/>
          <a:stretch>
            <a:fillRect/>
          </a:stretch>
        </p:blipFill>
        <p:spPr bwMode="auto">
          <a:xfrm>
            <a:off x="4716016" y="3065"/>
            <a:ext cx="4214810" cy="6221722"/>
          </a:xfrm>
          <a:prstGeom prst="rect">
            <a:avLst/>
          </a:prstGeom>
          <a:noFill/>
        </p:spPr>
      </p:pic>
      <p:sp>
        <p:nvSpPr>
          <p:cNvPr id="5" name="TextBox 4"/>
          <p:cNvSpPr txBox="1"/>
          <p:nvPr/>
        </p:nvSpPr>
        <p:spPr>
          <a:xfrm>
            <a:off x="6357918" y="4929198"/>
            <a:ext cx="2786082" cy="646331"/>
          </a:xfrm>
          <a:prstGeom prst="rect">
            <a:avLst/>
          </a:prstGeom>
          <a:noFill/>
        </p:spPr>
        <p:txBody>
          <a:bodyPr wrap="square" rtlCol="0">
            <a:spAutoFit/>
          </a:bodyPr>
          <a:lstStyle/>
          <a:p>
            <a:r>
              <a:rPr lang="ru-RU" b="1" dirty="0" smtClean="0">
                <a:solidFill>
                  <a:schemeClr val="bg2">
                    <a:lumMod val="10000"/>
                  </a:schemeClr>
                </a:solidFill>
              </a:rPr>
              <a:t>Король Людовик </a:t>
            </a:r>
            <a:r>
              <a:rPr lang="en-US" b="1" dirty="0" smtClean="0">
                <a:solidFill>
                  <a:schemeClr val="bg2">
                    <a:lumMod val="10000"/>
                  </a:schemeClr>
                </a:solidFill>
              </a:rPr>
              <a:t>XIV</a:t>
            </a:r>
            <a:r>
              <a:rPr lang="ru-RU" b="1" dirty="0" smtClean="0">
                <a:solidFill>
                  <a:schemeClr val="bg2">
                    <a:lumMod val="10000"/>
                  </a:schemeClr>
                </a:solidFill>
              </a:rPr>
              <a:t>. </a:t>
            </a:r>
            <a:r>
              <a:rPr lang="ru-RU" dirty="0" smtClean="0">
                <a:solidFill>
                  <a:schemeClr val="bg2">
                    <a:lumMod val="10000"/>
                  </a:schemeClr>
                </a:solidFill>
              </a:rPr>
              <a:t>Лоренцо Бернини</a:t>
            </a:r>
            <a:endParaRPr lang="ru-RU" dirty="0">
              <a:solidFill>
                <a:schemeClr val="bg2">
                  <a:lumMod val="10000"/>
                </a:schemeClr>
              </a:solidFill>
            </a:endParaRPr>
          </a:p>
        </p:txBody>
      </p:sp>
      <p:pic>
        <p:nvPicPr>
          <p:cNvPr id="10" name="Рисунок 9"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11" name="Рисунок 10"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Autofit/>
          </a:bodyPr>
          <a:lstStyle/>
          <a:p>
            <a:r>
              <a:rPr lang="en-US" sz="3600" dirty="0" err="1" smtClean="0">
                <a:solidFill>
                  <a:schemeClr val="bg2">
                    <a:lumMod val="10000"/>
                  </a:schemeClr>
                </a:solidFill>
              </a:rPr>
              <a:t>Вид</a:t>
            </a:r>
            <a:r>
              <a:rPr lang="en-US" sz="3600" dirty="0" smtClean="0">
                <a:solidFill>
                  <a:schemeClr val="bg2">
                    <a:lumMod val="10000"/>
                  </a:schemeClr>
                </a:solidFill>
              </a:rPr>
              <a:t> </a:t>
            </a:r>
            <a:r>
              <a:rPr lang="en-US" sz="3600" dirty="0" err="1" smtClean="0">
                <a:solidFill>
                  <a:schemeClr val="bg2">
                    <a:lumMod val="10000"/>
                  </a:schemeClr>
                </a:solidFill>
              </a:rPr>
              <a:t>со</a:t>
            </a:r>
            <a:r>
              <a:rPr lang="en-US" sz="3600" dirty="0" smtClean="0">
                <a:solidFill>
                  <a:schemeClr val="bg2">
                    <a:lumMod val="10000"/>
                  </a:schemeClr>
                </a:solidFill>
              </a:rPr>
              <a:t> </a:t>
            </a:r>
            <a:r>
              <a:rPr lang="en-US" sz="3600" dirty="0" err="1" smtClean="0">
                <a:solidFill>
                  <a:schemeClr val="bg2">
                    <a:lumMod val="10000"/>
                  </a:schemeClr>
                </a:solidFill>
              </a:rPr>
              <a:t>стороны</a:t>
            </a:r>
            <a:r>
              <a:rPr lang="en-US" sz="3600" dirty="0" smtClean="0">
                <a:solidFill>
                  <a:schemeClr val="bg2">
                    <a:lumMod val="10000"/>
                  </a:schemeClr>
                </a:solidFill>
              </a:rPr>
              <a:t> </a:t>
            </a:r>
            <a:r>
              <a:rPr lang="en-US" sz="3600" dirty="0" err="1" smtClean="0">
                <a:solidFill>
                  <a:schemeClr val="bg2">
                    <a:lumMod val="10000"/>
                  </a:schemeClr>
                </a:solidFill>
              </a:rPr>
              <a:t>двора</a:t>
            </a:r>
            <a:r>
              <a:rPr lang="en-US" sz="3600" dirty="0" smtClean="0">
                <a:solidFill>
                  <a:schemeClr val="bg2">
                    <a:lumMod val="10000"/>
                  </a:schemeClr>
                </a:solidFill>
              </a:rPr>
              <a:t/>
            </a:r>
            <a:br>
              <a:rPr lang="en-US" sz="3600" dirty="0" smtClean="0">
                <a:solidFill>
                  <a:schemeClr val="bg2">
                    <a:lumMod val="10000"/>
                  </a:schemeClr>
                </a:solidFill>
              </a:rPr>
            </a:br>
            <a:endParaRPr lang="ru-RU" sz="3600" dirty="0">
              <a:solidFill>
                <a:schemeClr val="bg2">
                  <a:lumMod val="10000"/>
                </a:schemeClr>
              </a:solidFill>
            </a:endParaRPr>
          </a:p>
        </p:txBody>
      </p:sp>
      <p:pic>
        <p:nvPicPr>
          <p:cNvPr id="44035" name="Picture 3" descr="http://infrancelove.narod.ru/pictures/Versailles/7.JPG"/>
          <p:cNvPicPr>
            <a:picLocks noGrp="1" noChangeAspect="1" noChangeArrowheads="1"/>
          </p:cNvPicPr>
          <p:nvPr>
            <p:ph idx="1"/>
          </p:nvPr>
        </p:nvPicPr>
        <p:blipFill>
          <a:blip r:embed="rId2"/>
          <a:stretch>
            <a:fillRect/>
          </a:stretch>
        </p:blipFill>
        <p:spPr bwMode="auto">
          <a:xfrm>
            <a:off x="928662" y="1000108"/>
            <a:ext cx="7239050" cy="5429288"/>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Picture 2" descr="Картинка 6 из 64000">
            <a:hlinkClick r:id="rId4"/>
          </p:cNvPr>
          <p:cNvPicPr>
            <a:picLocks noChangeAspect="1" noChangeArrowheads="1"/>
          </p:cNvPicPr>
          <p:nvPr/>
        </p:nvPicPr>
        <p:blipFill>
          <a:blip r:embed="rId5"/>
          <a:stretch>
            <a:fillRect/>
          </a:stretch>
        </p:blipFill>
        <p:spPr bwMode="auto">
          <a:xfrm>
            <a:off x="928662" y="1000108"/>
            <a:ext cx="7215238" cy="5429288"/>
          </a:xfrm>
          <a:prstGeom prst="rect">
            <a:avLst/>
          </a:prstGeom>
          <a:noFill/>
        </p:spPr>
      </p:pic>
      <p:pic>
        <p:nvPicPr>
          <p:cNvPr id="7" name="Picture 6" descr="Картинка 303 из 64000">
            <a:hlinkClick r:id="rId6"/>
          </p:cNvPr>
          <p:cNvPicPr>
            <a:picLocks noChangeAspect="1" noChangeArrowheads="1"/>
          </p:cNvPicPr>
          <p:nvPr/>
        </p:nvPicPr>
        <p:blipFill>
          <a:blip r:embed="rId7"/>
          <a:srcRect/>
          <a:stretch>
            <a:fillRect/>
          </a:stretch>
        </p:blipFill>
        <p:spPr bwMode="auto">
          <a:xfrm>
            <a:off x="928662" y="1000108"/>
            <a:ext cx="7286676" cy="5357850"/>
          </a:xfrm>
          <a:prstGeom prst="rect">
            <a:avLst/>
          </a:prstGeom>
          <a:noFill/>
        </p:spPr>
      </p:pic>
      <p:pic>
        <p:nvPicPr>
          <p:cNvPr id="8" name="Picture 4" descr="http://farm3.static.flickr.com/2266/1551783334_39c834eb17.jpg?v=0">
            <a:hlinkClick r:id="rId8"/>
          </p:cNvPr>
          <p:cNvPicPr>
            <a:picLocks noChangeAspect="1" noChangeArrowheads="1"/>
          </p:cNvPicPr>
          <p:nvPr/>
        </p:nvPicPr>
        <p:blipFill>
          <a:blip r:embed="rId9"/>
          <a:srcRect l="1317" t="3921" r="2494" b="1960"/>
          <a:stretch>
            <a:fillRect/>
          </a:stretch>
        </p:blipFill>
        <p:spPr bwMode="auto">
          <a:xfrm>
            <a:off x="928661" y="1000108"/>
            <a:ext cx="7279235" cy="5429288"/>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Autofit/>
          </a:bodyPr>
          <a:lstStyle/>
          <a:p>
            <a:r>
              <a:rPr lang="ru-RU" sz="3600" dirty="0" smtClean="0">
                <a:solidFill>
                  <a:schemeClr val="bg2">
                    <a:lumMod val="10000"/>
                  </a:schemeClr>
                </a:solidFill>
              </a:rPr>
              <a:t>Со стороны парка</a:t>
            </a:r>
            <a:br>
              <a:rPr lang="ru-RU" sz="3600" dirty="0" smtClean="0">
                <a:solidFill>
                  <a:schemeClr val="bg2">
                    <a:lumMod val="10000"/>
                  </a:schemeClr>
                </a:solidFill>
              </a:rPr>
            </a:br>
            <a:endParaRPr lang="ru-RU" sz="3600" dirty="0">
              <a:solidFill>
                <a:schemeClr val="bg2">
                  <a:lumMod val="10000"/>
                </a:schemeClr>
              </a:solidFill>
            </a:endParaRPr>
          </a:p>
        </p:txBody>
      </p:sp>
      <p:pic>
        <p:nvPicPr>
          <p:cNvPr id="45059" name="Picture 3" descr="http://infrancelove.narod.ru/pictures/Versailles/11.jpeg"/>
          <p:cNvPicPr>
            <a:picLocks noGrp="1" noChangeAspect="1" noChangeArrowheads="1"/>
          </p:cNvPicPr>
          <p:nvPr>
            <p:ph idx="1"/>
          </p:nvPr>
        </p:nvPicPr>
        <p:blipFill>
          <a:blip r:embed="rId2"/>
          <a:stretch>
            <a:fillRect/>
          </a:stretch>
        </p:blipFill>
        <p:spPr bwMode="auto">
          <a:xfrm>
            <a:off x="571472" y="1071546"/>
            <a:ext cx="8036776" cy="5357850"/>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Picture 3" descr="http://infrancelove.narod.ru/pictures/Versailles/12.jpeg"/>
          <p:cNvPicPr>
            <a:picLocks noChangeAspect="1" noChangeArrowheads="1"/>
          </p:cNvPicPr>
          <p:nvPr/>
        </p:nvPicPr>
        <p:blipFill>
          <a:blip r:embed="rId4"/>
          <a:stretch>
            <a:fillRect/>
          </a:stretch>
        </p:blipFill>
        <p:spPr bwMode="auto">
          <a:xfrm>
            <a:off x="535753" y="1071546"/>
            <a:ext cx="8036775" cy="5357850"/>
          </a:xfrm>
          <a:prstGeom prst="rect">
            <a:avLst/>
          </a:prstGeom>
          <a:noFill/>
        </p:spPr>
      </p:pic>
      <p:pic>
        <p:nvPicPr>
          <p:cNvPr id="7" name="Picture 3" descr="http://infrancelove.narod.ru/pictures/Versailles/17.jpeg"/>
          <p:cNvPicPr>
            <a:picLocks noChangeAspect="1" noChangeArrowheads="1"/>
          </p:cNvPicPr>
          <p:nvPr/>
        </p:nvPicPr>
        <p:blipFill>
          <a:blip r:embed="rId5" cstate="screen"/>
          <a:stretch>
            <a:fillRect/>
          </a:stretch>
        </p:blipFill>
        <p:spPr bwMode="auto">
          <a:xfrm>
            <a:off x="500034" y="1071546"/>
            <a:ext cx="8072494" cy="5357850"/>
          </a:xfrm>
          <a:prstGeom prst="rect">
            <a:avLst/>
          </a:prstGeom>
          <a:noFill/>
        </p:spPr>
      </p:pic>
      <p:pic>
        <p:nvPicPr>
          <p:cNvPr id="8" name="Picture 3" descr="http://infrancelove.narod.ru/pictures/Versailles/3.jpeg"/>
          <p:cNvPicPr>
            <a:picLocks noChangeAspect="1" noChangeArrowheads="1"/>
          </p:cNvPicPr>
          <p:nvPr/>
        </p:nvPicPr>
        <p:blipFill>
          <a:blip r:embed="rId6"/>
          <a:stretch>
            <a:fillRect/>
          </a:stretch>
        </p:blipFill>
        <p:spPr bwMode="auto">
          <a:xfrm>
            <a:off x="500034" y="1071546"/>
            <a:ext cx="8072494" cy="5357850"/>
          </a:xfrm>
          <a:prstGeom prst="rect">
            <a:avLst/>
          </a:prstGeom>
          <a:noFill/>
        </p:spPr>
      </p:pic>
      <p:pic>
        <p:nvPicPr>
          <p:cNvPr id="9" name="Picture 2" descr="Картинка 19 из 64000">
            <a:hlinkClick r:id="rId7"/>
          </p:cNvPr>
          <p:cNvPicPr>
            <a:picLocks noChangeAspect="1" noChangeArrowheads="1"/>
          </p:cNvPicPr>
          <p:nvPr/>
        </p:nvPicPr>
        <p:blipFill>
          <a:blip r:embed="rId8"/>
          <a:stretch>
            <a:fillRect/>
          </a:stretch>
        </p:blipFill>
        <p:spPr bwMode="auto">
          <a:xfrm>
            <a:off x="500034" y="1071546"/>
            <a:ext cx="8143931" cy="535785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p:cNvSpPr>
            <a:spLocks noGrp="1" noChangeArrowheads="1"/>
          </p:cNvSpPr>
          <p:nvPr>
            <p:ph type="title"/>
          </p:nvPr>
        </p:nvSpPr>
        <p:spPr bwMode="auto">
          <a:xfrm>
            <a:off x="2285984" y="357166"/>
            <a:ext cx="367543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ru-RU" sz="3600" dirty="0" smtClean="0">
                <a:solidFill>
                  <a:schemeClr val="bg2">
                    <a:lumMod val="10000"/>
                  </a:schemeClr>
                </a:solidFill>
              </a:rPr>
              <a:t>Фонтан Аполлона</a:t>
            </a:r>
            <a:endParaRPr lang="ru-RU" sz="3600" dirty="0">
              <a:solidFill>
                <a:schemeClr val="bg2">
                  <a:lumMod val="10000"/>
                </a:schemeClr>
              </a:solidFill>
            </a:endParaRPr>
          </a:p>
        </p:txBody>
      </p:sp>
      <p:pic>
        <p:nvPicPr>
          <p:cNvPr id="49155" name="Picture 3" descr="http://infrancelove.narod.ru/pictures/Versailles/Fontan_Apollona.jpeg"/>
          <p:cNvPicPr>
            <a:picLocks noGrp="1" noChangeAspect="1" noChangeArrowheads="1"/>
          </p:cNvPicPr>
          <p:nvPr>
            <p:ph idx="1"/>
          </p:nvPr>
        </p:nvPicPr>
        <p:blipFill>
          <a:blip r:embed="rId2"/>
          <a:srcRect/>
          <a:stretch>
            <a:fillRect/>
          </a:stretch>
        </p:blipFill>
        <p:spPr bwMode="auto">
          <a:xfrm>
            <a:off x="571472" y="1092691"/>
            <a:ext cx="8001056" cy="5336705"/>
          </a:xfrm>
          <a:prstGeom prst="rect">
            <a:avLst/>
          </a:prstGeom>
          <a:noFill/>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7" name="Picture 2" descr="http://farm3.static.flickr.com/2130/1537981658_62cd6174bc.jpg?v=0">
            <a:hlinkClick r:id="rId4"/>
          </p:cNvPr>
          <p:cNvPicPr>
            <a:picLocks noChangeAspect="1" noChangeArrowheads="1"/>
          </p:cNvPicPr>
          <p:nvPr/>
        </p:nvPicPr>
        <p:blipFill>
          <a:blip r:embed="rId5"/>
          <a:srcRect/>
          <a:stretch>
            <a:fillRect/>
          </a:stretch>
        </p:blipFill>
        <p:spPr bwMode="auto">
          <a:xfrm>
            <a:off x="571471" y="1071546"/>
            <a:ext cx="8044819" cy="5357850"/>
          </a:xfrm>
          <a:prstGeom prst="rect">
            <a:avLst/>
          </a:prstGeom>
          <a:noFill/>
        </p:spPr>
      </p:pic>
      <p:pic>
        <p:nvPicPr>
          <p:cNvPr id="49162" name="Picture 10" descr="Картинка 396 из 64000">
            <a:hlinkClick r:id="rId6"/>
          </p:cNvPr>
          <p:cNvPicPr>
            <a:picLocks noChangeAspect="1" noChangeArrowheads="1"/>
          </p:cNvPicPr>
          <p:nvPr/>
        </p:nvPicPr>
        <p:blipFill>
          <a:blip r:embed="rId7"/>
          <a:srcRect/>
          <a:stretch>
            <a:fillRect/>
          </a:stretch>
        </p:blipFill>
        <p:spPr bwMode="auto">
          <a:xfrm>
            <a:off x="571472" y="1071546"/>
            <a:ext cx="8089896" cy="535785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9162"/>
                                        </p:tgtEl>
                                        <p:attrNameLst>
                                          <p:attrName>style.visibility</p:attrName>
                                        </p:attrNameLst>
                                      </p:cBhvr>
                                      <p:to>
                                        <p:strVal val="visible"/>
                                      </p:to>
                                    </p:set>
                                    <p:animEffect transition="in" filter="fade">
                                      <p:cBhvr>
                                        <p:cTn id="11" dur="20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err="1" smtClean="0">
                <a:solidFill>
                  <a:schemeClr val="bg2">
                    <a:lumMod val="10000"/>
                  </a:schemeClr>
                </a:solidFill>
              </a:rPr>
              <a:t>Фонтан</a:t>
            </a:r>
            <a:r>
              <a:rPr lang="en-US" sz="3600" dirty="0" smtClean="0">
                <a:solidFill>
                  <a:schemeClr val="bg2">
                    <a:lumMod val="10000"/>
                  </a:schemeClr>
                </a:solidFill>
              </a:rPr>
              <a:t> </a:t>
            </a:r>
            <a:r>
              <a:rPr lang="en-US" sz="3600" dirty="0" err="1" smtClean="0">
                <a:solidFill>
                  <a:schemeClr val="bg2">
                    <a:lumMod val="10000"/>
                  </a:schemeClr>
                </a:solidFill>
              </a:rPr>
              <a:t>Латоны</a:t>
            </a:r>
            <a:endParaRPr lang="ru-RU" sz="3600" dirty="0">
              <a:solidFill>
                <a:schemeClr val="bg2">
                  <a:lumMod val="10000"/>
                </a:schemeClr>
              </a:solidFill>
            </a:endParaRPr>
          </a:p>
        </p:txBody>
      </p:sp>
      <p:pic>
        <p:nvPicPr>
          <p:cNvPr id="50179" name="Picture 3" descr="http://infrancelove.narod.ru/pictures/Versailles/Fontan_Latoni.jpeg"/>
          <p:cNvPicPr>
            <a:picLocks noGrp="1" noChangeAspect="1" noChangeArrowheads="1"/>
          </p:cNvPicPr>
          <p:nvPr>
            <p:ph idx="1"/>
          </p:nvPr>
        </p:nvPicPr>
        <p:blipFill>
          <a:blip r:embed="rId2" cstate="screen"/>
          <a:stretch>
            <a:fillRect/>
          </a:stretch>
        </p:blipFill>
        <p:spPr bwMode="auto">
          <a:xfrm>
            <a:off x="785786" y="1357298"/>
            <a:ext cx="7582813" cy="5054617"/>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Picture 2" descr="Картинка 37 из 64000">
            <a:hlinkClick r:id="rId4"/>
          </p:cNvPr>
          <p:cNvPicPr>
            <a:picLocks noChangeAspect="1" noChangeArrowheads="1"/>
          </p:cNvPicPr>
          <p:nvPr/>
        </p:nvPicPr>
        <p:blipFill>
          <a:blip r:embed="rId5"/>
          <a:stretch>
            <a:fillRect/>
          </a:stretch>
        </p:blipFill>
        <p:spPr bwMode="auto">
          <a:xfrm>
            <a:off x="785785" y="1357298"/>
            <a:ext cx="7572429" cy="5072098"/>
          </a:xfrm>
          <a:prstGeom prst="rect">
            <a:avLst/>
          </a:prstGeom>
          <a:noFill/>
        </p:spPr>
      </p:pic>
      <p:pic>
        <p:nvPicPr>
          <p:cNvPr id="7" name="Picture 2" descr="http://farm1.static.flickr.com/30/47881758_d8a9b3967d.jpg?v=0">
            <a:hlinkClick r:id="rId6"/>
          </p:cNvPr>
          <p:cNvPicPr>
            <a:picLocks noChangeAspect="1" noChangeArrowheads="1"/>
          </p:cNvPicPr>
          <p:nvPr/>
        </p:nvPicPr>
        <p:blipFill>
          <a:blip r:embed="rId7"/>
          <a:stretch>
            <a:fillRect/>
          </a:stretch>
        </p:blipFill>
        <p:spPr bwMode="auto">
          <a:xfrm>
            <a:off x="785785" y="1357298"/>
            <a:ext cx="7572429" cy="5072098"/>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a:bodyPr>
          <a:lstStyle/>
          <a:p>
            <a:r>
              <a:rPr lang="en-US" sz="3600" dirty="0" err="1" smtClean="0"/>
              <a:t>Королевская</a:t>
            </a:r>
            <a:r>
              <a:rPr lang="en-US" sz="3600" dirty="0" smtClean="0"/>
              <a:t> </a:t>
            </a:r>
            <a:r>
              <a:rPr lang="en-US" sz="3600" dirty="0" err="1" smtClean="0"/>
              <a:t>капелла</a:t>
            </a:r>
            <a:endParaRPr lang="ru-RU" sz="3600" dirty="0"/>
          </a:p>
        </p:txBody>
      </p:sp>
      <p:pic>
        <p:nvPicPr>
          <p:cNvPr id="51203" name="Picture 3" descr="http://infrancelove.narod.ru/pictures/Versailles/Kor_kapella.jpeg"/>
          <p:cNvPicPr>
            <a:picLocks noGrp="1" noChangeAspect="1" noChangeArrowheads="1"/>
          </p:cNvPicPr>
          <p:nvPr>
            <p:ph idx="1"/>
          </p:nvPr>
        </p:nvPicPr>
        <p:blipFill>
          <a:blip r:embed="rId2"/>
          <a:stretch>
            <a:fillRect/>
          </a:stretch>
        </p:blipFill>
        <p:spPr bwMode="auto">
          <a:xfrm>
            <a:off x="1071538" y="1071546"/>
            <a:ext cx="7143800" cy="5357850"/>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infrancelove.narod.ru/pictures/Versailles/Korolevskaya_kapella.jpeg"/>
          <p:cNvPicPr>
            <a:picLocks noGrp="1" noChangeAspect="1" noChangeArrowheads="1"/>
          </p:cNvPicPr>
          <p:nvPr>
            <p:ph idx="1"/>
          </p:nvPr>
        </p:nvPicPr>
        <p:blipFill>
          <a:blip r:embed="rId2" cstate="screen"/>
          <a:stretch>
            <a:fillRect/>
          </a:stretch>
        </p:blipFill>
        <p:spPr bwMode="auto">
          <a:xfrm>
            <a:off x="1071538" y="1142984"/>
            <a:ext cx="7048549" cy="5286412"/>
          </a:xfrm>
          <a:prstGeom prst="rect">
            <a:avLst/>
          </a:prstGeom>
          <a:noFill/>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
        <p:nvSpPr>
          <p:cNvPr id="7" name="Заголовок 1"/>
          <p:cNvSpPr>
            <a:spLocks noGrp="1"/>
          </p:cNvSpPr>
          <p:nvPr>
            <p:ph type="title"/>
          </p:nvPr>
        </p:nvSpPr>
        <p:spPr/>
        <p:txBody>
          <a:bodyPr>
            <a:normAutofit/>
          </a:bodyPr>
          <a:lstStyle/>
          <a:p>
            <a:r>
              <a:rPr lang="en-US" sz="3600" dirty="0" err="1" smtClean="0"/>
              <a:t>Королевская</a:t>
            </a:r>
            <a:r>
              <a:rPr lang="en-US" sz="3600" dirty="0" smtClean="0"/>
              <a:t> </a:t>
            </a:r>
            <a:r>
              <a:rPr lang="en-US" sz="3600" dirty="0" err="1" smtClean="0"/>
              <a:t>капелла</a:t>
            </a:r>
            <a:endParaRPr lang="ru-RU" sz="3600" dirty="0"/>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http://infrancelove.narod.ru/pictures/Versailles/Korolevskaya_kapella_2.jpeg"/>
          <p:cNvPicPr>
            <a:picLocks noGrp="1" noChangeAspect="1" noChangeArrowheads="1"/>
          </p:cNvPicPr>
          <p:nvPr>
            <p:ph idx="1"/>
          </p:nvPr>
        </p:nvPicPr>
        <p:blipFill>
          <a:blip r:embed="rId2"/>
          <a:stretch>
            <a:fillRect/>
          </a:stretch>
        </p:blipFill>
        <p:spPr bwMode="auto">
          <a:xfrm>
            <a:off x="2643174" y="1214422"/>
            <a:ext cx="3911230" cy="5214974"/>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
        <p:nvSpPr>
          <p:cNvPr id="6" name="Заголовок 1"/>
          <p:cNvSpPr txBox="1">
            <a:spLocks/>
          </p:cNvSpPr>
          <p:nvPr/>
        </p:nvSpPr>
        <p:spPr>
          <a:xfrm>
            <a:off x="500034" y="21429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Королевская капелла</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Autofit/>
          </a:bodyPr>
          <a:lstStyle/>
          <a:p>
            <a:r>
              <a:rPr lang="en-US" sz="3600" dirty="0" err="1" smtClean="0">
                <a:solidFill>
                  <a:schemeClr val="bg2">
                    <a:lumMod val="10000"/>
                  </a:schemeClr>
                </a:solidFill>
              </a:rPr>
              <a:t>Салон</a:t>
            </a:r>
            <a:r>
              <a:rPr lang="en-US" sz="3600" dirty="0" smtClean="0">
                <a:solidFill>
                  <a:schemeClr val="bg2">
                    <a:lumMod val="10000"/>
                  </a:schemeClr>
                </a:solidFill>
              </a:rPr>
              <a:t> </a:t>
            </a:r>
            <a:r>
              <a:rPr lang="en-US" sz="3600" dirty="0" err="1" smtClean="0">
                <a:solidFill>
                  <a:schemeClr val="bg2">
                    <a:lumMod val="10000"/>
                  </a:schemeClr>
                </a:solidFill>
              </a:rPr>
              <a:t>Аполлона</a:t>
            </a:r>
            <a:r>
              <a:rPr lang="en-US" sz="3600" dirty="0" smtClean="0">
                <a:solidFill>
                  <a:schemeClr val="bg2">
                    <a:lumMod val="10000"/>
                  </a:schemeClr>
                </a:solidFill>
              </a:rPr>
              <a:t/>
            </a:r>
            <a:br>
              <a:rPr lang="en-US" sz="3600" dirty="0" smtClean="0">
                <a:solidFill>
                  <a:schemeClr val="bg2">
                    <a:lumMod val="10000"/>
                  </a:schemeClr>
                </a:solidFill>
              </a:rPr>
            </a:br>
            <a:endParaRPr lang="ru-RU" sz="3600" dirty="0">
              <a:solidFill>
                <a:schemeClr val="bg2">
                  <a:lumMod val="10000"/>
                </a:schemeClr>
              </a:solidFill>
            </a:endParaRPr>
          </a:p>
        </p:txBody>
      </p:sp>
      <p:pic>
        <p:nvPicPr>
          <p:cNvPr id="54275" name="Picture 3" descr="http://infrancelove.narod.ru/pictures/Versailles/Salon_Apollona.jpeg"/>
          <p:cNvPicPr>
            <a:picLocks noGrp="1" noChangeAspect="1" noChangeArrowheads="1"/>
          </p:cNvPicPr>
          <p:nvPr>
            <p:ph idx="1"/>
          </p:nvPr>
        </p:nvPicPr>
        <p:blipFill>
          <a:blip r:embed="rId2" cstate="screen"/>
          <a:stretch>
            <a:fillRect/>
          </a:stretch>
        </p:blipFill>
        <p:spPr bwMode="auto">
          <a:xfrm>
            <a:off x="2571736" y="1000108"/>
            <a:ext cx="4044163" cy="5429288"/>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Autofit/>
          </a:bodyPr>
          <a:lstStyle/>
          <a:p>
            <a:r>
              <a:rPr lang="en-US" sz="3600" dirty="0" err="1" smtClean="0"/>
              <a:t>Салон</a:t>
            </a:r>
            <a:r>
              <a:rPr lang="en-US" sz="3600" dirty="0" smtClean="0"/>
              <a:t> </a:t>
            </a:r>
            <a:r>
              <a:rPr lang="en-US" sz="3600" dirty="0" err="1" smtClean="0"/>
              <a:t>Дианы</a:t>
            </a:r>
            <a:r>
              <a:rPr lang="en-US" sz="3600" dirty="0" smtClean="0"/>
              <a:t/>
            </a:r>
            <a:br>
              <a:rPr lang="en-US" sz="3600" dirty="0" smtClean="0"/>
            </a:br>
            <a:r>
              <a:rPr lang="en-US" sz="3600" dirty="0" smtClean="0"/>
              <a:t>.</a:t>
            </a:r>
            <a:br>
              <a:rPr lang="en-US" sz="3600" dirty="0" smtClean="0"/>
            </a:br>
            <a:endParaRPr lang="ru-RU" sz="3600" dirty="0"/>
          </a:p>
        </p:txBody>
      </p:sp>
      <p:pic>
        <p:nvPicPr>
          <p:cNvPr id="55299" name="Picture 3" descr="http://infrancelove.narod.ru/pictures/Versailles/Salon_Diany.jpeg"/>
          <p:cNvPicPr>
            <a:picLocks noGrp="1" noChangeAspect="1" noChangeArrowheads="1"/>
          </p:cNvPicPr>
          <p:nvPr>
            <p:ph idx="1"/>
          </p:nvPr>
        </p:nvPicPr>
        <p:blipFill>
          <a:blip r:embed="rId2" cstate="screen"/>
          <a:stretch>
            <a:fillRect/>
          </a:stretch>
        </p:blipFill>
        <p:spPr bwMode="auto">
          <a:xfrm>
            <a:off x="857224" y="928670"/>
            <a:ext cx="7334301" cy="5500726"/>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content.foto.mail.ru/mail/icd.shymkent/9744/i-98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3" y="260648"/>
            <a:ext cx="8256917"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86491"/>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995936" y="6396335"/>
            <a:ext cx="3790774"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solidFill>
                  <a:srgbClr val="FFC000"/>
                </a:solidFill>
                <a:latin typeface="Monotype Corsiva" pitchFamily="66" charset="0"/>
              </a:rPr>
              <a:t>Лебедь С.Г</a:t>
            </a:r>
            <a:endParaRPr lang="ru-RU" sz="2400" dirty="0">
              <a:solidFill>
                <a:srgbClr val="FFC000"/>
              </a:solidFill>
              <a:latin typeface="Monotype Corsiva" pitchFamily="66" charset="0"/>
            </a:endParaRPr>
          </a:p>
        </p:txBody>
      </p:sp>
      <p:sp>
        <p:nvSpPr>
          <p:cNvPr id="65540" name="Rectangle 4"/>
          <p:cNvSpPr>
            <a:spLocks noGrp="1" noChangeArrowheads="1"/>
          </p:cNvSpPr>
          <p:nvPr>
            <p:ph idx="1"/>
          </p:nvPr>
        </p:nvSpPr>
        <p:spPr bwMode="auto">
          <a:xfrm>
            <a:off x="412066" y="2336106"/>
            <a:ext cx="83198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fontAlgn="base">
              <a:spcBef>
                <a:spcPct val="0"/>
              </a:spcBef>
              <a:spcAft>
                <a:spcPct val="0"/>
              </a:spcAft>
              <a:buNone/>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А прекрасные убранства постепенно оказались в построенном Людовиком новом дворце. Местом для него король выбрал Версаль, в восемнадцати километрах к юго-западу от Парижа, где стоял охотничий замок его отца. </a:t>
            </a:r>
          </a:p>
        </p:txBody>
      </p:sp>
      <p:pic>
        <p:nvPicPr>
          <p:cNvPr id="10" name="Рисунок 9"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9453"/>
            <a:ext cx="9144000" cy="457200"/>
          </a:xfrm>
          <a:prstGeom prst="rect">
            <a:avLst/>
          </a:prstGeom>
        </p:spPr>
      </p:pic>
      <p:pic>
        <p:nvPicPr>
          <p:cNvPr id="11" name="Рисунок 10"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spTree>
    <p:extLst>
      <p:ext uri="{BB962C8B-B14F-4D97-AF65-F5344CB8AC3E}">
        <p14:creationId xmlns:p14="http://schemas.microsoft.com/office/powerpoint/2010/main" val="2338160599"/>
      </p:ext>
    </p:extLst>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Autofit/>
          </a:bodyPr>
          <a:lstStyle/>
          <a:p>
            <a:r>
              <a:rPr lang="en-US" sz="3600" dirty="0" err="1" smtClean="0"/>
              <a:t>Салон</a:t>
            </a:r>
            <a:r>
              <a:rPr lang="en-US" sz="3600" dirty="0" smtClean="0"/>
              <a:t> </a:t>
            </a:r>
            <a:r>
              <a:rPr lang="en-US" sz="3600" dirty="0" err="1" smtClean="0"/>
              <a:t>Войны</a:t>
            </a:r>
            <a:r>
              <a:rPr lang="en-US" sz="3600" dirty="0" smtClean="0"/>
              <a:t/>
            </a:r>
            <a:br>
              <a:rPr lang="en-US" sz="3600" dirty="0" smtClean="0"/>
            </a:br>
            <a:endParaRPr lang="ru-RU" sz="3600" dirty="0"/>
          </a:p>
        </p:txBody>
      </p:sp>
      <p:pic>
        <p:nvPicPr>
          <p:cNvPr id="56323" name="Picture 3" descr="http://infrancelove.narod.ru/pictures/Versailles/Salon_Voiny.jpeg"/>
          <p:cNvPicPr>
            <a:picLocks noGrp="1" noChangeAspect="1" noChangeArrowheads="1"/>
          </p:cNvPicPr>
          <p:nvPr>
            <p:ph idx="1"/>
          </p:nvPr>
        </p:nvPicPr>
        <p:blipFill>
          <a:blip r:embed="rId2"/>
          <a:stretch>
            <a:fillRect/>
          </a:stretch>
        </p:blipFill>
        <p:spPr bwMode="auto">
          <a:xfrm>
            <a:off x="928662" y="1071546"/>
            <a:ext cx="7044863" cy="5286412"/>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chemeClr val="bg2">
                    <a:lumMod val="10000"/>
                  </a:schemeClr>
                </a:solidFill>
              </a:rPr>
              <a:t>Один из салонов Больших </a:t>
            </a:r>
            <a:r>
              <a:rPr lang="ru-RU" sz="3600" dirty="0" err="1" smtClean="0">
                <a:solidFill>
                  <a:schemeClr val="bg2">
                    <a:lumMod val="10000"/>
                  </a:schemeClr>
                </a:solidFill>
              </a:rPr>
              <a:t>Аппартаментов</a:t>
            </a:r>
            <a:endParaRPr lang="ru-RU" sz="3600" dirty="0">
              <a:solidFill>
                <a:schemeClr val="bg2">
                  <a:lumMod val="10000"/>
                </a:schemeClr>
              </a:solidFill>
            </a:endParaRPr>
          </a:p>
        </p:txBody>
      </p:sp>
      <p:pic>
        <p:nvPicPr>
          <p:cNvPr id="57347" name="Picture 3" descr="http://infrancelove.narod.ru/pictures/Versailles/odin_iz_salonov_bolshih_appartamentov.jpeg"/>
          <p:cNvPicPr>
            <a:picLocks noGrp="1" noChangeAspect="1" noChangeArrowheads="1"/>
          </p:cNvPicPr>
          <p:nvPr>
            <p:ph idx="1"/>
          </p:nvPr>
        </p:nvPicPr>
        <p:blipFill>
          <a:blip r:embed="rId2"/>
          <a:stretch>
            <a:fillRect/>
          </a:stretch>
        </p:blipFill>
        <p:spPr bwMode="auto">
          <a:xfrm>
            <a:off x="857224" y="1428736"/>
            <a:ext cx="7505681" cy="5000660"/>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france_Versal_Interier2.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pic>
        <p:nvPicPr>
          <p:cNvPr id="5" name="Picture 2" descr="C:\Users\user\Documents\france_versal_interier4.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pic>
        <p:nvPicPr>
          <p:cNvPr id="6" name="Picture 2" descr="C:\Users\user\Documents\france_versal_interier3.jpg"/>
          <p:cNvPicPr>
            <a:picLocks noChangeAspect="1" noChangeArrowheads="1"/>
          </p:cNvPicPr>
          <p:nvPr/>
        </p:nvPicPr>
        <p:blipFill>
          <a:blip r:embed="rId4"/>
          <a:srcRect/>
          <a:stretch>
            <a:fillRect/>
          </a:stretch>
        </p:blipFill>
        <p:spPr bwMode="auto">
          <a:xfrm>
            <a:off x="0" y="0"/>
            <a:ext cx="9143999" cy="68580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rmAutofit fontScale="90000"/>
          </a:bodyPr>
          <a:lstStyle/>
          <a:p>
            <a:r>
              <a:rPr lang="en-US" dirty="0" err="1" smtClean="0">
                <a:solidFill>
                  <a:schemeClr val="bg2">
                    <a:lumMod val="10000"/>
                  </a:schemeClr>
                </a:solidFill>
              </a:rPr>
              <a:t>Трон</a:t>
            </a:r>
            <a:r>
              <a:rPr lang="en-US" dirty="0" smtClean="0">
                <a:solidFill>
                  <a:schemeClr val="bg2">
                    <a:lumMod val="10000"/>
                  </a:schemeClr>
                </a:solidFill>
              </a:rPr>
              <a:t/>
            </a:r>
            <a:br>
              <a:rPr lang="en-US" dirty="0" smtClean="0">
                <a:solidFill>
                  <a:schemeClr val="bg2">
                    <a:lumMod val="10000"/>
                  </a:schemeClr>
                </a:solidFill>
              </a:rPr>
            </a:br>
            <a:endParaRPr lang="ru-RU" dirty="0">
              <a:solidFill>
                <a:schemeClr val="bg2">
                  <a:lumMod val="10000"/>
                </a:schemeClr>
              </a:solidFill>
            </a:endParaRPr>
          </a:p>
        </p:txBody>
      </p:sp>
      <p:pic>
        <p:nvPicPr>
          <p:cNvPr id="58371" name="Picture 3" descr="http://infrancelove.narod.ru/pictures/Versailles/Tron.jpeg"/>
          <p:cNvPicPr>
            <a:picLocks noGrp="1" noChangeAspect="1" noChangeArrowheads="1"/>
          </p:cNvPicPr>
          <p:nvPr>
            <p:ph idx="1"/>
          </p:nvPr>
        </p:nvPicPr>
        <p:blipFill>
          <a:blip r:embed="rId2" cstate="screen"/>
          <a:stretch>
            <a:fillRect/>
          </a:stretch>
        </p:blipFill>
        <p:spPr bwMode="auto">
          <a:xfrm>
            <a:off x="2786050" y="1071546"/>
            <a:ext cx="3571900" cy="5357850"/>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fontAlgn="t"/>
            <a:r>
              <a:rPr lang="en-US" sz="3600" dirty="0" err="1" smtClean="0">
                <a:solidFill>
                  <a:schemeClr val="bg2">
                    <a:lumMod val="10000"/>
                  </a:schemeClr>
                </a:solidFill>
              </a:rPr>
              <a:t>Вход</a:t>
            </a:r>
            <a:r>
              <a:rPr lang="en-US" sz="3600" dirty="0" smtClean="0">
                <a:solidFill>
                  <a:schemeClr val="bg2">
                    <a:lumMod val="10000"/>
                  </a:schemeClr>
                </a:solidFill>
              </a:rPr>
              <a:t> в </a:t>
            </a:r>
            <a:r>
              <a:rPr lang="en-US" sz="3600" dirty="0" err="1" smtClean="0">
                <a:solidFill>
                  <a:schemeClr val="bg2">
                    <a:lumMod val="10000"/>
                  </a:schemeClr>
                </a:solidFill>
              </a:rPr>
              <a:t>Зеркальн</a:t>
            </a:r>
            <a:r>
              <a:rPr lang="ru-RU" sz="3600" dirty="0" err="1" smtClean="0">
                <a:solidFill>
                  <a:schemeClr val="bg2">
                    <a:lumMod val="10000"/>
                  </a:schemeClr>
                </a:solidFill>
              </a:rPr>
              <a:t>ый</a:t>
            </a:r>
            <a:r>
              <a:rPr lang="en-US" sz="3600" dirty="0" smtClean="0">
                <a:solidFill>
                  <a:schemeClr val="bg2">
                    <a:lumMod val="10000"/>
                  </a:schemeClr>
                </a:solidFill>
              </a:rPr>
              <a:t> </a:t>
            </a:r>
            <a:r>
              <a:rPr lang="en-US" sz="3600" dirty="0" err="1" smtClean="0">
                <a:solidFill>
                  <a:schemeClr val="bg2">
                    <a:lumMod val="10000"/>
                  </a:schemeClr>
                </a:solidFill>
              </a:rPr>
              <a:t>Зал</a:t>
            </a:r>
            <a:endParaRPr lang="en-US" sz="3600" dirty="0">
              <a:solidFill>
                <a:schemeClr val="bg2">
                  <a:lumMod val="10000"/>
                </a:schemeClr>
              </a:solidFill>
            </a:endParaRPr>
          </a:p>
        </p:txBody>
      </p:sp>
      <p:pic>
        <p:nvPicPr>
          <p:cNvPr id="59395" name="Picture 3" descr="http://infrancelove.narod.ru/pictures/Versailles/Vhod_v_zerkalnuyu_zalu.jpeg"/>
          <p:cNvPicPr>
            <a:picLocks noGrp="1" noChangeAspect="1" noChangeArrowheads="1"/>
          </p:cNvPicPr>
          <p:nvPr>
            <p:ph idx="1"/>
          </p:nvPr>
        </p:nvPicPr>
        <p:blipFill>
          <a:blip r:embed="rId2"/>
          <a:stretch>
            <a:fillRect/>
          </a:stretch>
        </p:blipFill>
        <p:spPr bwMode="auto">
          <a:xfrm>
            <a:off x="928662" y="928670"/>
            <a:ext cx="7358114" cy="5514376"/>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err="1" smtClean="0"/>
              <a:t>Зеркальн</a:t>
            </a:r>
            <a:r>
              <a:rPr lang="ru-RU" sz="3600" dirty="0" err="1" smtClean="0"/>
              <a:t>ый</a:t>
            </a:r>
            <a:r>
              <a:rPr lang="en-US" sz="3600" dirty="0" smtClean="0"/>
              <a:t> </a:t>
            </a:r>
            <a:r>
              <a:rPr lang="en-US" sz="3600" dirty="0" err="1" smtClean="0"/>
              <a:t>Зал</a:t>
            </a:r>
            <a:r>
              <a:rPr lang="en-US" sz="3600" dirty="0" smtClean="0"/>
              <a:t/>
            </a:r>
            <a:br>
              <a:rPr lang="en-US" sz="3600" dirty="0" smtClean="0"/>
            </a:br>
            <a:endParaRPr lang="ru-RU" sz="3600" dirty="0"/>
          </a:p>
        </p:txBody>
      </p:sp>
      <p:pic>
        <p:nvPicPr>
          <p:cNvPr id="4" name="Рисунок 3"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Picture 2" descr="Картинка 17 из 64000">
            <a:hlinkClick r:id="rId3"/>
          </p:cNvPr>
          <p:cNvPicPr>
            <a:picLocks noChangeAspect="1" noChangeArrowheads="1"/>
          </p:cNvPicPr>
          <p:nvPr/>
        </p:nvPicPr>
        <p:blipFill>
          <a:blip r:embed="rId4"/>
          <a:stretch>
            <a:fillRect/>
          </a:stretch>
        </p:blipFill>
        <p:spPr bwMode="auto">
          <a:xfrm>
            <a:off x="428595" y="928670"/>
            <a:ext cx="8264623" cy="5572164"/>
          </a:xfrm>
          <a:prstGeom prst="rect">
            <a:avLst/>
          </a:prstGeom>
          <a:noFill/>
        </p:spPr>
      </p:pic>
      <p:sp>
        <p:nvSpPr>
          <p:cNvPr id="7" name="Содержимое 6"/>
          <p:cNvSpPr>
            <a:spLocks noGrp="1"/>
          </p:cNvSpPr>
          <p:nvPr>
            <p:ph idx="1"/>
          </p:nvPr>
        </p:nvSpPr>
        <p:spPr/>
        <p:txBody>
          <a:bodyPr/>
          <a:lstStyle/>
          <a:p>
            <a:endParaRPr lang="ru-RU" dirty="0"/>
          </a:p>
        </p:txBody>
      </p:sp>
    </p:spTree>
  </p:cSld>
  <p:clrMapOvr>
    <a:masterClrMapping/>
  </p:clrMapOvr>
  <p:transition>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r>
              <a:rPr lang="ru-RU" sz="3600" dirty="0" smtClean="0">
                <a:solidFill>
                  <a:schemeClr val="bg2">
                    <a:lumMod val="10000"/>
                  </a:schemeClr>
                </a:solidFill>
              </a:rPr>
              <a:t>Потолок Зеркального Зала</a:t>
            </a:r>
            <a:endParaRPr lang="ru-RU" sz="3600" dirty="0">
              <a:solidFill>
                <a:schemeClr val="bg2">
                  <a:lumMod val="10000"/>
                </a:schemeClr>
              </a:solidFill>
            </a:endParaRPr>
          </a:p>
        </p:txBody>
      </p:sp>
      <p:pic>
        <p:nvPicPr>
          <p:cNvPr id="61443" name="Picture 3" descr="http://infrancelove.narod.ru/pictures/Versailles/zerkalnaya_galereya_potolok.jpeg"/>
          <p:cNvPicPr>
            <a:picLocks noGrp="1" noChangeAspect="1" noChangeArrowheads="1"/>
          </p:cNvPicPr>
          <p:nvPr>
            <p:ph idx="1"/>
          </p:nvPr>
        </p:nvPicPr>
        <p:blipFill>
          <a:blip r:embed="rId2" cstate="screen"/>
          <a:stretch>
            <a:fillRect/>
          </a:stretch>
        </p:blipFill>
        <p:spPr bwMode="auto">
          <a:xfrm>
            <a:off x="1071538" y="1214422"/>
            <a:ext cx="6929486" cy="5231082"/>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Picture 2" descr="http://farm1.static.flickr.com/50/130539018_1dc7ddea1d.jpg?v=0">
            <a:hlinkClick r:id="rId4"/>
          </p:cNvPr>
          <p:cNvPicPr>
            <a:picLocks noChangeAspect="1" noChangeArrowheads="1"/>
          </p:cNvPicPr>
          <p:nvPr/>
        </p:nvPicPr>
        <p:blipFill>
          <a:blip r:embed="rId5"/>
          <a:stretch>
            <a:fillRect/>
          </a:stretch>
        </p:blipFill>
        <p:spPr bwMode="auto">
          <a:xfrm>
            <a:off x="1071538" y="1214421"/>
            <a:ext cx="6929486" cy="5197115"/>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http://content.foto.mail.ru/mail/icd.shymkent/9744/i-98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7"/>
            <a:ext cx="4475272" cy="59670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ontent.foto.mail.ru/mail/icd.shymkent/9744/i-98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0647"/>
            <a:ext cx="3978019" cy="5967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3995936" y="6396335"/>
            <a:ext cx="3790774"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solidFill>
                  <a:srgbClr val="FFC000"/>
                </a:solidFill>
                <a:latin typeface="Monotype Corsiva" pitchFamily="66" charset="0"/>
              </a:rPr>
              <a:t>Лебедь С.Г</a:t>
            </a:r>
            <a:endParaRPr lang="ru-RU" sz="2400" dirty="0">
              <a:solidFill>
                <a:srgbClr val="FFC000"/>
              </a:solidFill>
              <a:latin typeface="Monotype Corsiva" pitchFamily="66" charset="0"/>
            </a:endParaRPr>
          </a:p>
        </p:txBody>
      </p:sp>
      <p:pic>
        <p:nvPicPr>
          <p:cNvPr id="6" name="Рисунок 5" descr="Head1.png"/>
          <p:cNvPicPr>
            <a:picLocks noChangeAspect="1"/>
          </p:cNvPicPr>
          <p:nvPr/>
        </p:nvPicPr>
        <p:blipFill>
          <a:blip r:embed="rId4">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7" name="Рисунок 6" descr="Head1.png"/>
          <p:cNvPicPr>
            <a:picLocks noChangeAspect="1"/>
          </p:cNvPicPr>
          <p:nvPr/>
        </p:nvPicPr>
        <p:blipFill>
          <a:blip r:embed="rId4">
            <a:duotone>
              <a:schemeClr val="accent2">
                <a:shade val="45000"/>
                <a:satMod val="135000"/>
              </a:schemeClr>
              <a:prstClr val="white"/>
            </a:duotone>
            <a:lum bright="100000"/>
          </a:blip>
          <a:stretch>
            <a:fillRect/>
          </a:stretch>
        </p:blipFill>
        <p:spPr>
          <a:xfrm>
            <a:off x="0" y="0"/>
            <a:ext cx="9144000" cy="457200"/>
          </a:xfrm>
          <a:prstGeom prst="rect">
            <a:avLst/>
          </a:prstGeom>
        </p:spPr>
      </p:pic>
    </p:spTree>
    <p:extLst>
      <p:ext uri="{BB962C8B-B14F-4D97-AF65-F5344CB8AC3E}">
        <p14:creationId xmlns:p14="http://schemas.microsoft.com/office/powerpoint/2010/main" val="4094917736"/>
      </p:ext>
    </p:extLst>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idx="1"/>
          </p:nvPr>
        </p:nvSpPr>
        <p:spPr bwMode="auto">
          <a:xfrm>
            <a:off x="428596" y="1990499"/>
            <a:ext cx="818676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Но 5 октября 1799 года этой идиллии пришел конец, в Версаль пришла революция. Место, где пару лет назад был подписан договор давший свободу Америке, для собственного народа стал символом тирании и деспотизма. Но тем не менее красоту Версаля не посмели тронуть ни революционеры, ни время, ни сложности политической жизни. </a:t>
            </a:r>
            <a:endParaRPr kumimoji="0" lang="ru-RU" sz="36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5" name="Рисунок 4"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idx="1"/>
          </p:nvPr>
        </p:nvSpPr>
        <p:spPr bwMode="auto">
          <a:xfrm>
            <a:off x="428596" y="1282614"/>
            <a:ext cx="818676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Марк Твен, всегда критиковавший политику Людовика по отношению к своему народу, побывав в Версале, сказал: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10000"/>
                  </a:schemeClr>
                </a:solidFill>
                <a:effectLst/>
                <a:latin typeface="Calibri"/>
                <a:ea typeface="Times New Roman" pitchFamily="18" charset="0"/>
                <a:cs typeface="Arial" pitchFamily="34" charset="0"/>
              </a:rPr>
              <a:t>«</a:t>
            </a:r>
            <a:r>
              <a:rPr kumimoji="0" lang="ru-RU" sz="20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Я ругал Людовика четырнадцатого, потратившего на Версаль двести миллионов долларов, когда людям не хватало на хлеб, но теперь я его простил. Это необыкновенно красиво. Ты смотришь, и пытаешься понять, что это все настоящее, что ты на земле, а не в садах Эдема и ты почти готов поверить, что это обман, только сказочный сон</a:t>
            </a:r>
            <a:r>
              <a:rPr kumimoji="0" lang="ru-RU" sz="2000" b="1" i="0" u="none" strike="noStrike" cap="none" normalizeH="0" baseline="0" dirty="0" smtClean="0">
                <a:ln>
                  <a:noFill/>
                </a:ln>
                <a:solidFill>
                  <a:schemeClr val="bg2">
                    <a:lumMod val="10000"/>
                  </a:schemeClr>
                </a:solidFill>
                <a:effectLst/>
                <a:latin typeface="Calibri"/>
                <a:ea typeface="Times New Roman" pitchFamily="18" charset="0"/>
                <a:cs typeface="Arial" pitchFamily="34" charset="0"/>
              </a:rPr>
              <a:t>»</a:t>
            </a:r>
            <a:r>
              <a:rPr kumimoji="0" lang="ru-RU" sz="20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chemeClr val="bg2">
                  <a:lumMod val="10000"/>
                </a:schemeClr>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Мир с трепетом смотрит на Версаль, мир преклоняет колени перед его красотой. И может быть все, что сделал Людовик было не зря, ведь иначе бы мы никогда не увидели рая на земле. </a:t>
            </a:r>
            <a:endParaRPr kumimoji="0" lang="ru-RU"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5" name="Рисунок 4"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 name="Рисунок 5"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10" name="Picture 2" descr="Картинка 25 из 64000">
            <a:hlinkClick r:id="rId3"/>
          </p:cNvPr>
          <p:cNvPicPr>
            <a:picLocks noChangeAspect="1" noChangeArrowheads="1"/>
          </p:cNvPicPr>
          <p:nvPr/>
        </p:nvPicPr>
        <p:blipFill>
          <a:blip r:embed="rId4"/>
          <a:stretch>
            <a:fillRect/>
          </a:stretch>
        </p:blipFill>
        <p:spPr bwMode="auto">
          <a:xfrm>
            <a:off x="-1" y="0"/>
            <a:ext cx="9151725" cy="6858000"/>
          </a:xfrm>
          <a:prstGeom prst="rect">
            <a:avLst/>
          </a:prstGeom>
          <a:noFill/>
        </p:spPr>
      </p:pic>
      <p:pic>
        <p:nvPicPr>
          <p:cNvPr id="11" name="Рисунок 10" descr="Logo_zast.png"/>
          <p:cNvPicPr>
            <a:picLocks noChangeAspect="1"/>
          </p:cNvPicPr>
          <p:nvPr/>
        </p:nvPicPr>
        <p:blipFill>
          <a:blip r:embed="rId5"/>
          <a:stretch>
            <a:fillRect/>
          </a:stretch>
        </p:blipFill>
        <p:spPr>
          <a:xfrm>
            <a:off x="3428992" y="2988297"/>
            <a:ext cx="2286016" cy="1638648"/>
          </a:xfrm>
          <a:prstGeom prst="rect">
            <a:avLst/>
          </a:prstGeom>
        </p:spPr>
      </p:pic>
    </p:spTree>
    <p:extLst>
      <p:ext uri="{BB962C8B-B14F-4D97-AF65-F5344CB8AC3E}">
        <p14:creationId xmlns:p14="http://schemas.microsoft.com/office/powerpoint/2010/main" val="385511412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2529">
                                            <p:txEl>
                                              <p:pRg st="1" end="1"/>
                                            </p:txEl>
                                          </p:spTgt>
                                        </p:tgtEl>
                                        <p:attrNameLst>
                                          <p:attrName>style.visibility</p:attrName>
                                        </p:attrNameLst>
                                      </p:cBhvr>
                                      <p:to>
                                        <p:strVal val="visible"/>
                                      </p:to>
                                    </p:set>
                                    <p:animEffect transition="in" filter="fade">
                                      <p:cBhvr>
                                        <p:cTn id="7" dur="500"/>
                                        <p:tgtEl>
                                          <p:spTgt spid="225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29">
                                            <p:txEl>
                                              <p:pRg st="3" end="3"/>
                                            </p:txEl>
                                          </p:spTgt>
                                        </p:tgtEl>
                                        <p:attrNameLst>
                                          <p:attrName>style.visibility</p:attrName>
                                        </p:attrNameLst>
                                      </p:cBhvr>
                                      <p:to>
                                        <p:strVal val="visible"/>
                                      </p:to>
                                    </p:set>
                                    <p:animEffect transition="in" filter="fade">
                                      <p:cBhvr>
                                        <p:cTn id="12" dur="500"/>
                                        <p:tgtEl>
                                          <p:spTgt spid="2252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style.rotation</p:attrName>
                                        </p:attrNameLst>
                                      </p:cBhvr>
                                      <p:tavLst>
                                        <p:tav tm="0">
                                          <p:val>
                                            <p:fltVal val="720"/>
                                          </p:val>
                                        </p:tav>
                                        <p:tav tm="100000">
                                          <p:val>
                                            <p:fltVal val="0"/>
                                          </p:val>
                                        </p:tav>
                                      </p:tavLst>
                                    </p:anim>
                                    <p:anim calcmode="lin" valueType="num">
                                      <p:cBhvr>
                                        <p:cTn id="23" dur="2000" fill="hold"/>
                                        <p:tgtEl>
                                          <p:spTgt spid="11"/>
                                        </p:tgtEl>
                                        <p:attrNameLst>
                                          <p:attrName>ppt_h</p:attrName>
                                        </p:attrNameLst>
                                      </p:cBhvr>
                                      <p:tavLst>
                                        <p:tav tm="0">
                                          <p:val>
                                            <p:fltVal val="0"/>
                                          </p:val>
                                        </p:tav>
                                        <p:tav tm="100000">
                                          <p:val>
                                            <p:strVal val="#ppt_h"/>
                                          </p:val>
                                        </p:tav>
                                      </p:tavLst>
                                    </p:anim>
                                    <p:anim calcmode="lin" valueType="num">
                                      <p:cBhvr>
                                        <p:cTn id="24"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5936" y="6396335"/>
            <a:ext cx="3790774"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solidFill>
                  <a:srgbClr val="FFC000"/>
                </a:solidFill>
                <a:latin typeface="Monotype Corsiva" pitchFamily="66" charset="0"/>
              </a:rPr>
              <a:t>Лебедь С.Г</a:t>
            </a:r>
            <a:endParaRPr lang="ru-RU" sz="2400" dirty="0">
              <a:solidFill>
                <a:srgbClr val="FFC000"/>
              </a:solidFill>
              <a:latin typeface="Monotype Corsiva" pitchFamily="66" charset="0"/>
            </a:endParaRPr>
          </a:p>
        </p:txBody>
      </p:sp>
      <p:sp>
        <p:nvSpPr>
          <p:cNvPr id="65540" name="Rectangle 4"/>
          <p:cNvSpPr>
            <a:spLocks noGrp="1" noChangeArrowheads="1"/>
          </p:cNvSpPr>
          <p:nvPr>
            <p:ph idx="1"/>
          </p:nvPr>
        </p:nvSpPr>
        <p:spPr bwMode="auto">
          <a:xfrm>
            <a:off x="412066" y="4293096"/>
            <a:ext cx="83198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0" indent="0" fontAlgn="base">
              <a:spcBef>
                <a:spcPct val="0"/>
              </a:spcBef>
              <a:spcAft>
                <a:spcPct val="0"/>
              </a:spcAft>
              <a:buNone/>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Теперь Версаль должен был стать главной резиденцией французского двора. Множество тысяч человек трудились на строительстве, превращая более ста гектаров болотистой земли в прекрасный парковый ансамбль. </a:t>
            </a:r>
            <a:endParaRPr kumimoji="0" lang="ru-RU" sz="36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10" name="Рисунок 9"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11" name="Рисунок 10"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6146" name="Picture 2" descr="http://content.foto.mail.ru/mail/icd.shymkent/9744/i-9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654" y="598105"/>
            <a:ext cx="571500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93874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fade">
                                      <p:cBhvr>
                                        <p:cTn id="7" dur="500"/>
                                        <p:tgtEl>
                                          <p:spTgt spid="655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Picture 2" descr="http://domir.ru/l-art/images/versailles/versaille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98" y="457200"/>
            <a:ext cx="8178403" cy="595660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endParaRPr lang="ru-RU" dirty="0"/>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idx="4294967295"/>
          </p:nvPr>
        </p:nvSpPr>
        <p:spPr bwMode="auto">
          <a:xfrm>
            <a:off x="642910" y="1697012"/>
            <a:ext cx="792956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Там, где раньше рос лес, прорубались широкие перспективы, рекам меняли русла, чтобы дать миллионы литров воды, для четырехсот версальских фонтанов. Когда двор Стас страдать от запахов издаваемых отхожими местами, Людовик распорядился расставить три тысячи благоухающих деревьев по всему Версалю. Некоторые из них и сегодня можно увидеть в оранжерее. </a:t>
            </a:r>
            <a:endParaRPr kumimoji="0" lang="ru-RU" sz="3600"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4" name="Рисунок 3"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sp>
        <p:nvSpPr>
          <p:cNvPr id="2" name="Заголовок 1"/>
          <p:cNvSpPr>
            <a:spLocks noGrp="1"/>
          </p:cNvSpPr>
          <p:nvPr>
            <p:ph type="title"/>
          </p:nvPr>
        </p:nvSpPr>
        <p:spPr/>
        <p:txBody>
          <a:bodyPr/>
          <a:lstStyle/>
          <a:p>
            <a:endParaRPr lang="ru-RU"/>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idx="4294967295"/>
          </p:nvPr>
        </p:nvSpPr>
        <p:spPr bwMode="auto">
          <a:xfrm>
            <a:off x="642910" y="1666234"/>
            <a:ext cx="792956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Версаль являет собой вершину порочной утонченности, природу здесь приручили или пытками заставили сдаться. Каждая веточка, каждая неровность ландшафта были подвергнуты строгой ревизии. Деревья не должны были слишком близко подступать к аллеям и дорожкам, чтобы не создавать тень на украшающие парк статуи. Растения в горшках, а их было около ста пятидесяти тысяч меняли по пятнадцать раз в год, чтобы Версаль бал постоянно в цвету. Здания в Версале тоже были построены так, чтобы бесконечно несуетливая жизнь двора следовала по строго установленному королем порядку. </a:t>
            </a:r>
            <a:endParaRPr kumimoji="0" lang="ru-RU" b="1"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4" name="Рисунок 3"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2">
            <a:duotone>
              <a:schemeClr val="accent2">
                <a:shade val="45000"/>
                <a:satMod val="135000"/>
              </a:schemeClr>
              <a:prstClr val="white"/>
            </a:duotone>
            <a:lum bright="100000"/>
          </a:blip>
          <a:stretch>
            <a:fillRect/>
          </a:stretch>
        </p:blipFill>
        <p:spPr>
          <a:xfrm>
            <a:off x="0" y="6400800"/>
            <a:ext cx="9144000" cy="457200"/>
          </a:xfrm>
          <a:prstGeom prst="rect">
            <a:avLst/>
          </a:prstGeom>
        </p:spPr>
      </p:pic>
      <p:pic>
        <p:nvPicPr>
          <p:cNvPr id="6" name="Picture 3" descr="http://infrancelove.narod.ru/pictures/Versailles/Versailles_1664.jpeg"/>
          <p:cNvPicPr>
            <a:picLocks noChangeAspect="1" noChangeArrowheads="1"/>
          </p:cNvPicPr>
          <p:nvPr/>
        </p:nvPicPr>
        <p:blipFill>
          <a:blip r:embed="rId3" cstate="print"/>
          <a:srcRect l="3165" t="3750" r="3447" b="15000"/>
          <a:stretch>
            <a:fillRect/>
          </a:stretch>
        </p:blipFill>
        <p:spPr bwMode="auto">
          <a:xfrm>
            <a:off x="467544" y="1196752"/>
            <a:ext cx="8191996" cy="4896544"/>
          </a:xfrm>
          <a:prstGeom prst="rect">
            <a:avLst/>
          </a:prstGeom>
          <a:noFill/>
        </p:spPr>
      </p:pic>
      <p:sp>
        <p:nvSpPr>
          <p:cNvPr id="9" name="Заголовок 8"/>
          <p:cNvSpPr>
            <a:spLocks noGrp="1"/>
          </p:cNvSpPr>
          <p:nvPr>
            <p:ph type="title"/>
          </p:nvPr>
        </p:nvSpPr>
        <p:spPr>
          <a:xfrm>
            <a:off x="357158" y="357166"/>
            <a:ext cx="8229600" cy="1200329"/>
          </a:xfrm>
          <a:prstGeom prst="rect">
            <a:avLst/>
          </a:prstGeom>
        </p:spPr>
        <p:txBody>
          <a:bodyPr wrap="square">
            <a:spAutoFit/>
          </a:bodyPr>
          <a:lstStyle/>
          <a:p>
            <a:r>
              <a:rPr lang="en-US" sz="3600" dirty="0" err="1" smtClean="0">
                <a:solidFill>
                  <a:schemeClr val="bg2">
                    <a:lumMod val="10000"/>
                  </a:schemeClr>
                </a:solidFill>
                <a:latin typeface="Arial" pitchFamily="34" charset="0"/>
                <a:cs typeface="Arial" pitchFamily="34" charset="0"/>
              </a:rPr>
              <a:t>Версаль</a:t>
            </a:r>
            <a:r>
              <a:rPr lang="en-US" sz="3600" dirty="0" smtClean="0">
                <a:solidFill>
                  <a:schemeClr val="bg2">
                    <a:lumMod val="10000"/>
                  </a:schemeClr>
                </a:solidFill>
                <a:latin typeface="Arial" pitchFamily="34" charset="0"/>
                <a:cs typeface="Arial" pitchFamily="34" charset="0"/>
              </a:rPr>
              <a:t> 1664</a:t>
            </a:r>
            <a:br>
              <a:rPr lang="en-US" sz="3600" dirty="0" smtClean="0">
                <a:solidFill>
                  <a:schemeClr val="bg2">
                    <a:lumMod val="10000"/>
                  </a:schemeClr>
                </a:solidFill>
                <a:latin typeface="Arial" pitchFamily="34" charset="0"/>
                <a:cs typeface="Arial" pitchFamily="34" charset="0"/>
              </a:rPr>
            </a:br>
            <a:endParaRPr lang="ru-RU" sz="3600" dirty="0">
              <a:solidFill>
                <a:schemeClr val="bg2">
                  <a:lumMod val="10000"/>
                </a:schemeClr>
              </a:solidFill>
            </a:endParaRPr>
          </a:p>
        </p:txBody>
      </p:sp>
    </p:spTree>
    <p:extLst>
      <p:ext uri="{BB962C8B-B14F-4D97-AF65-F5344CB8AC3E}">
        <p14:creationId xmlns:p14="http://schemas.microsoft.com/office/powerpoint/2010/main" val="64964746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5"/>
          <p:cNvSpPr txBox="1"/>
          <p:nvPr/>
        </p:nvSpPr>
        <p:spPr>
          <a:xfrm>
            <a:off x="3995936" y="6396335"/>
            <a:ext cx="3790774"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solidFill>
                  <a:srgbClr val="FFC000"/>
                </a:solidFill>
                <a:latin typeface="Monotype Corsiva" pitchFamily="66" charset="0"/>
              </a:rPr>
              <a:t>Лебедь С.Г</a:t>
            </a:r>
            <a:endParaRPr lang="ru-RU" sz="2400" dirty="0">
              <a:solidFill>
                <a:srgbClr val="FFC000"/>
              </a:solidFill>
              <a:latin typeface="Monotype Corsiva" pitchFamily="66" charset="0"/>
            </a:endParaRPr>
          </a:p>
        </p:txBody>
      </p:sp>
      <p:sp>
        <p:nvSpPr>
          <p:cNvPr id="6" name="Прямоугольник 5"/>
          <p:cNvSpPr/>
          <p:nvPr/>
        </p:nvSpPr>
        <p:spPr>
          <a:xfrm>
            <a:off x="1000100" y="2828836"/>
            <a:ext cx="7000924" cy="2062103"/>
          </a:xfrm>
          <a:prstGeom prst="rect">
            <a:avLst/>
          </a:prstGeom>
        </p:spPr>
        <p:txBody>
          <a:bodyPr wrap="square">
            <a:spAutoFit/>
          </a:bodyPr>
          <a:lstStyle/>
          <a:p>
            <a:r>
              <a:rPr lang="ru-RU" sz="3200" dirty="0" smtClean="0">
                <a:solidFill>
                  <a:schemeClr val="bg2">
                    <a:lumMod val="10000"/>
                  </a:schemeClr>
                </a:solidFill>
              </a:rPr>
              <a:t>В создании архитектурного облика Версаля участвовали зодчие </a:t>
            </a:r>
            <a:r>
              <a:rPr lang="ru-RU" sz="3200" b="1" dirty="0" smtClean="0">
                <a:solidFill>
                  <a:schemeClr val="bg2">
                    <a:lumMod val="10000"/>
                  </a:schemeClr>
                </a:solidFill>
              </a:rPr>
              <a:t>Луи Лево, </a:t>
            </a:r>
            <a:r>
              <a:rPr lang="ru-RU" sz="3200" b="1" dirty="0" err="1" smtClean="0">
                <a:solidFill>
                  <a:schemeClr val="bg2">
                    <a:lumMod val="10000"/>
                  </a:schemeClr>
                </a:solidFill>
              </a:rPr>
              <a:t>Жюль</a:t>
            </a:r>
            <a:r>
              <a:rPr lang="ru-RU" sz="3200" b="1" dirty="0" smtClean="0">
                <a:solidFill>
                  <a:schemeClr val="bg2">
                    <a:lumMod val="10000"/>
                  </a:schemeClr>
                </a:solidFill>
              </a:rPr>
              <a:t> </a:t>
            </a:r>
            <a:r>
              <a:rPr lang="ru-RU" sz="3200" b="1" dirty="0" err="1" smtClean="0">
                <a:solidFill>
                  <a:schemeClr val="bg2">
                    <a:lumMod val="10000"/>
                  </a:schemeClr>
                </a:solidFill>
              </a:rPr>
              <a:t>Ардун-Мансар,Андре</a:t>
            </a:r>
            <a:r>
              <a:rPr lang="ru-RU" sz="3200" b="1" dirty="0" smtClean="0">
                <a:solidFill>
                  <a:schemeClr val="bg2">
                    <a:lumMod val="10000"/>
                  </a:schemeClr>
                </a:solidFill>
              </a:rPr>
              <a:t> </a:t>
            </a:r>
            <a:r>
              <a:rPr lang="ru-RU" sz="3200" b="1" dirty="0" err="1" smtClean="0">
                <a:solidFill>
                  <a:schemeClr val="bg2">
                    <a:lumMod val="10000"/>
                  </a:schemeClr>
                </a:solidFill>
              </a:rPr>
              <a:t>Ленот</a:t>
            </a:r>
            <a:r>
              <a:rPr lang="ru-RU" sz="3200" b="1" dirty="0" smtClean="0">
                <a:solidFill>
                  <a:schemeClr val="bg2">
                    <a:lumMod val="10000"/>
                  </a:schemeClr>
                </a:solidFill>
              </a:rPr>
              <a:t>.</a:t>
            </a:r>
          </a:p>
          <a:p>
            <a:r>
              <a:rPr lang="ru-RU" sz="3200" dirty="0" smtClean="0">
                <a:solidFill>
                  <a:schemeClr val="bg2">
                    <a:lumMod val="10000"/>
                  </a:schemeClr>
                </a:solidFill>
              </a:rPr>
              <a:t>(Стиль – </a:t>
            </a:r>
            <a:r>
              <a:rPr lang="ru-RU" sz="3200" b="1" dirty="0" smtClean="0">
                <a:solidFill>
                  <a:schemeClr val="bg2">
                    <a:lumMod val="10000"/>
                  </a:schemeClr>
                </a:solidFill>
              </a:rPr>
              <a:t>классицизм</a:t>
            </a:r>
            <a:r>
              <a:rPr lang="ru-RU" sz="3200" dirty="0" smtClean="0">
                <a:solidFill>
                  <a:schemeClr val="bg2">
                    <a:lumMod val="10000"/>
                  </a:schemeClr>
                </a:solidFill>
              </a:rPr>
              <a:t>)</a:t>
            </a:r>
            <a:endParaRPr lang="ru-RU" sz="3200" dirty="0">
              <a:solidFill>
                <a:schemeClr val="bg2">
                  <a:lumMod val="10000"/>
                </a:schemeClr>
              </a:solidFill>
            </a:endParaRPr>
          </a:p>
        </p:txBody>
      </p:sp>
      <p:sp>
        <p:nvSpPr>
          <p:cNvPr id="2" name="Заголовок 1"/>
          <p:cNvSpPr>
            <a:spLocks noGrp="1"/>
          </p:cNvSpPr>
          <p:nvPr>
            <p:ph type="title"/>
          </p:nvPr>
        </p:nvSpPr>
        <p:spPr/>
        <p:txBody>
          <a:bodyPr>
            <a:normAutofit/>
          </a:bodyPr>
          <a:lstStyle/>
          <a:p>
            <a:r>
              <a:rPr lang="en-US" sz="4000" dirty="0" err="1" smtClean="0"/>
              <a:t>Версаль</a:t>
            </a:r>
            <a:r>
              <a:rPr lang="en-US" sz="4000" dirty="0" smtClean="0"/>
              <a:t> 1668</a:t>
            </a:r>
            <a:endParaRPr lang="ru-RU" sz="4000" dirty="0"/>
          </a:p>
        </p:txBody>
      </p:sp>
      <p:pic>
        <p:nvPicPr>
          <p:cNvPr id="4" name="Picture 5" descr="http://infrancelove.narod.ru/pictures/Versailles/Versailles_1668.jpeg"/>
          <p:cNvPicPr>
            <a:picLocks noGrp="1" noChangeAspect="1" noChangeArrowheads="1"/>
          </p:cNvPicPr>
          <p:nvPr>
            <p:ph idx="1"/>
          </p:nvPr>
        </p:nvPicPr>
        <p:blipFill>
          <a:blip r:embed="rId2"/>
          <a:srcRect/>
          <a:stretch>
            <a:fillRect/>
          </a:stretch>
        </p:blipFill>
        <p:spPr bwMode="auto">
          <a:xfrm>
            <a:off x="1000100" y="1214422"/>
            <a:ext cx="7186234" cy="5214974"/>
          </a:xfrm>
          <a:prstGeom prst="rect">
            <a:avLst/>
          </a:prstGeom>
          <a:noFill/>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7" name="Рисунок 6"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143000"/>
          </a:xfrm>
        </p:spPr>
        <p:txBody>
          <a:bodyPr>
            <a:normAutofit/>
          </a:bodyPr>
          <a:lstStyle/>
          <a:p>
            <a:r>
              <a:rPr lang="en-US" sz="4000" dirty="0" err="1" smtClean="0">
                <a:solidFill>
                  <a:schemeClr val="bg2">
                    <a:lumMod val="10000"/>
                  </a:schemeClr>
                </a:solidFill>
              </a:rPr>
              <a:t>Версаль</a:t>
            </a:r>
            <a:r>
              <a:rPr lang="en-US" sz="4000" dirty="0" smtClean="0">
                <a:solidFill>
                  <a:schemeClr val="bg2">
                    <a:lumMod val="10000"/>
                  </a:schemeClr>
                </a:solidFill>
              </a:rPr>
              <a:t> в 1669</a:t>
            </a:r>
            <a:endParaRPr lang="ru-RU" sz="4000" dirty="0">
              <a:solidFill>
                <a:schemeClr val="bg2">
                  <a:lumMod val="10000"/>
                </a:schemeClr>
              </a:solidFill>
            </a:endParaRPr>
          </a:p>
        </p:txBody>
      </p:sp>
      <p:pic>
        <p:nvPicPr>
          <p:cNvPr id="38915" name="Picture 3" descr="http://infrancelove.narod.ru/pictures/Versailles/Versailles_v_1669.jpeg"/>
          <p:cNvPicPr>
            <a:picLocks noGrp="1" noChangeAspect="1" noChangeArrowheads="1"/>
          </p:cNvPicPr>
          <p:nvPr>
            <p:ph idx="1"/>
          </p:nvPr>
        </p:nvPicPr>
        <p:blipFill>
          <a:blip r:embed="rId2"/>
          <a:stretch>
            <a:fillRect/>
          </a:stretch>
        </p:blipFill>
        <p:spPr bwMode="auto">
          <a:xfrm>
            <a:off x="1928794" y="1071546"/>
            <a:ext cx="5251403" cy="5286412"/>
          </a:xfrm>
          <a:prstGeom prst="rect">
            <a:avLst/>
          </a:prstGeom>
          <a:noFill/>
        </p:spPr>
      </p:pic>
      <p:pic>
        <p:nvPicPr>
          <p:cNvPr id="4" name="Рисунок 3"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0"/>
            <a:ext cx="9144000" cy="457200"/>
          </a:xfrm>
          <a:prstGeom prst="rect">
            <a:avLst/>
          </a:prstGeom>
        </p:spPr>
      </p:pic>
      <p:pic>
        <p:nvPicPr>
          <p:cNvPr id="5" name="Рисунок 4" descr="Head1.png"/>
          <p:cNvPicPr>
            <a:picLocks noChangeAspect="1"/>
          </p:cNvPicPr>
          <p:nvPr/>
        </p:nvPicPr>
        <p:blipFill>
          <a:blip r:embed="rId3">
            <a:duotone>
              <a:schemeClr val="accent2">
                <a:shade val="45000"/>
                <a:satMod val="135000"/>
              </a:schemeClr>
              <a:prstClr val="white"/>
            </a:duotone>
            <a:lum bright="100000"/>
          </a:blip>
          <a:stretch>
            <a:fillRect/>
          </a:stretch>
        </p:blipFill>
        <p:spPr>
          <a:xfrm>
            <a:off x="0" y="6400800"/>
            <a:ext cx="9144000" cy="457200"/>
          </a:xfrm>
          <a:prstGeom prst="rect">
            <a:avLst/>
          </a:prstGeom>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Тема2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Тема26</Template>
  <TotalTime>275</TotalTime>
  <Words>777</Words>
  <Application>Microsoft Office PowerPoint</Application>
  <PresentationFormat>Экран (4:3)</PresentationFormat>
  <Paragraphs>48</Paragraphs>
  <Slides>39</Slides>
  <Notes>0</Notes>
  <HiddenSlides>1</HiddenSlides>
  <MMClips>1</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Тема26</vt:lpstr>
      <vt:lpstr>Прогулка по Версалю</vt:lpstr>
      <vt:lpstr>Презентация PowerPoint</vt:lpstr>
      <vt:lpstr>Презентация PowerPoint</vt:lpstr>
      <vt:lpstr>Презентация PowerPoint</vt:lpstr>
      <vt:lpstr>Презентация PowerPoint</vt:lpstr>
      <vt:lpstr>Презентация PowerPoint</vt:lpstr>
      <vt:lpstr>Версаль 1664 </vt:lpstr>
      <vt:lpstr>Версаль 1668</vt:lpstr>
      <vt:lpstr>Версаль в 1669</vt:lpstr>
      <vt:lpstr>Жан-Батист Мартен, Версаль в 1722 г</vt:lpstr>
      <vt:lpstr>Большой канал </vt:lpstr>
      <vt:lpstr>А. Бенуа. Версаль. Прогулка короля. 1897. </vt:lpstr>
      <vt:lpstr>Презентация PowerPoint</vt:lpstr>
      <vt:lpstr>Презентация PowerPoint</vt:lpstr>
      <vt:lpstr>Charles Le Brun (1619–1690). Портрет Людовика XIV .1661</vt:lpstr>
      <vt:lpstr>Презентация PowerPoint</vt:lpstr>
      <vt:lpstr>Презентация PowerPoint</vt:lpstr>
      <vt:lpstr>Презентация PowerPoint</vt:lpstr>
      <vt:lpstr>Версальский парк </vt:lpstr>
      <vt:lpstr>Вид со стороны двора </vt:lpstr>
      <vt:lpstr>Со стороны парка </vt:lpstr>
      <vt:lpstr>Фонтан Аполлона</vt:lpstr>
      <vt:lpstr>Фонтан Латоны</vt:lpstr>
      <vt:lpstr>Королевская капелла</vt:lpstr>
      <vt:lpstr>Королевская капелла</vt:lpstr>
      <vt:lpstr>Презентация PowerPoint</vt:lpstr>
      <vt:lpstr>Салон Аполлона </vt:lpstr>
      <vt:lpstr>Салон Дианы . </vt:lpstr>
      <vt:lpstr>Презентация PowerPoint</vt:lpstr>
      <vt:lpstr>Салон Войны </vt:lpstr>
      <vt:lpstr>Один из салонов Больших Аппартаментов</vt:lpstr>
      <vt:lpstr>Презентация PowerPoint</vt:lpstr>
      <vt:lpstr>Трон </vt:lpstr>
      <vt:lpstr>Вход в Зеркальный Зал</vt:lpstr>
      <vt:lpstr>Зеркальный Зал </vt:lpstr>
      <vt:lpstr>Потолок Зеркального Зала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Лебедь С.Г</cp:lastModifiedBy>
  <cp:revision>37</cp:revision>
  <dcterms:created xsi:type="dcterms:W3CDTF">2010-09-28T13:47:46Z</dcterms:created>
  <dcterms:modified xsi:type="dcterms:W3CDTF">2012-12-02T14:01:37Z</dcterms:modified>
</cp:coreProperties>
</file>