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7" r:id="rId3"/>
    <p:sldId id="290" r:id="rId4"/>
    <p:sldId id="288" r:id="rId5"/>
    <p:sldId id="289" r:id="rId6"/>
    <p:sldId id="287" r:id="rId7"/>
    <p:sldId id="308" r:id="rId8"/>
    <p:sldId id="291" r:id="rId9"/>
    <p:sldId id="304" r:id="rId10"/>
    <p:sldId id="305" r:id="rId11"/>
    <p:sldId id="294" r:id="rId12"/>
    <p:sldId id="292" r:id="rId13"/>
    <p:sldId id="293" r:id="rId14"/>
    <p:sldId id="295" r:id="rId15"/>
    <p:sldId id="298" r:id="rId16"/>
    <p:sldId id="296" r:id="rId17"/>
    <p:sldId id="299" r:id="rId18"/>
    <p:sldId id="297" r:id="rId19"/>
    <p:sldId id="257" r:id="rId20"/>
    <p:sldId id="259" r:id="rId21"/>
    <p:sldId id="301" r:id="rId22"/>
    <p:sldId id="261" r:id="rId23"/>
    <p:sldId id="263" r:id="rId24"/>
    <p:sldId id="264" r:id="rId25"/>
    <p:sldId id="266" r:id="rId26"/>
    <p:sldId id="268" r:id="rId27"/>
    <p:sldId id="269" r:id="rId28"/>
    <p:sldId id="270" r:id="rId29"/>
    <p:sldId id="272" r:id="rId30"/>
    <p:sldId id="273" r:id="rId31"/>
    <p:sldId id="277" r:id="rId32"/>
    <p:sldId id="27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aduga.lekks.ru/aleksandr_nevski/pic/3/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arts.in.ua/i/1327/26729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ys-arhipelag.ucoz.ru/_ph/16/2/31344146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img.lenta.ru/news/2008/09/24/nameofrussia/picture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rtlib.ru/objects/gallery_236/artlib_gallery-118182-b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artandfoto.ru/stock/art2/152/96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arts.in.ua/i/1327/26729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brithistory.ru/img/re5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hkolazhizni.ru/img/content/i23/23417_small.gif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on-infantry.narod.ru/srvec/imgi/rus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008.radikal.ru/0711/e6/87da50e7751a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rtandphoto.ru/stock/art5/472/2679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lib.ru/objects/gallery_310/artlib_gallery-155303-b.jpg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rushist.clow.ru/4/img/168-2.jpg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12" Type="http://schemas.openxmlformats.org/officeDocument/2006/relationships/image" Target="../media/image3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hyperlink" Target="http://www.luxury2.ru/files/images/%20%D1%88%D0%B0%D0%BF%D0%BA%D0%B0%20%D0%B5%D1%80%D0%B8%D1%85%D0%BE%D0%BD%D0%BA%D0%B0.jpg" TargetMode="External"/><Relationship Id="rId5" Type="http://schemas.openxmlformats.org/officeDocument/2006/relationships/hyperlink" Target="http://www.raduga.lekks.ru/aleksandr_nevski/pic/3/3.jpg" TargetMode="External"/><Relationship Id="rId10" Type="http://schemas.openxmlformats.org/officeDocument/2006/relationships/image" Target="../media/image36.jpeg"/><Relationship Id="rId4" Type="http://schemas.openxmlformats.org/officeDocument/2006/relationships/image" Target="../media/image32.jpeg"/><Relationship Id="rId9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hron.eduhmao.ru/img_9_8_0_4.jpeg" TargetMode="External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hyperlink" Target="http://www.museum.murom.ru/wwwmus/afisha/Mkrai/pr13/pr13-0.files/image011.jpg" TargetMode="Externa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698592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Воины- защитники земли Русской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i-main-pic" descr="Картинка 266 из 392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96487"/>
            <a:ext cx="2571768" cy="240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3 из 392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768" y="3857628"/>
            <a:ext cx="14287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24551" y="6212244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МАОУ Ильинская СОШ. Учитель ИЗО,МХК  Лебедь С.Г.</a:t>
            </a:r>
            <a:endParaRPr lang="ru-RU" sz="2000" b="1" i="1" dirty="0">
              <a:solidFill>
                <a:schemeClr val="accent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Яна\Мои документы\МАМА\деловые бумаги\статьи\статьи 2008г\Богатырская тема\svyato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4857750" cy="64643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214938" y="5072074"/>
            <a:ext cx="3714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Н.К. Рерих </a:t>
            </a:r>
          </a:p>
          <a:p>
            <a:pPr algn="ctr"/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 Русская  сила  богатырская»</a:t>
            </a:r>
          </a:p>
          <a:p>
            <a:pPr algn="ctr"/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(«</a:t>
            </a:r>
            <a:r>
              <a:rPr lang="ru-RU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Святогор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»)</a:t>
            </a:r>
          </a:p>
          <a:p>
            <a:pPr algn="just"/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9 из 9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28614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25 из 91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57166"/>
            <a:ext cx="471490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57620" y="6143644"/>
            <a:ext cx="363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Корин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Александр Невский.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57150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П.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Корин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Дмитрий Донской и Сергий Радонежский.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://art-rus.narod.ru/gal5/z19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3210781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t-rus.narod.ru/gal5/z19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06506" cy="5286412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71472" y="5643578"/>
            <a:ext cx="83582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Е. Данилевский. К полю Куликову.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3 из 39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271464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32 из 16521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14290"/>
            <a:ext cx="5662621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3 из 39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14290"/>
            <a:ext cx="49292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4 из 39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571504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54 из 392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29454" y="357166"/>
            <a:ext cx="15716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49 из 1578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3714752"/>
            <a:ext cx="164307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83 из 1652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8234385" cy="638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0 из 1652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85728"/>
            <a:ext cx="650558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льчуга и пластинчатая броня. X-XI в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238654" cy="6357982"/>
          </a:xfrm>
          <a:prstGeom prst="rect">
            <a:avLst/>
          </a:prstGeom>
          <a:noFill/>
        </p:spPr>
      </p:pic>
      <p:pic>
        <p:nvPicPr>
          <p:cNvPr id="3" name="Picture 4" descr="кольчуга (схема изготовления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1"/>
            <a:ext cx="4214822" cy="6393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08" y="3143248"/>
            <a:ext cx="5000660" cy="214314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Защита Родины есть защита и своего достоинства</a:t>
            </a:r>
            <a:r>
              <a:rPr kumimoji="0" lang="ru-RU" sz="40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                                       </a:t>
            </a:r>
            <a:b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</a:t>
            </a:r>
            <a:r>
              <a:rPr kumimoji="0" lang="ru-RU" sz="40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Н. Рерих</a:t>
            </a:r>
            <a: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0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анцирь чешуйчатый. XI в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4238655" cy="6357982"/>
          </a:xfrm>
          <a:prstGeom prst="rect">
            <a:avLst/>
          </a:prstGeom>
          <a:noFill/>
        </p:spPr>
      </p:pic>
      <p:pic>
        <p:nvPicPr>
          <p:cNvPr id="3" name="i-main-pic" descr="Картинка 1 из 1578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85728"/>
            <a:ext cx="403861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доспехи из пластин и чешу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036090"/>
            <a:ext cx="2357434" cy="3536151"/>
          </a:xfrm>
          <a:prstGeom prst="rect">
            <a:avLst/>
          </a:prstGeom>
          <a:noFill/>
        </p:spPr>
      </p:pic>
      <p:pic>
        <p:nvPicPr>
          <p:cNvPr id="6" name="Picture 4" descr="лучник. ХIII ве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4286280" cy="6429420"/>
          </a:xfrm>
          <a:prstGeom prst="rect">
            <a:avLst/>
          </a:prstGeom>
          <a:noFill/>
        </p:spPr>
      </p:pic>
      <p:pic>
        <p:nvPicPr>
          <p:cNvPr id="7" name="Picture 4" descr="панцирь пластинчатый. ХIII ве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22" y="214296"/>
            <a:ext cx="4286276" cy="6429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лем с бармицей. X ве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21484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43438" y="214290"/>
            <a:ext cx="4071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Шлемы употреблялись на Руси начиная с X века. Более простые шлемы - без дополнительных защитных частей для лица - стягивались внизу обручем, который иногда орнаментировался. На нем проделывались отверстия для </a:t>
            </a:r>
            <a:r>
              <a:rPr lang="ru-RU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бармицы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, то есть кольчужного "ожерелья" для защиты шеи.</a:t>
            </a:r>
            <a:endParaRPr lang="ru-RU" b="1" dirty="0">
              <a:solidFill>
                <a:schemeClr val="bg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шлемы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7075" y="3429000"/>
            <a:ext cx="2585934" cy="3143242"/>
          </a:xfrm>
          <a:prstGeom prst="rect">
            <a:avLst/>
          </a:prstGeom>
          <a:noFill/>
        </p:spPr>
      </p:pic>
      <p:pic>
        <p:nvPicPr>
          <p:cNvPr id="5" name="Picture 4" descr="шеломы. XI-XIII ве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4286280" cy="6429420"/>
          </a:xfrm>
          <a:prstGeom prst="rect">
            <a:avLst/>
          </a:prstGeom>
          <a:noFill/>
        </p:spPr>
      </p:pic>
      <p:pic>
        <p:nvPicPr>
          <p:cNvPr id="6" name="i-main-pic" descr="Картинка 266 из 392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14290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user\Pictures\_drevnost30_2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143248"/>
            <a:ext cx="2714644" cy="3418935"/>
          </a:xfrm>
          <a:prstGeom prst="rect">
            <a:avLst/>
          </a:prstGeom>
          <a:noFill/>
        </p:spPr>
      </p:pic>
      <p:pic>
        <p:nvPicPr>
          <p:cNvPr id="8" name="i-main-pic" descr="Картинка 128 из 392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28" y="3143248"/>
            <a:ext cx="142876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Pictures\image13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76076" y="3143248"/>
            <a:ext cx="2553642" cy="3429024"/>
          </a:xfrm>
          <a:prstGeom prst="rect">
            <a:avLst/>
          </a:prstGeom>
          <a:noFill/>
        </p:spPr>
      </p:pic>
      <p:pic>
        <p:nvPicPr>
          <p:cNvPr id="10" name="i-main-pic" descr="Картинка 43 из 1578">
            <a:hlinkClick r:id="rId11" tgtFrame="_blank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86512" y="3143248"/>
            <a:ext cx="261938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ратник. XII в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285728"/>
            <a:ext cx="4286260" cy="6215106"/>
          </a:xfrm>
          <a:prstGeom prst="rect">
            <a:avLst/>
          </a:prstGeom>
          <a:noFill/>
        </p:spPr>
      </p:pic>
      <p:pic>
        <p:nvPicPr>
          <p:cNvPr id="5" name="i-main-pic" descr="Картинка 5 из 1578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364333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0 из 1578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85728"/>
            <a:ext cx="364333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кольчуга. XII-XIII ве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85728"/>
            <a:ext cx="431009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шлем с полумаской и бармицей. XII-ХIII 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66" y="214290"/>
            <a:ext cx="4286280" cy="6429420"/>
          </a:xfrm>
          <a:prstGeom prst="rect">
            <a:avLst/>
          </a:prstGeom>
          <a:noFill/>
        </p:spPr>
      </p:pic>
      <p:pic>
        <p:nvPicPr>
          <p:cNvPr id="4" name="Picture 2" descr="лучник. XVI ве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286260" cy="6429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щи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143404" cy="6215106"/>
          </a:xfrm>
          <a:prstGeom prst="rect">
            <a:avLst/>
          </a:prstGeom>
          <a:noFill/>
        </p:spPr>
      </p:pic>
      <p:pic>
        <p:nvPicPr>
          <p:cNvPr id="4" name="Picture 4" descr="рубящее оруж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06" y="357166"/>
            <a:ext cx="4143403" cy="6215106"/>
          </a:xfrm>
          <a:prstGeom prst="rect">
            <a:avLst/>
          </a:prstGeom>
          <a:noFill/>
        </p:spPr>
      </p:pic>
      <p:pic>
        <p:nvPicPr>
          <p:cNvPr id="5" name="Picture 2" descr="мечи и сабли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4286280" cy="6357982"/>
          </a:xfrm>
          <a:prstGeom prst="rect">
            <a:avLst/>
          </a:prstGeom>
          <a:noFill/>
        </p:spPr>
      </p:pic>
      <p:pic>
        <p:nvPicPr>
          <p:cNvPr id="6" name="Picture 2" descr="колющее оруж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7" y="214290"/>
            <a:ext cx="4238655" cy="6357982"/>
          </a:xfrm>
          <a:prstGeom prst="rect">
            <a:avLst/>
          </a:prstGeom>
          <a:noFill/>
        </p:spPr>
      </p:pic>
      <p:pic>
        <p:nvPicPr>
          <p:cNvPr id="7" name="Picture 2" descr="ударное оруж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50010"/>
            <a:ext cx="4214842" cy="6322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доспехи. XIII-XIV 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4238655" cy="6357982"/>
          </a:xfrm>
          <a:prstGeom prst="rect">
            <a:avLst/>
          </a:prstGeom>
          <a:noFill/>
        </p:spPr>
      </p:pic>
      <p:pic>
        <p:nvPicPr>
          <p:cNvPr id="23556" name="Picture 4" descr="Стя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4191030" cy="6357982"/>
          </a:xfrm>
          <a:prstGeom prst="rect">
            <a:avLst/>
          </a:prstGeom>
          <a:noFill/>
        </p:spPr>
      </p:pic>
      <p:pic>
        <p:nvPicPr>
          <p:cNvPr id="4" name="Picture 2" descr="самострел. XIV ве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214289"/>
            <a:ext cx="4286281" cy="6429421"/>
          </a:xfrm>
          <a:prstGeom prst="rect">
            <a:avLst/>
          </a:prstGeom>
          <a:noFill/>
        </p:spPr>
      </p:pic>
      <p:pic>
        <p:nvPicPr>
          <p:cNvPr id="5" name="Picture 4" descr="метательное оруж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14290"/>
            <a:ext cx="426246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олонтарь. XIV в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22305" cy="64294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3438" y="214290"/>
            <a:ext cx="407196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Колонтарь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доспехи без рукавов из двух половин, передней и задней, застегивавшихся на плечах и боках латника железными пряжками. Каждую половину от шеи до пояса составляли ряды крупных металлических горизонтально расположенных пластин, скрепленных кольчужным плетением. У пояса прикреплялась кольчужная сеть - подол -до колен.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байдана. XV в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4214822" cy="63222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28605"/>
            <a:ext cx="4214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Байдана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- разновидность кольчатого доспеха. От собственно кольчуги она отличается лишь размерами и формой своих колец. Кольца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байданы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- крупные, плоско раскованные. Крепились кольца либо внакладку, либо на гвоздь или шип, что давало сочленению большую прочность. 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уяк. XVI век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4333905" cy="65008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6314" y="357166"/>
            <a:ext cx="392905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Куяком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назывался доспех из металлических пластин, прямоугольных или круглых, набранных каждая отдельно на кожаную или суконную основу.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Куяки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изготовлялись с рукавами и без рукавов; имели полы, как кафтан.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Куяк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мог усиливаться на груди и спине большими латными досками - "щитами"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юшман. XVI в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80" y="214290"/>
            <a:ext cx="4286280" cy="64294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357186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Юшман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, или </a:t>
            </a:r>
            <a:r>
              <a:rPr lang="ru-RU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юмшан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(от персидского "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dj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awshan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"), представляет кольчужную рубашку с вплетенным на груди и спине набором горизонтальных пластин. На изготовление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юшманов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. обычно весивших 12-15 кг, шло около 100 пластин, которые монтировались с небольшим припуском друг на друга.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Юшман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мог носиться поверх кольчуги, имел полный разрез от шеи до подола, надевался в рукава, как кафтан, застегиваясь застежками 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714620"/>
            <a:ext cx="8215370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  <a:t>Картины Васнецова</a:t>
            </a:r>
            <a:endParaRPr lang="ru-RU" sz="5400" b="1" dirty="0">
              <a:solidFill>
                <a:schemeClr val="bg2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чалдар (конский убор). XVI в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333905" cy="65008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3438" y="285728"/>
            <a:ext cx="4071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Седла, чепраки и чалдары 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(конские покровы, набранные из металлических блях, нашитых на сукно, закрывавшие круп, бока и грудь лошади и имевшие определенное защитное назначение) богато отделывались золотом, эмалями, драгоценными камнями. 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бахтерец и тарч. XVI в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4286280" cy="6429421"/>
          </a:xfrm>
          <a:prstGeom prst="rect">
            <a:avLst/>
          </a:prstGeom>
          <a:noFill/>
        </p:spPr>
      </p:pic>
      <p:pic>
        <p:nvPicPr>
          <p:cNvPr id="3" name="Picture 2" descr="парадные доспехи. XVII ве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167217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зерцало. XVII в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86280" cy="64294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4876" y="500042"/>
            <a:ext cx="3857652" cy="4214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Для усиления кольчуги или панциря в XVI-XVII веках в России применялись дополнительные доспехи, которые надевались поверх брони. Эти доспехи именовались 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"зерцалами". 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Они состояли в большинстве случаев из четырех крупных пластин: передней, задней и двух боковых. Пластины, вес которых редко превышал 2 кг, соединялись между собой и скреплялись на плечах и боках ремнями с пряжками 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аснецов 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633413"/>
            <a:ext cx="8572500" cy="5591175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32225" y="6329363"/>
            <a:ext cx="1196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dirty="0">
                <a:latin typeface="Arial" charset="0"/>
              </a:rPr>
              <a:t>Богатыри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vasnetsov-warri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5538"/>
            <a:ext cx="7058025" cy="4679950"/>
          </a:xfrm>
          <a:prstGeom prst="rect">
            <a:avLst/>
          </a:prstGeom>
          <a:noFill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492500" y="6092825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dirty="0">
                <a:latin typeface="Arial" charset="0"/>
              </a:rPr>
              <a:t>Витязь на распутье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ctor Vasnets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09613"/>
            <a:ext cx="6553200" cy="5438775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63938" y="6308725"/>
            <a:ext cx="2043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dirty="0">
                <a:latin typeface="Arial" charset="0"/>
              </a:rPr>
              <a:t>Богатырский скок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714620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  <a:t> и других художников</a:t>
            </a:r>
            <a:endParaRPr lang="ru-RU" sz="4800" b="1" dirty="0">
              <a:solidFill>
                <a:schemeClr val="bg2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rt-rus.narod.ru/gal5/z19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14647"/>
            <a:ext cx="3001417" cy="65953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5643578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В.Сибирский. Гражданин Минин и князь Пожарский.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7404"/>
            <a:ext cx="4071963" cy="622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43563" y="6143644"/>
            <a:ext cx="3071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b="1" dirty="0">
                <a:latin typeface="Arial Narrow" pitchFamily="34" charset="0"/>
                <a:cs typeface="Times New Roman" pitchFamily="18" charset="0"/>
              </a:rPr>
              <a:t>М. А. Врубель «Богатырь»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177</TotalTime>
  <Words>448</Words>
  <Application>Microsoft Office PowerPoint</Application>
  <PresentationFormat>Экран (4:3)</PresentationFormat>
  <Paragraphs>24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Света</cp:lastModifiedBy>
  <cp:revision>23</cp:revision>
  <dcterms:created xsi:type="dcterms:W3CDTF">2009-08-06T18:02:23Z</dcterms:created>
  <dcterms:modified xsi:type="dcterms:W3CDTF">2012-11-06T10:57:30Z</dcterms:modified>
</cp:coreProperties>
</file>