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262" r:id="rId3"/>
    <p:sldId id="263" r:id="rId4"/>
    <p:sldId id="256" r:id="rId5"/>
    <p:sldId id="257" r:id="rId6"/>
    <p:sldId id="261" r:id="rId7"/>
    <p:sldId id="260" r:id="rId8"/>
    <p:sldId id="258" r:id="rId9"/>
    <p:sldId id="25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4" autoAdjust="0"/>
    <p:restoredTop sz="94595" autoAdjust="0"/>
  </p:normalViewPr>
  <p:slideViewPr>
    <p:cSldViewPr>
      <p:cViewPr>
        <p:scale>
          <a:sx n="66" d="100"/>
          <a:sy n="66" d="100"/>
        </p:scale>
        <p:origin x="-120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6DB55-6138-411F-BAA8-5FE293A86EA4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A492E-FEB6-4E05-BF19-AA378E967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A492E-FEB6-4E05-BF19-AA378E9670F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A492E-FEB6-4E05-BF19-AA378E9670F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A492E-FEB6-4E05-BF19-AA378E9670F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virtualeuropa.narod.ru/france/images/mosaika/msm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9/90/856MilanoDuomo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in-road.ru/photo/r_8f8b7e39aa8d0f2bc9246d9236acc606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avepic.ru/307498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g1.liveinternet.ru/images/foto/b/1/362/1823362/f_7237347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optopus.ucoz.ru/Ingineer/church/UlmCathedral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tbg-brand.ru/sites/default/files/albums/17073/9061/original/3651_4230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www.flickr.com/photos/72213316@N00/3477504484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or.onru.ru/allbazenew/2009/01/27/93504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tdoors.ru/unesco/img/345_4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 (600x400, 198Kb)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08310" cy="6858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" name="Picture 2" descr=" (318x62, 9Kb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500702"/>
            <a:ext cx="4714908" cy="9192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14290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istral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496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ВОПРОСЫ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по теме 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СРЕДНЕВЕКОВОЕ ИСКУССТВО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</a:b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6286520"/>
            <a:ext cx="5929354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istral" pitchFamily="66" charset="0"/>
              </a:rPr>
              <a:t>МАОУ Ильинская СОШ. Учитель ИЗО,МХК  Лебедь С.Г.</a:t>
            </a:r>
            <a:endParaRPr lang="ru-RU" sz="2000" dirty="0">
              <a:solidFill>
                <a:schemeClr val="bg1"/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9.Назовите стиль интерьера.</a:t>
            </a:r>
            <a:endParaRPr lang="ru-RU" sz="2400" b="1" dirty="0">
              <a:latin typeface="+mn-lt"/>
            </a:endParaRPr>
          </a:p>
        </p:txBody>
      </p:sp>
      <p:pic>
        <p:nvPicPr>
          <p:cNvPr id="4" name="Picture 4" descr="Картинка 28 из 8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57752" y="3000372"/>
            <a:ext cx="4095778" cy="3071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 (637x447, 80Kb)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00372"/>
            <a:ext cx="4375617" cy="3070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86776" y="628652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57554" y="628652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2428868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романский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2428868"/>
            <a:ext cx="1676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готический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10. Что это? Назовите стиль. </a:t>
            </a:r>
            <a:endParaRPr lang="ru-RU" sz="2400" b="1" dirty="0"/>
          </a:p>
        </p:txBody>
      </p:sp>
      <p:pic>
        <p:nvPicPr>
          <p:cNvPr id="4" name="Picture 2" descr="http://crossmoda.narod.ru/CONTENT/art/midle/roman_style/img_roman_style_architec/450px-Notre-Dame_Etretat_port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285992"/>
            <a:ext cx="3107553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 (468x699, 124Kb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285992"/>
            <a:ext cx="2786082" cy="416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072198" y="1643050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романский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1643050"/>
            <a:ext cx="1676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готический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57620" y="628652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86776" y="628652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785794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Портал - характерное для средневековой эпохи оформление входа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11.  Своеобразный вид живописи, в котором изображение составляется из кусков цветных расписанных стекол, соединенных между собой узкими свинцовыми полосами.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1714488"/>
            <a:ext cx="1191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Витраж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Picture 4" descr=" (472x699, 167Kb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2857520" cy="4231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 (699x675, 268K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357430"/>
            <a:ext cx="4364703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12. Что это? Назовите стиль. </a:t>
            </a:r>
            <a:endParaRPr lang="ru-RU" sz="2400" dirty="0"/>
          </a:p>
        </p:txBody>
      </p:sp>
      <p:pic>
        <p:nvPicPr>
          <p:cNvPr id="4" name="Picture 2" descr=" (699x675, 268Kb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3995874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 (699x468, 122Kb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71678"/>
            <a:ext cx="4429124" cy="31730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5786454"/>
            <a:ext cx="896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Роза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1285860"/>
            <a:ext cx="2477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Готический стиль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13.  Это позднеготическое чудо, которое содержит целый лес шпилей и скульптур, мраморных остроконечных башенок и колон, сплетенных вместе паутиной парящих опор. Единственное в Европе сооружение в этом стиле выполненное из белого мрамора. Что это? Назовите стиль. </a:t>
            </a:r>
            <a:endParaRPr lang="ru-RU" sz="2400" b="1" dirty="0"/>
          </a:p>
        </p:txBody>
      </p:sp>
      <p:pic>
        <p:nvPicPr>
          <p:cNvPr id="4" name="Picture 2" descr="Файл:856MilanoDuomo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571744"/>
            <a:ext cx="4747195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857884" y="5857892"/>
            <a:ext cx="2587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Миланский собор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2571744"/>
            <a:ext cx="2477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Готический стиль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14.  Что это? Назовите стиль. </a:t>
            </a:r>
            <a:endParaRPr lang="ru-RU" sz="2400" dirty="0"/>
          </a:p>
        </p:txBody>
      </p:sp>
      <p:pic>
        <p:nvPicPr>
          <p:cNvPr id="4" name="Picture 2" descr="http://school13.rcit.by/mxk/Image/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357430"/>
            <a:ext cx="4361923" cy="4256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dic.academic.ru/pictures/wiki/files/80/Paris-notre-dame-facad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2357430"/>
            <a:ext cx="3222439" cy="428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643174" y="1214422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Собор </a:t>
            </a:r>
            <a:r>
              <a:rPr lang="ru-RU" sz="2400" b="1" dirty="0" err="1" smtClean="0">
                <a:solidFill>
                  <a:srgbClr val="FF0000"/>
                </a:solidFill>
              </a:rPr>
              <a:t>Нотр-Дам</a:t>
            </a:r>
            <a:r>
              <a:rPr lang="ru-RU" sz="2400" b="1" dirty="0" smtClean="0">
                <a:solidFill>
                  <a:srgbClr val="FF0000"/>
                </a:solidFill>
              </a:rPr>
              <a:t> в Париже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1785926"/>
            <a:ext cx="2477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Готический стиль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15. В каком соборе находится самый большой действующий колокол Западной Европы ?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114242" y="62865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2786058"/>
            <a:ext cx="4786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Кёльнский собор. Германия, Кёльн.</a:t>
            </a:r>
            <a:r>
              <a:rPr lang="ru-RU" sz="2400" b="1" dirty="0" smtClean="0">
                <a:solidFill>
                  <a:srgbClr val="384F62"/>
                </a:solidFill>
              </a:rPr>
              <a:t>(«Петер», 24 тонны, отлит в 1923 году)</a:t>
            </a:r>
            <a:endParaRPr lang="ru-RU" sz="2400" dirty="0" smtClean="0"/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dic.academic.ru/pictures/wiki/files/75/Koelner_Do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2786082" cy="5009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16. По легенде сигнальщик, стоявший на башне, увидел приближающееся войско Батыя и затрубил, но тут в горло ему вонзилась татарская стрела. В память об этом каждый час с башни трубят на все четыре стороны сигнал тревоги, обрывающийся на высокой ноте. Этот звук стал в Польше сигналом точного времени. Назовите сооружение. Стиль. Город.</a:t>
            </a:r>
            <a:endParaRPr lang="ru-RU" sz="2400" dirty="0"/>
          </a:p>
        </p:txBody>
      </p:sp>
      <p:pic>
        <p:nvPicPr>
          <p:cNvPr id="4" name="Picture 2" descr="Картинка 1 из 2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98" y="2714620"/>
            <a:ext cx="2527298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3143248"/>
            <a:ext cx="5500726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Церковь Девы Марии. Польша, Краков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5786454"/>
            <a:ext cx="2477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Готический стиль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17. Он хорошо известен по фильмам о Гарри </a:t>
            </a:r>
            <a:r>
              <a:rPr lang="ru-RU" sz="2400" b="1" dirty="0" err="1" smtClean="0"/>
              <a:t>Поттере</a:t>
            </a:r>
            <a:r>
              <a:rPr lang="ru-RU" sz="2400" b="1" dirty="0" smtClean="0"/>
              <a:t>, именно этот собор обернулся на экране школой </a:t>
            </a:r>
            <a:r>
              <a:rPr lang="ru-RU" sz="2400" b="1" dirty="0" err="1" smtClean="0"/>
              <a:t>Хогвартс</a:t>
            </a:r>
            <a:r>
              <a:rPr lang="ru-RU" sz="2400" b="1" dirty="0" smtClean="0"/>
              <a:t>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1500174"/>
            <a:ext cx="34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384F62"/>
                </a:solidFill>
              </a:rPr>
              <a:t>Самый большой витраж </a:t>
            </a:r>
            <a:r>
              <a:rPr lang="ru-RU" dirty="0" smtClean="0">
                <a:solidFill>
                  <a:srgbClr val="384F62"/>
                </a:solidFill>
              </a:rPr>
              <a:t/>
            </a:r>
            <a:br>
              <a:rPr lang="ru-RU" dirty="0" smtClean="0">
                <a:solidFill>
                  <a:srgbClr val="384F62"/>
                </a:solidFill>
              </a:rPr>
            </a:br>
            <a:r>
              <a:rPr lang="ru-RU" dirty="0" smtClean="0">
                <a:solidFill>
                  <a:srgbClr val="384F62"/>
                </a:solidFill>
              </a:rPr>
              <a:t>(большое окно восточного фасада, по существу, заменяет наружную стену — высота 23,8 м, ширина 11,6 м)</a:t>
            </a:r>
          </a:p>
        </p:txBody>
      </p:sp>
      <p:pic>
        <p:nvPicPr>
          <p:cNvPr id="5" name="Picture 2" descr="Картинка 3 из 74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5" y="1428736"/>
            <a:ext cx="4332493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7686" y="52149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Глостерский собор. Великобритания, Глостер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18.В этом соборе самый длинный готический неф</a:t>
            </a:r>
            <a:r>
              <a:rPr lang="ru-RU" sz="2400" dirty="0" smtClean="0"/>
              <a:t> (169 м)</a:t>
            </a:r>
          </a:p>
          <a:p>
            <a:pPr>
              <a:buNone/>
            </a:pPr>
            <a:r>
              <a:rPr lang="ru-RU" sz="2400" b="1" dirty="0" smtClean="0"/>
              <a:t>Собор любопытен не только хорами и захоронениями саксонских королей, но и росписями современного русского иконописца Сергея Федорова.</a:t>
            </a:r>
            <a:endParaRPr lang="ru-RU" sz="2400" b="1" dirty="0"/>
          </a:p>
        </p:txBody>
      </p:sp>
      <p:pic>
        <p:nvPicPr>
          <p:cNvPr id="4" name="Picture 4" descr="Картинка 11 из 13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071678"/>
            <a:ext cx="6220940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28860" y="6215082"/>
            <a:ext cx="5436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Винчестерский собор. Великобритания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Назовите два основных стиля в развитии</a:t>
            </a:r>
            <a:r>
              <a:rPr lang="ru-RU" b="1" dirty="0" smtClean="0">
                <a:cs typeface="Arial" pitchFamily="34" charset="0"/>
              </a:rPr>
              <a:t> средневекового европейского искусства</a:t>
            </a:r>
            <a:r>
              <a:rPr lang="ru-RU" b="1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786058"/>
            <a:ext cx="8072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Традиционно выделяют два основных стиля: </a:t>
            </a:r>
            <a:r>
              <a:rPr lang="ru-RU" sz="3200" b="1" dirty="0" smtClean="0">
                <a:solidFill>
                  <a:srgbClr val="FF0000"/>
                </a:solidFill>
              </a:rPr>
              <a:t>романский</a:t>
            </a:r>
            <a:r>
              <a:rPr lang="ru-RU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smtClean="0">
                <a:solidFill>
                  <a:srgbClr val="FF0000"/>
                </a:solidFill>
              </a:rPr>
              <a:t>X-XII</a:t>
            </a:r>
            <a:r>
              <a:rPr lang="ru-RU" sz="3200" dirty="0" smtClean="0">
                <a:solidFill>
                  <a:srgbClr val="FF0000"/>
                </a:solidFill>
              </a:rPr>
              <a:t>вв.) и </a:t>
            </a:r>
            <a:r>
              <a:rPr lang="ru-RU" sz="3200" b="1" dirty="0" smtClean="0">
                <a:solidFill>
                  <a:srgbClr val="FF0000"/>
                </a:solidFill>
              </a:rPr>
              <a:t>готический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smtClean="0">
                <a:solidFill>
                  <a:srgbClr val="FF0000"/>
                </a:solidFill>
              </a:rPr>
              <a:t>XIII-XV</a:t>
            </a:r>
            <a:r>
              <a:rPr lang="ru-RU" sz="3200" dirty="0" smtClean="0">
                <a:solidFill>
                  <a:srgbClr val="FF0000"/>
                </a:solidFill>
              </a:rPr>
              <a:t>вв.)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user\Documents\1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4097958"/>
            <a:ext cx="3714776" cy="2437151"/>
          </a:xfrm>
          <a:prstGeom prst="rect">
            <a:avLst/>
          </a:prstGeom>
          <a:noFill/>
          <a:effectLst>
            <a:innerShdw blurRad="342900">
              <a:prstClr val="black"/>
            </a:innerShdw>
          </a:effectLst>
        </p:spPr>
      </p:pic>
      <p:pic>
        <p:nvPicPr>
          <p:cNvPr id="8" name="Picture 2" descr="http://smallbay.ru/images6/k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43636" y="4143380"/>
            <a:ext cx="2293160" cy="2339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19. Самый большой по высоте шпиля</a:t>
            </a:r>
            <a:br>
              <a:rPr lang="ru-RU" sz="2400" b="1" dirty="0" smtClean="0"/>
            </a:br>
            <a:r>
              <a:rPr lang="ru-RU" sz="2400" b="1" dirty="0" smtClean="0"/>
              <a:t>(161 м). Назовите собор.</a:t>
            </a:r>
          </a:p>
        </p:txBody>
      </p:sp>
      <p:pic>
        <p:nvPicPr>
          <p:cNvPr id="4" name="Picture 2" descr="Картинка 1 из 11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1" y="1285860"/>
            <a:ext cx="3624407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6248" y="5786454"/>
            <a:ext cx="4608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Ульмский</a:t>
            </a:r>
            <a:r>
              <a:rPr lang="ru-RU" sz="2400" b="1" dirty="0" smtClean="0">
                <a:solidFill>
                  <a:srgbClr val="FF0000"/>
                </a:solidFill>
              </a:rPr>
              <a:t> собор. Германия, Ульм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85831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20. В каком соборе самое дорогое в мире алтарное украшение ?</a:t>
            </a:r>
            <a:br>
              <a:rPr lang="ru-RU" sz="2400" b="1" dirty="0" smtClean="0"/>
            </a:br>
            <a:endParaRPr lang="ru-RU" sz="2400" b="1" dirty="0" smtClean="0"/>
          </a:p>
        </p:txBody>
      </p:sp>
      <p:pic>
        <p:nvPicPr>
          <p:cNvPr id="4" name="Picture 6" descr="Картинка 16 из 16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00174"/>
            <a:ext cx="3107554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7620" y="58578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000" b="1" dirty="0" smtClean="0"/>
              <a:t>(1000 фигур, на изготовление потребовалось  3   тонны золота)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857760"/>
            <a:ext cx="4786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Собор Санта-Мария</a:t>
            </a:r>
            <a:r>
              <a:rPr lang="ru-RU" sz="2400" dirty="0" smtClean="0">
                <a:solidFill>
                  <a:srgbClr val="FF0000"/>
                </a:solidFill>
              </a:rPr>
              <a:t> де </a:t>
            </a:r>
            <a:r>
              <a:rPr lang="ru-RU" sz="2400" dirty="0" err="1" smtClean="0">
                <a:solidFill>
                  <a:srgbClr val="FF0000"/>
                </a:solidFill>
              </a:rPr>
              <a:t>ла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Седе</a:t>
            </a:r>
            <a:r>
              <a:rPr lang="ru-RU" sz="2400" b="1" dirty="0" smtClean="0">
                <a:solidFill>
                  <a:srgbClr val="FF0000"/>
                </a:solidFill>
              </a:rPr>
              <a:t>. Испания, Севилья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farm4.static.flickr.com/3585/3477504484_21790b9ff1_m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500174"/>
            <a:ext cx="4429157" cy="2749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  <a:cs typeface="Arial" pitchFamily="34" charset="0"/>
              </a:rPr>
              <a:t>21.Происхождение термина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«готика».</a:t>
            </a:r>
            <a:endParaRPr lang="ru-RU" sz="2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Слово происходит от </a:t>
            </a:r>
            <a:r>
              <a:rPr lang="ru-RU" sz="2400" b="1" dirty="0" err="1" smtClean="0">
                <a:solidFill>
                  <a:srgbClr val="FF0000"/>
                </a:solidFill>
              </a:rPr>
              <a:t>итал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gotico</a:t>
            </a:r>
            <a:r>
              <a:rPr lang="ru-RU" sz="2400" b="1" dirty="0" smtClean="0">
                <a:solidFill>
                  <a:srgbClr val="FF0000"/>
                </a:solidFill>
              </a:rPr>
              <a:t> — непривычный, варварский — (</a:t>
            </a:r>
            <a:r>
              <a:rPr lang="ru-RU" sz="2400" b="1" i="1" dirty="0" err="1" smtClean="0">
                <a:solidFill>
                  <a:srgbClr val="FF0000"/>
                </a:solidFill>
              </a:rPr>
              <a:t>Goten</a:t>
            </a:r>
            <a:r>
              <a:rPr lang="ru-RU" sz="2400" b="1" dirty="0" smtClean="0">
                <a:solidFill>
                  <a:srgbClr val="FF0000"/>
                </a:solidFill>
              </a:rPr>
              <a:t> — варвары; к историческим готам этот стиль отношения не имеет), и сначала использовалось в качестве бранного.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3571876"/>
            <a:ext cx="556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22.  Назовите периоды развития готики.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500570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Готика в своем развитии подразделяется на Раннюю готику, Период расцвета, Позднюю готику.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23.  О каком стиле идёт речь и объясните почему:</a:t>
            </a:r>
            <a:r>
              <a:rPr lang="ru-RU" sz="2400" b="1" i="1" dirty="0" smtClean="0"/>
              <a:t> «Портал  ……….  собора – это Библия»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« </a:t>
            </a:r>
            <a:r>
              <a:rPr lang="ru-RU" sz="2000" b="1" i="1" dirty="0" smtClean="0"/>
              <a:t>Собор - это не только красота, которой мы не можем не восхищаться. Даже если для вас это уже не наставление, коему надлежит следовать, то, во всяком случае – это книга, которую надо понять. </a:t>
            </a:r>
            <a:br>
              <a:rPr lang="ru-RU" sz="2000" b="1" i="1" dirty="0" smtClean="0"/>
            </a:br>
            <a:r>
              <a:rPr lang="ru-RU" sz="2000" b="1" i="1" dirty="0" smtClean="0"/>
              <a:t>Портал  ……….  собора – это Библия.»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Марсель Пруст </a:t>
            </a:r>
            <a:endParaRPr lang="ru-RU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357562"/>
            <a:ext cx="45720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Для него была выработана специальная иконография, цель которой представить христианскую концепцию мира. Центральный портал западного фасада, как правило, посвящался Христу, иногда Мадонне; правый портал обычно — Мадонне, левый — святому, особенно чтимому в данной епархии. 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 (468x699, 124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071966" cy="6143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 (700x470, 137Kb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7166"/>
            <a:ext cx="4397235" cy="2952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1214E-7 L -0.20503 0.2393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12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ru-RU" b="1" dirty="0" smtClean="0"/>
              <a:t>2.   Когда</a:t>
            </a:r>
            <a:r>
              <a:rPr lang="ru-RU" b="1" dirty="0" smtClean="0">
                <a:cs typeface="Arial" pitchFamily="34" charset="0"/>
              </a:rPr>
              <a:t> появился</a:t>
            </a:r>
            <a:r>
              <a:rPr lang="ru-RU" b="1" dirty="0" smtClean="0"/>
              <a:t> </a:t>
            </a:r>
            <a:r>
              <a:rPr lang="ru-RU" b="1" dirty="0" smtClean="0">
                <a:cs typeface="Arial" pitchFamily="34" charset="0"/>
              </a:rPr>
              <a:t>термин «романский стиль»?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143248"/>
            <a:ext cx="7643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cs typeface="Arial" pitchFamily="34" charset="0"/>
              </a:rPr>
              <a:t>Термин </a:t>
            </a:r>
            <a:r>
              <a:rPr lang="ru-RU" sz="2800" b="1" dirty="0" smtClean="0">
                <a:solidFill>
                  <a:srgbClr val="FF0000"/>
                </a:solidFill>
                <a:cs typeface="Arial" pitchFamily="34" charset="0"/>
              </a:rPr>
              <a:t>«романский стиль» </a:t>
            </a:r>
            <a:r>
              <a:rPr lang="ru-RU" sz="2800" dirty="0" smtClean="0">
                <a:solidFill>
                  <a:srgbClr val="FF0000"/>
                </a:solidFill>
                <a:cs typeface="Arial" pitchFamily="34" charset="0"/>
              </a:rPr>
              <a:t>появился в начале XIX века, когда была установлена связь архитектуры XI—XII веков с древнеримской архитектурой (в частности, использование полуциркульных арок, сводов).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b="1" dirty="0" smtClean="0">
                <a:cs typeface="Arial" pitchFamily="34" charset="0"/>
              </a:rPr>
              <a:t>3. Что характерно для романских построек</a:t>
            </a:r>
            <a:r>
              <a:rPr lang="ru-RU" dirty="0" smtClean="0">
                <a:cs typeface="Arial" pitchFamily="34" charset="0"/>
              </a:rPr>
              <a:t>?</a:t>
            </a:r>
          </a:p>
          <a:p>
            <a:pPr marL="514350" indent="-514350">
              <a:buNone/>
            </a:pPr>
            <a:r>
              <a:rPr lang="ru-RU" dirty="0" smtClean="0">
                <a:cs typeface="Arial" pitchFamily="34" charset="0"/>
              </a:rPr>
              <a:t> </a:t>
            </a:r>
            <a:endParaRPr lang="ru-RU" dirty="0" smtClean="0"/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285860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cs typeface="Arial" pitchFamily="34" charset="0"/>
              </a:rPr>
              <a:t>Суровость и мощь романских сооружений были порождены заботами об их прочности. Строители ограничивались простыми и массивными формами из камня, которые впечатляют своей мощью, внутренней силой, сочетающейся с внешним спокойствием.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Picture 2" descr="Картинка 8 из 200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071942"/>
            <a:ext cx="3143272" cy="2358928"/>
          </a:xfrm>
          <a:prstGeom prst="rect">
            <a:avLst/>
          </a:prstGeom>
          <a:noFill/>
          <a:effectLst>
            <a:innerShdw blurRad="203200">
              <a:prstClr val="black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b="1" dirty="0" smtClean="0">
                <a:cs typeface="Arial" pitchFamily="34" charset="0"/>
              </a:rPr>
              <a:t>4.</a:t>
            </a:r>
            <a:r>
              <a:rPr lang="ru-RU" dirty="0" smtClean="0">
                <a:cs typeface="Arial" pitchFamily="34" charset="0"/>
              </a:rPr>
              <a:t>   </a:t>
            </a:r>
            <a:r>
              <a:rPr lang="ru-RU" b="1" dirty="0" smtClean="0">
                <a:cs typeface="Arial" pitchFamily="34" charset="0"/>
              </a:rPr>
              <a:t>Назовите основные типы романских построек</a:t>
            </a:r>
            <a:r>
              <a:rPr lang="ru-RU" dirty="0" smtClean="0">
                <a:cs typeface="Arial" pitchFamily="34" charset="0"/>
              </a:rPr>
              <a:t>.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6072206"/>
            <a:ext cx="871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Рыцарский замок, монастырский ансамбль, храм</a:t>
            </a:r>
            <a:endParaRPr lang="ru-RU" sz="2400" dirty="0"/>
          </a:p>
        </p:txBody>
      </p:sp>
      <p:pic>
        <p:nvPicPr>
          <p:cNvPr id="5" name="Picture 4" descr="Картинка 154 из 200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00306"/>
            <a:ext cx="3786214" cy="1808492"/>
          </a:xfrm>
          <a:prstGeom prst="rect">
            <a:avLst/>
          </a:prstGeom>
          <a:noFill/>
          <a:effectLst>
            <a:innerShdw blurRad="381000">
              <a:prstClr val="black"/>
            </a:innerShdw>
          </a:effectLst>
        </p:spPr>
      </p:pic>
      <p:pic>
        <p:nvPicPr>
          <p:cNvPr id="6" name="Picture 2" descr="http://crossmoda.narod.ru/CONTENT/art/midle/roman_style/img_roman_style_architec/piz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3" y="2428868"/>
            <a:ext cx="2786079" cy="1857387"/>
          </a:xfrm>
          <a:prstGeom prst="rect">
            <a:avLst/>
          </a:prstGeom>
          <a:noFill/>
          <a:effectLst>
            <a:innerShdw blurRad="406400">
              <a:prstClr val="black"/>
            </a:innerShdw>
          </a:effectLst>
        </p:spPr>
      </p:pic>
      <p:pic>
        <p:nvPicPr>
          <p:cNvPr id="7" name="Picture 2" descr="http://smallbay.ru/images6/j7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786182" y="3714752"/>
            <a:ext cx="2000264" cy="1250165"/>
          </a:xfrm>
          <a:prstGeom prst="rect">
            <a:avLst/>
          </a:prstGeom>
          <a:noFill/>
          <a:effectLst>
            <a:innerShdw blurRad="469900">
              <a:prstClr val="black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>
                <a:cs typeface="Arial" pitchFamily="34" charset="0"/>
              </a:rPr>
              <a:t>5.     Замки строились на высоких холмах, откосах рек, обносились стеной и рвом. С ними контрастировали непритязательные жилища крестьян. Замки всегда строились в таких местах, которые были удобны для защиты. Поскольку главной заботой были крепость и солидность здания, архитектура их не отличалась особым изяществом и вкусом.  </a:t>
            </a:r>
            <a:r>
              <a:rPr lang="ru-RU" b="1" dirty="0" smtClean="0">
                <a:cs typeface="Arial" pitchFamily="34" charset="0"/>
              </a:rPr>
              <a:t>Назовите стиль.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5500702"/>
            <a:ext cx="3839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романский(</a:t>
            </a:r>
            <a:r>
              <a:rPr lang="en-US" sz="3200" b="1" dirty="0" smtClean="0">
                <a:solidFill>
                  <a:srgbClr val="FF0000"/>
                </a:solidFill>
              </a:rPr>
              <a:t>X-XII</a:t>
            </a:r>
            <a:r>
              <a:rPr lang="ru-RU" sz="3200" b="1" dirty="0" smtClean="0">
                <a:solidFill>
                  <a:srgbClr val="FF0000"/>
                </a:solidFill>
              </a:rPr>
              <a:t>вв.) </a:t>
            </a:r>
            <a:endParaRPr lang="ru-RU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/>
              <a:t>6.    Структура этого основного жилища –должна была обеспечить его неприступность и являлась важнейшим пунктом обороны замка</a:t>
            </a:r>
            <a:r>
              <a:rPr lang="ru-RU" b="1" dirty="0" smtClean="0"/>
              <a:t>. Назовите сооружение.</a:t>
            </a:r>
          </a:p>
        </p:txBody>
      </p:sp>
      <p:pic>
        <p:nvPicPr>
          <p:cNvPr id="4" name="Picture 4" descr="http://dic.academic.ru/pictures/wiki/files/72/Hermannsfeste_nar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000372"/>
            <a:ext cx="4750498" cy="34649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5857892"/>
            <a:ext cx="1606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донжон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7. Вытянутое в плане здание, интерьер которого разделен рядами колонн на продольные залы (</a:t>
            </a:r>
            <a:r>
              <a:rPr lang="ru-RU" i="1" dirty="0" smtClean="0"/>
              <a:t>нефы</a:t>
            </a:r>
            <a:r>
              <a:rPr lang="ru-RU" dirty="0" smtClean="0"/>
              <a:t>). </a:t>
            </a:r>
            <a:r>
              <a:rPr lang="ru-RU" b="1" dirty="0" smtClean="0"/>
              <a:t>Назовите тип постройки.</a:t>
            </a:r>
          </a:p>
          <a:p>
            <a:endParaRPr lang="ru-RU" dirty="0"/>
          </a:p>
        </p:txBody>
      </p:sp>
      <p:pic>
        <p:nvPicPr>
          <p:cNvPr id="4" name="Picture 2" descr="http://img.encyc.yandex.net/illustrations/bse/pictures/02512/4784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429000"/>
            <a:ext cx="7882238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2714620"/>
            <a:ext cx="1947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базилика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8.Что это ? Назовите стиль.</a:t>
            </a:r>
            <a:endParaRPr lang="ru-RU" sz="2400" b="1" dirty="0">
              <a:latin typeface="+mn-lt"/>
            </a:endParaRPr>
          </a:p>
        </p:txBody>
      </p:sp>
      <p:pic>
        <p:nvPicPr>
          <p:cNvPr id="4" name="Picture 2" descr="Романский стиль">
            <a:hlinkClick r:id="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572296" cy="4921920"/>
          </a:xfrm>
          <a:prstGeom prst="rect">
            <a:avLst/>
          </a:prstGeom>
          <a:noFill/>
          <a:effectLst>
            <a:innerShdw blurRad="203200">
              <a:prstClr val="black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6215082"/>
            <a:ext cx="7500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0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Церковь св.Марии,1093-1200.Лаах.Германия.</a:t>
            </a:r>
            <a:endParaRPr kumimoji="1" lang="ru-RU" sz="20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2264" y="642918"/>
            <a:ext cx="1674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Романский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693</Words>
  <PresentationFormat>Экран (4:3)</PresentationFormat>
  <Paragraphs>70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ВОПРОСЫ по теме  СРЕДНЕВЕКОВОЕ ИСКУССТВО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8.Что это ? Назовите стиль.</vt:lpstr>
      <vt:lpstr>9.Назовите стиль интерьера.</vt:lpstr>
      <vt:lpstr>10. Что это? Назовите стиль. </vt:lpstr>
      <vt:lpstr>11.  Своеобразный вид живописи, в котором изображение составляется из кусков цветных расписанных стекол, соединенных между собой узкими свинцовыми полосами.</vt:lpstr>
      <vt:lpstr>12. Что это? Назовите стиль. </vt:lpstr>
      <vt:lpstr>13.  Это позднеготическое чудо, которое содержит целый лес шпилей и скульптур, мраморных остроконечных башенок и колон, сплетенных вместе паутиной парящих опор. Единственное в Европе сооружение в этом стиле выполненное из белого мрамора. Что это? Назовите стиль. </vt:lpstr>
      <vt:lpstr>14.  Что это? Назовите стиль. </vt:lpstr>
      <vt:lpstr>15. В каком соборе находится самый большой действующий колокол Западной Европы ?  </vt:lpstr>
      <vt:lpstr>Слайд 17</vt:lpstr>
      <vt:lpstr>17. Он хорошо известен по фильмам о Гарри Поттере, именно этот собор обернулся на экране школой Хогвартс. </vt:lpstr>
      <vt:lpstr>Слайд 19</vt:lpstr>
      <vt:lpstr>19. Самый большой по высоте шпиля (161 м). Назовите собор.</vt:lpstr>
      <vt:lpstr>Слайд 21</vt:lpstr>
      <vt:lpstr>21.Происхождение термина «готика».</vt:lpstr>
      <vt:lpstr>23.  О каком стиле идёт речь и объясните почему: «Портал  ……….  собора – это Библия»?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2011-01-20T17:53:47Z</dcterms:created>
  <dcterms:modified xsi:type="dcterms:W3CDTF">2012-01-10T04:05:21Z</dcterms:modified>
</cp:coreProperties>
</file>