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5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260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95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 descr="Large confetti"/>
          <p:cNvSpPr>
            <a:spLocks noChangeArrowheads="1"/>
          </p:cNvSpPr>
          <p:nvPr/>
        </p:nvSpPr>
        <p:spPr bwMode="ltGray">
          <a:xfrm>
            <a:off x="484188" y="1549400"/>
            <a:ext cx="8158162" cy="1689100"/>
          </a:xfrm>
          <a:prstGeom prst="rect">
            <a:avLst/>
          </a:prstGeom>
          <a:pattFill prst="lgConfetti">
            <a:fgClr>
              <a:schemeClr val="accent2">
                <a:alpha val="50000"/>
              </a:schemeClr>
            </a:fgClr>
            <a:bgClr>
              <a:schemeClr val="folHlink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ru-RU"/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ltGray">
          <a:xfrm>
            <a:off x="228600" y="3206750"/>
            <a:ext cx="8686800" cy="777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ru-RU"/>
          </a:p>
        </p:txBody>
      </p:sp>
      <p:sp>
        <p:nvSpPr>
          <p:cNvPr id="3129" name="AutoShape 57"/>
          <p:cNvSpPr>
            <a:spLocks noChangeArrowheads="1"/>
          </p:cNvSpPr>
          <p:nvPr/>
        </p:nvSpPr>
        <p:spPr bwMode="ltGray">
          <a:xfrm>
            <a:off x="228600" y="1482725"/>
            <a:ext cx="8686800" cy="777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ru-RU"/>
          </a:p>
        </p:txBody>
      </p:sp>
      <p:sp>
        <p:nvSpPr>
          <p:cNvPr id="3130" name="AutoShape 58"/>
          <p:cNvSpPr>
            <a:spLocks noChangeArrowheads="1"/>
          </p:cNvSpPr>
          <p:nvPr/>
        </p:nvSpPr>
        <p:spPr bwMode="ltGray">
          <a:xfrm>
            <a:off x="8623300" y="1246188"/>
            <a:ext cx="77788" cy="2235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ru-RU"/>
          </a:p>
        </p:txBody>
      </p:sp>
      <p:sp>
        <p:nvSpPr>
          <p:cNvPr id="3131" name="AutoShape 59"/>
          <p:cNvSpPr>
            <a:spLocks noChangeArrowheads="1"/>
          </p:cNvSpPr>
          <p:nvPr/>
        </p:nvSpPr>
        <p:spPr bwMode="ltGray">
          <a:xfrm>
            <a:off x="434975" y="1252538"/>
            <a:ext cx="77788" cy="2235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ru-RU"/>
          </a:p>
        </p:txBody>
      </p:sp>
      <p:sp>
        <p:nvSpPr>
          <p:cNvPr id="3133" name="AutoShape 61"/>
          <p:cNvSpPr>
            <a:spLocks noChangeArrowheads="1"/>
          </p:cNvSpPr>
          <p:nvPr/>
        </p:nvSpPr>
        <p:spPr bwMode="ltGray">
          <a:xfrm>
            <a:off x="2830513" y="5783263"/>
            <a:ext cx="3481387" cy="77787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ru-RU"/>
          </a:p>
        </p:txBody>
      </p:sp>
      <p:sp>
        <p:nvSpPr>
          <p:cNvPr id="3134" name="Rectangle 62" descr="Large confetti"/>
          <p:cNvSpPr>
            <a:spLocks noChangeArrowheads="1"/>
          </p:cNvSpPr>
          <p:nvPr/>
        </p:nvSpPr>
        <p:spPr bwMode="ltGray">
          <a:xfrm>
            <a:off x="4095750" y="5734050"/>
            <a:ext cx="949325" cy="176213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ru-RU"/>
          </a:p>
        </p:txBody>
      </p:sp>
      <p:sp>
        <p:nvSpPr>
          <p:cNvPr id="3135" name="Rectangle 63" descr="Large confetti"/>
          <p:cNvSpPr>
            <a:spLocks noGrp="1" noChangeArrowheads="1"/>
          </p:cNvSpPr>
          <p:nvPr>
            <p:ph type="ctrTitle"/>
          </p:nvPr>
        </p:nvSpPr>
        <p:spPr>
          <a:xfrm>
            <a:off x="685800" y="1752600"/>
            <a:ext cx="7772400" cy="1143000"/>
          </a:xfrm>
          <a:pattFill prst="lgConfetti">
            <a:fgClr>
              <a:schemeClr val="accent2"/>
            </a:fgClr>
            <a:bgClr>
              <a:schemeClr val="folHlink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136" name="Rectangle 6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465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137" name="Rectangle 6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30.11.2013</a:t>
            </a:fld>
            <a:endParaRPr lang="ru-RU"/>
          </a:p>
        </p:txBody>
      </p:sp>
      <p:sp>
        <p:nvSpPr>
          <p:cNvPr id="3138" name="Rectangle 6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30.11.2013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944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21488" y="284163"/>
            <a:ext cx="2044700" cy="58118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284163"/>
            <a:ext cx="5983288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30.11.2013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371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3788" y="28416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05000"/>
            <a:ext cx="3810000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артинка 3"/>
          <p:cNvSpPr>
            <a:spLocks noGrp="1"/>
          </p:cNvSpPr>
          <p:nvPr>
            <p:ph type="clipArt" sz="half" idx="2"/>
          </p:nvPr>
        </p:nvSpPr>
        <p:spPr>
          <a:xfrm>
            <a:off x="4648200" y="1905000"/>
            <a:ext cx="3810000" cy="4191000"/>
          </a:xfrm>
        </p:spPr>
        <p:txBody>
          <a:bodyPr/>
          <a:lstStyle/>
          <a:p>
            <a:r>
              <a:rPr lang="ru-RU" smtClean="0"/>
              <a:t>Вставка картинки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30.11.2013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6900" y="6248400"/>
            <a:ext cx="533400" cy="609600"/>
          </a:xfr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551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30.11.2013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891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30.11.2013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022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30.11.2013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269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30.11.2013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668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30.11.2013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31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30.11.2013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732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30.11.2013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52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30.11.2013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186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6" name="Rectangle 58" descr="Large confetti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28416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pattFill prst="lgConfetti">
                  <a:fgClr>
                    <a:schemeClr val="accent2"/>
                  </a:fgClr>
                  <a:bgClr>
                    <a:schemeClr val="folHlink"/>
                  </a:bgClr>
                </a:patt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107" name="Rectangle 5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05000"/>
            <a:ext cx="77724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108" name="Rectangle 6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B4C71EC6-210F-42DE-9C53-41977AD35B3D}" type="datetimeFigureOut">
              <a:rPr lang="ru-RU" smtClean="0"/>
              <a:t>30.11.2013</a:t>
            </a:fld>
            <a:endParaRPr lang="ru-RU"/>
          </a:p>
        </p:txBody>
      </p:sp>
      <p:sp>
        <p:nvSpPr>
          <p:cNvPr id="2109" name="Rectangle 6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2114" name="Rectangle 66"/>
          <p:cNvSpPr>
            <a:spLocks noChangeArrowheads="1"/>
          </p:cNvSpPr>
          <p:nvPr/>
        </p:nvSpPr>
        <p:spPr bwMode="auto">
          <a:xfrm>
            <a:off x="0" y="1512888"/>
            <a:ext cx="8458200" cy="873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ru-RU"/>
          </a:p>
        </p:txBody>
      </p:sp>
      <p:sp>
        <p:nvSpPr>
          <p:cNvPr id="2115" name="Rectangle 67" descr="Large confetti"/>
          <p:cNvSpPr>
            <a:spLocks noChangeArrowheads="1"/>
          </p:cNvSpPr>
          <p:nvPr/>
        </p:nvSpPr>
        <p:spPr bwMode="ltGray">
          <a:xfrm>
            <a:off x="247650" y="0"/>
            <a:ext cx="793750" cy="1841500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ru-RU"/>
          </a:p>
        </p:txBody>
      </p:sp>
      <p:sp>
        <p:nvSpPr>
          <p:cNvPr id="2116" name="Rectangle 68"/>
          <p:cNvSpPr>
            <a:spLocks noChangeArrowheads="1"/>
          </p:cNvSpPr>
          <p:nvPr/>
        </p:nvSpPr>
        <p:spPr bwMode="auto">
          <a:xfrm>
            <a:off x="7067550" y="6553200"/>
            <a:ext cx="2076450" cy="793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ru-RU"/>
          </a:p>
        </p:txBody>
      </p:sp>
      <p:sp>
        <p:nvSpPr>
          <p:cNvPr id="2110" name="Rectangle 62" descr="Large confetti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16900" y="6248400"/>
            <a:ext cx="533400" cy="609600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5000"/>
        <a:buBlip>
          <a:blip r:embed="rId15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://giuseppe-arcimboldo.ru/?page_id=32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5400" dirty="0" smtClean="0">
                <a:latin typeface="Monotype Corsiva" pitchFamily="66" charset="0"/>
              </a:rPr>
              <a:t/>
            </a:r>
            <a:br>
              <a:rPr lang="ru-RU" sz="5400" dirty="0" smtClean="0">
                <a:latin typeface="Monotype Corsiva" pitchFamily="66" charset="0"/>
              </a:rPr>
            </a:br>
            <a:r>
              <a:rPr lang="ru-RU" sz="5400" dirty="0" smtClean="0">
                <a:latin typeface="Monotype Corsiva" pitchFamily="66" charset="0"/>
              </a:rPr>
              <a:t>Джузеппе </a:t>
            </a:r>
            <a:r>
              <a:rPr lang="ru-RU" sz="5400" dirty="0" err="1">
                <a:latin typeface="Monotype Corsiva" pitchFamily="66" charset="0"/>
              </a:rPr>
              <a:t>Арчимбольдо</a:t>
            </a:r>
            <a:r>
              <a:rPr lang="ru-RU" sz="5400" dirty="0">
                <a:latin typeface="Monotype Corsiva" pitchFamily="66" charset="0"/>
              </a:rPr>
              <a:t/>
            </a:r>
            <a:br>
              <a:rPr lang="ru-RU" sz="5400" dirty="0">
                <a:latin typeface="Monotype Corsiva" pitchFamily="66" charset="0"/>
              </a:rPr>
            </a:br>
            <a:endParaRPr lang="ru-RU" sz="5400" dirty="0"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5380672"/>
            <a:ext cx="85689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Лебедь Светлана </a:t>
            </a:r>
            <a:r>
              <a:rPr lang="ru-RU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Григорьевна</a:t>
            </a:r>
            <a:r>
              <a:rPr lang="ru-RU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, учитель ИЗО, МХК</a:t>
            </a:r>
          </a:p>
          <a:p>
            <a:pPr algn="ctr"/>
            <a:endParaRPr lang="ru-RU" dirty="0" smtClean="0">
              <a:solidFill>
                <a:schemeClr val="bg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МАОУ </a:t>
            </a:r>
            <a:r>
              <a:rPr lang="ru-RU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Ильинская СОШ </a:t>
            </a:r>
            <a:r>
              <a:rPr lang="ru-RU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algn="ctr"/>
            <a:r>
              <a:rPr lang="ru-RU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с. </a:t>
            </a:r>
            <a:r>
              <a:rPr lang="ru-RU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Ильинское</a:t>
            </a:r>
            <a:r>
              <a:rPr lang="ru-RU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,городской округ  Домодедово, </a:t>
            </a:r>
            <a:r>
              <a:rPr lang="ru-RU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Московская область, </a:t>
            </a:r>
          </a:p>
        </p:txBody>
      </p:sp>
    </p:spTree>
    <p:extLst>
      <p:ext uri="{BB962C8B-B14F-4D97-AF65-F5344CB8AC3E}">
        <p14:creationId xmlns:p14="http://schemas.microsoft.com/office/powerpoint/2010/main" val="944298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/>
              <a:t>Джузеппе </a:t>
            </a:r>
            <a:r>
              <a:rPr lang="ru-RU" sz="3200" i="1" dirty="0" err="1"/>
              <a:t>Арчимбольдо</a:t>
            </a:r>
            <a:r>
              <a:rPr lang="ru-RU" sz="3200" i="1" dirty="0"/>
              <a:t>. «Зима»</a:t>
            </a:r>
            <a:endParaRPr lang="ru-RU" sz="3200" dirty="0"/>
          </a:p>
        </p:txBody>
      </p:sp>
      <p:pic>
        <p:nvPicPr>
          <p:cNvPr id="2050" name="Picture 2" descr="Джузеппе Арчимбольдо. &quot;Зима&quot;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72816"/>
            <a:ext cx="3475744" cy="462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743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/>
              <a:t>Джузеппе </a:t>
            </a:r>
            <a:r>
              <a:rPr lang="ru-RU" sz="3200" i="1" dirty="0" err="1"/>
              <a:t>Арчимбольдо</a:t>
            </a:r>
            <a:r>
              <a:rPr lang="ru-RU" sz="3200" i="1" dirty="0"/>
              <a:t>. «Весна»</a:t>
            </a:r>
            <a:endParaRPr lang="ru-RU" sz="3200" dirty="0"/>
          </a:p>
        </p:txBody>
      </p:sp>
      <p:pic>
        <p:nvPicPr>
          <p:cNvPr id="8194" name="Picture 2" descr="Джузеппе Арчимбольдо. &quot;Весна&quot;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44824"/>
            <a:ext cx="3915919" cy="469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010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/>
              <a:t>Джузеппе </a:t>
            </a:r>
            <a:r>
              <a:rPr lang="ru-RU" sz="3200" i="1" dirty="0" err="1"/>
              <a:t>Арчимбольдо</a:t>
            </a:r>
            <a:r>
              <a:rPr lang="ru-RU" sz="3200" i="1" dirty="0"/>
              <a:t>. «Лето»</a:t>
            </a:r>
            <a:endParaRPr lang="ru-RU" sz="3200" dirty="0"/>
          </a:p>
        </p:txBody>
      </p:sp>
      <p:pic>
        <p:nvPicPr>
          <p:cNvPr id="9218" name="Picture 2" descr="Джузеппе Арчимбольдо. &quot;Лето&quot;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844824"/>
            <a:ext cx="3596705" cy="476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316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/>
              <a:t>Джузеппе </a:t>
            </a:r>
            <a:r>
              <a:rPr lang="ru-RU" sz="3200" i="1" dirty="0" err="1"/>
              <a:t>Арчимбольдо</a:t>
            </a:r>
            <a:r>
              <a:rPr lang="ru-RU" sz="3200" i="1" dirty="0"/>
              <a:t>. «Осень»</a:t>
            </a:r>
            <a:endParaRPr lang="ru-RU" sz="3200" dirty="0"/>
          </a:p>
        </p:txBody>
      </p:sp>
      <p:pic>
        <p:nvPicPr>
          <p:cNvPr id="10242" name="Picture 2" descr="Джузеппе Арчимбольдо. &quot;Осень&quot;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72816"/>
            <a:ext cx="3876871" cy="469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809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/>
              <a:t>Джузеппе </a:t>
            </a:r>
            <a:r>
              <a:rPr lang="ru-RU" sz="3200" i="1" dirty="0" err="1"/>
              <a:t>Арчимбольдо</a:t>
            </a:r>
            <a:r>
              <a:rPr lang="ru-RU" sz="3200" i="1" dirty="0"/>
              <a:t>. «Зима» (второй вариант)</a:t>
            </a:r>
            <a:endParaRPr lang="ru-RU" sz="3200" dirty="0"/>
          </a:p>
        </p:txBody>
      </p:sp>
      <p:pic>
        <p:nvPicPr>
          <p:cNvPr id="11266" name="Picture 2" descr="Джузеппе Арчимбольдо. &quot;Зима&quot; (второй вариант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844824"/>
            <a:ext cx="3666694" cy="454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606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/>
              <a:t>Джузеппе </a:t>
            </a:r>
            <a:r>
              <a:rPr lang="ru-RU" sz="3200" i="1" dirty="0" err="1"/>
              <a:t>Арчимбольдо</a:t>
            </a:r>
            <a:r>
              <a:rPr lang="ru-RU" sz="3200" i="1" dirty="0"/>
              <a:t>. «Осень» (второй вариант)</a:t>
            </a:r>
            <a:endParaRPr lang="ru-RU" sz="3200" dirty="0"/>
          </a:p>
        </p:txBody>
      </p:sp>
      <p:pic>
        <p:nvPicPr>
          <p:cNvPr id="12290" name="Picture 2" descr="Джузеппе Арчимбольдо. &quot;Осень&quot; (второй вариант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72816"/>
            <a:ext cx="3511569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198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/>
              <a:t>Джузеппе </a:t>
            </a:r>
            <a:r>
              <a:rPr lang="ru-RU" sz="3200" i="1" dirty="0" err="1"/>
              <a:t>Арчимбольдо</a:t>
            </a:r>
            <a:r>
              <a:rPr lang="ru-RU" sz="3200" i="1" dirty="0"/>
              <a:t>. «Лето» (второй вариант)</a:t>
            </a:r>
            <a:endParaRPr lang="ru-RU" sz="3200" dirty="0"/>
          </a:p>
        </p:txBody>
      </p:sp>
      <p:pic>
        <p:nvPicPr>
          <p:cNvPr id="13314" name="Picture 2" descr="Джузеппе Арчимбольдо. &quot;Лето&quot; (второй вариант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00808"/>
            <a:ext cx="3692086" cy="461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986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/>
              <a:t>Джузеппе </a:t>
            </a:r>
            <a:r>
              <a:rPr lang="ru-RU" sz="3200" i="1" dirty="0" err="1"/>
              <a:t>Арчимбольдо</a:t>
            </a:r>
            <a:r>
              <a:rPr lang="ru-RU" sz="3200" i="1" dirty="0"/>
              <a:t>. «Весна» (второй вариант)</a:t>
            </a:r>
            <a:endParaRPr lang="ru-RU" sz="3200" dirty="0"/>
          </a:p>
        </p:txBody>
      </p:sp>
      <p:pic>
        <p:nvPicPr>
          <p:cNvPr id="14338" name="Picture 2" descr="Джузеппе Арчимбольдо. &quot;Весна&quot; (второй вариант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72816"/>
            <a:ext cx="3562966" cy="482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841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/>
              <a:t>Джузеппе </a:t>
            </a:r>
            <a:r>
              <a:rPr lang="ru-RU" sz="3200" i="1" dirty="0" err="1"/>
              <a:t>Арчимбольдо</a:t>
            </a:r>
            <a:r>
              <a:rPr lang="ru-RU" sz="3200" i="1" dirty="0"/>
              <a:t>. «Весна» (третий вариант)</a:t>
            </a:r>
            <a:endParaRPr lang="ru-RU" sz="3200" dirty="0"/>
          </a:p>
        </p:txBody>
      </p:sp>
      <p:pic>
        <p:nvPicPr>
          <p:cNvPr id="15362" name="Picture 2" descr="Джузеппе Арчимбольдо. &quot;Весна&quot; (третий вариант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72816"/>
            <a:ext cx="3666585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997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/>
              <a:t>Джузеппе </a:t>
            </a:r>
            <a:r>
              <a:rPr lang="ru-RU" sz="3200" i="1" dirty="0" err="1"/>
              <a:t>Арчимбольдо</a:t>
            </a:r>
            <a:r>
              <a:rPr lang="ru-RU" sz="3200" i="1" dirty="0"/>
              <a:t>. «Весна» (четвертый вариант)</a:t>
            </a:r>
            <a:endParaRPr lang="ru-RU" sz="3200" dirty="0"/>
          </a:p>
        </p:txBody>
      </p:sp>
      <p:pic>
        <p:nvPicPr>
          <p:cNvPr id="16386" name="Picture 2" descr="Джузеппе Арчимбольдо. &quot;Весна&quot; (четвертый вариант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00808"/>
            <a:ext cx="3681744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319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7772400" cy="1143000"/>
          </a:xfrm>
        </p:spPr>
        <p:txBody>
          <a:bodyPr/>
          <a:lstStyle/>
          <a:p>
            <a:r>
              <a:rPr lang="ru-RU" sz="4000" b="1" dirty="0">
                <a:latin typeface="Monotype Corsiva" pitchFamily="66" charset="0"/>
              </a:rPr>
              <a:t>Биография Джузеппе </a:t>
            </a:r>
            <a:r>
              <a:rPr lang="ru-RU" sz="4000" b="1" dirty="0" err="1">
                <a:latin typeface="Monotype Corsiva" pitchFamily="66" charset="0"/>
              </a:rPr>
              <a:t>Арчимбольдо</a:t>
            </a:r>
            <a:r>
              <a:rPr lang="ru-RU" sz="4000" b="1" dirty="0">
                <a:latin typeface="Monotype Corsiva" pitchFamily="66" charset="0"/>
              </a:rPr>
              <a:t/>
            </a:r>
            <a:br>
              <a:rPr lang="ru-RU" sz="4000" b="1" dirty="0">
                <a:latin typeface="Monotype Corsiva" pitchFamily="66" charset="0"/>
              </a:rPr>
            </a:br>
            <a:endParaRPr lang="ru-RU" sz="4000" b="1" dirty="0"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42878" y="1905000"/>
            <a:ext cx="5715322" cy="4191000"/>
          </a:xfrm>
        </p:spPr>
        <p:txBody>
          <a:bodyPr/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Джузеппе 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Арчимбольдо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   (1527, Милан — 11 июля 1593, там же), итальянский художник. Прославился своими экстравагантными картинами с изображениями человеческих лиц в виде композиций из овощей и фруктов, часто с портретным сходством. Забытый средневековый художник был провозглашен в 20 в. предтечей сюрреализма, а одна из его картин («Библиотекарь») названа «триумфом абстрактного искусства в XVI столетии».</a:t>
            </a:r>
          </a:p>
        </p:txBody>
      </p:sp>
      <p:pic>
        <p:nvPicPr>
          <p:cNvPr id="1026" name="Picture 2" descr="Джузеппе Арчимбольдо &quot;Автопортрет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24193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7780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/>
              <a:t>Джузеппе </a:t>
            </a:r>
            <a:r>
              <a:rPr lang="ru-RU" sz="3200" i="1" dirty="0" err="1"/>
              <a:t>Арчимбольдо</a:t>
            </a:r>
            <a:r>
              <a:rPr lang="ru-RU" sz="3200" i="1" dirty="0"/>
              <a:t>. «Весна» (пятый вариант)</a:t>
            </a:r>
            <a:endParaRPr lang="ru-RU" sz="3200" dirty="0"/>
          </a:p>
        </p:txBody>
      </p:sp>
      <p:pic>
        <p:nvPicPr>
          <p:cNvPr id="17410" name="Picture 2" descr="Джузеппе Арчимбольдо. &quot;Весна&quot; (пятый вариант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72816"/>
            <a:ext cx="3833247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5687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/>
              <a:t>Джузеппе </a:t>
            </a:r>
            <a:r>
              <a:rPr lang="ru-RU" sz="3200" i="1" dirty="0" err="1"/>
              <a:t>Арчимбольдо</a:t>
            </a:r>
            <a:r>
              <a:rPr lang="ru-RU" sz="3200" i="1" dirty="0"/>
              <a:t> «Четыре времени года в одном портрете»</a:t>
            </a:r>
            <a:endParaRPr lang="ru-RU" sz="3200" dirty="0"/>
          </a:p>
        </p:txBody>
      </p:sp>
      <p:pic>
        <p:nvPicPr>
          <p:cNvPr id="18434" name="Picture 2" descr="Джузеппе Арчимбольдо &quot;Четыре времени года в одном портрете&quot;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303" y="1905000"/>
            <a:ext cx="3061394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073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cap="none" dirty="0" smtClean="0"/>
              <a:t>Картины «Перевертыши»</a:t>
            </a:r>
            <a:br>
              <a:rPr lang="ru-RU" sz="3200" cap="none" dirty="0" smtClean="0"/>
            </a:br>
            <a:endParaRPr lang="ru-RU" sz="3200" cap="none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7501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dirty="0"/>
              <a:t>Так же довольно таки экспрессивное творчество Джузеппе </a:t>
            </a:r>
            <a:r>
              <a:rPr lang="ru-RU" sz="2000" dirty="0" err="1"/>
              <a:t>Арчимбольдо</a:t>
            </a:r>
            <a:r>
              <a:rPr lang="ru-RU" sz="2000" dirty="0"/>
              <a:t> отличается и оригинальностью картин. Так, есть несколько картин, которые дошли до наших времен, которые можно рассматривать своего рода головоломками. С одной стороны, перед нами картина</a:t>
            </a:r>
            <a:r>
              <a:rPr lang="ru-RU" sz="2000" dirty="0" smtClean="0"/>
              <a:t>, скажем</a:t>
            </a:r>
            <a:r>
              <a:rPr lang="ru-RU" sz="2000" dirty="0"/>
              <a:t>, на которой изображена корзинка с фруктами, а если картину перевернуть, то перед нами окажется портрет знатного человека.</a:t>
            </a:r>
          </a:p>
        </p:txBody>
      </p:sp>
    </p:spTree>
    <p:extLst>
      <p:ext uri="{BB962C8B-B14F-4D97-AF65-F5344CB8AC3E}">
        <p14:creationId xmlns:p14="http://schemas.microsoft.com/office/powerpoint/2010/main" val="39568043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/>
              <a:t>Джузеппе </a:t>
            </a:r>
            <a:r>
              <a:rPr lang="ru-RU" sz="3200" i="1" dirty="0" err="1"/>
              <a:t>Арчимбольдо</a:t>
            </a:r>
            <a:r>
              <a:rPr lang="ru-RU" sz="3200" i="1" dirty="0"/>
              <a:t> «Картина перевертыш 1″</a:t>
            </a:r>
            <a:endParaRPr lang="ru-RU" sz="3200" dirty="0"/>
          </a:p>
        </p:txBody>
      </p:sp>
      <p:pic>
        <p:nvPicPr>
          <p:cNvPr id="19458" name="Picture 2" descr="Джузеппе Арчимбольдо &quot;Картина перевертыш 1&quot;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28974"/>
            <a:ext cx="3192253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Джузеппе Арчимбольдо &quot;Картина-перевертыш 1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028974"/>
            <a:ext cx="3168352" cy="415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2505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/>
              <a:t>Джузеппе </a:t>
            </a:r>
            <a:r>
              <a:rPr lang="ru-RU" sz="3200" i="1" dirty="0" err="1"/>
              <a:t>Арчимбольдо</a:t>
            </a:r>
            <a:r>
              <a:rPr lang="ru-RU" sz="3200" i="1" dirty="0"/>
              <a:t> «Картина -перевертыш 2″</a:t>
            </a:r>
            <a:endParaRPr lang="ru-RU" sz="3200" dirty="0"/>
          </a:p>
        </p:txBody>
      </p:sp>
      <p:pic>
        <p:nvPicPr>
          <p:cNvPr id="20482" name="Picture 2" descr="Джузеппе Арчимбольдо &quot;Картина -перевертыш 2&quot;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8171" y="1905000"/>
            <a:ext cx="3245257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Джузеппе Арчимбольдо &quot;Картина -перевертыш 2&quot;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571" y="1905000"/>
            <a:ext cx="3245257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1963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/>
              <a:t>Джузеппе </a:t>
            </a:r>
            <a:r>
              <a:rPr lang="ru-RU" sz="3200" i="1" dirty="0" err="1"/>
              <a:t>Арчимбольдо</a:t>
            </a:r>
            <a:r>
              <a:rPr lang="ru-RU" sz="3200" i="1" dirty="0"/>
              <a:t> «Картина-перевертыш 3″</a:t>
            </a:r>
            <a:endParaRPr lang="ru-RU" sz="3200" dirty="0"/>
          </a:p>
        </p:txBody>
      </p:sp>
      <p:pic>
        <p:nvPicPr>
          <p:cNvPr id="21506" name="Picture 2" descr="Джузеппе Арчимбольдо &quot;Картина-перевертыш 3&quot;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1" y="1905000"/>
            <a:ext cx="3030897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Джузеппе Арчимбольдо &quot;Картина-перевертыш 3&quot;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060" y="1905000"/>
            <a:ext cx="3030279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3649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cap="none" dirty="0" smtClean="0"/>
              <a:t>Картины «Четыре стихии</a:t>
            </a:r>
            <a:r>
              <a:rPr lang="ru-RU" sz="3600" dirty="0" smtClean="0"/>
              <a:t>»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9252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dirty="0"/>
              <a:t>Полотна Джузеппе </a:t>
            </a:r>
            <a:r>
              <a:rPr lang="ru-RU" sz="2000" dirty="0" err="1"/>
              <a:t>Арчимбольдо</a:t>
            </a:r>
            <a:r>
              <a:rPr lang="ru-RU" sz="2000" dirty="0"/>
              <a:t>, символизирующие четыре основные стихии природы. именно из этих элементов и состояло все в мире, по мнению тогдашних ученых.</a:t>
            </a:r>
          </a:p>
        </p:txBody>
      </p:sp>
    </p:spTree>
    <p:extLst>
      <p:ext uri="{BB962C8B-B14F-4D97-AF65-F5344CB8AC3E}">
        <p14:creationId xmlns:p14="http://schemas.microsoft.com/office/powerpoint/2010/main" val="596816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836712"/>
            <a:ext cx="7772400" cy="1143000"/>
          </a:xfrm>
        </p:spPr>
        <p:txBody>
          <a:bodyPr/>
          <a:lstStyle/>
          <a:p>
            <a:r>
              <a:rPr lang="ru-RU" sz="3200" i="1" dirty="0"/>
              <a:t>Джузеппе </a:t>
            </a:r>
            <a:r>
              <a:rPr lang="ru-RU" sz="3200" i="1" dirty="0" err="1"/>
              <a:t>Арчимбольдо</a:t>
            </a:r>
            <a:r>
              <a:rPr lang="ru-RU" sz="3200" i="1" dirty="0"/>
              <a:t>. «Воздух»</a:t>
            </a:r>
            <a:br>
              <a:rPr lang="ru-RU" sz="3200" i="1" dirty="0"/>
            </a:br>
            <a:r>
              <a:rPr lang="ru-RU" sz="3200" dirty="0"/>
              <a:t> </a:t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22530" name="Picture 2" descr="Джузеппе Арчимбольдо. &quot;Воздух&quot;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571" y="1905000"/>
            <a:ext cx="3156857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7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dirty="0" smtClean="0"/>
              <a:t>Джузеппе </a:t>
            </a:r>
            <a:r>
              <a:rPr lang="ru-RU" sz="2000" dirty="0" err="1"/>
              <a:t>Арчимбольдо</a:t>
            </a:r>
            <a:r>
              <a:rPr lang="ru-RU" sz="2000" dirty="0"/>
              <a:t> родился в Милане в 1527 году. </a:t>
            </a:r>
            <a:r>
              <a:rPr lang="ru-RU" sz="2000" dirty="0" err="1"/>
              <a:t>Арчимбольдо</a:t>
            </a:r>
            <a:r>
              <a:rPr lang="ru-RU" sz="2000" dirty="0"/>
              <a:t> происходил из древнего </a:t>
            </a:r>
            <a:r>
              <a:rPr lang="ru-RU" sz="2000" dirty="0" err="1"/>
              <a:t>южногерманского</a:t>
            </a:r>
            <a:r>
              <a:rPr lang="ru-RU" sz="2000" dirty="0"/>
              <a:t> рода. Его отец был художником, работал над украшением Миланского собора; дядя — архиепископом, умным и образованным человеком. В его доме бывали многие выдающиеся ученые, писатели и художники того времени. Наравне с отцом он оказал значительное влияние на воспитание Джузеппе и пробудил в нем интерес к наукам, философии. 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115616" y="54868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pattFill prst="lgConfetti">
                  <a:fgClr>
                    <a:schemeClr val="accent2"/>
                  </a:fgClr>
                  <a:bgClr>
                    <a:schemeClr val="folHlink"/>
                  </a:bgClr>
                </a:patt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ru-RU" sz="4000" b="1" dirty="0" smtClean="0">
                <a:latin typeface="Monotype Corsiva" pitchFamily="66" charset="0"/>
              </a:rPr>
              <a:t>Биография Джузеппе </a:t>
            </a:r>
            <a:r>
              <a:rPr lang="ru-RU" sz="4000" b="1" dirty="0" err="1" smtClean="0">
                <a:latin typeface="Monotype Corsiva" pitchFamily="66" charset="0"/>
              </a:rPr>
              <a:t>Арчимбольдо</a:t>
            </a:r>
            <a:r>
              <a:rPr lang="ru-RU" sz="4000" b="1" dirty="0" smtClean="0">
                <a:latin typeface="Monotype Corsiva" pitchFamily="66" charset="0"/>
              </a:rPr>
              <a:t/>
            </a:r>
            <a:br>
              <a:rPr lang="ru-RU" sz="4000" b="1" dirty="0" smtClean="0">
                <a:latin typeface="Monotype Corsiva" pitchFamily="66" charset="0"/>
              </a:rPr>
            </a:br>
            <a:endParaRPr lang="ru-RU" sz="40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4637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/>
              <a:t>Джузеппе </a:t>
            </a:r>
            <a:r>
              <a:rPr lang="ru-RU" sz="3200" i="1" dirty="0" err="1"/>
              <a:t>Арчимбольдо</a:t>
            </a:r>
            <a:r>
              <a:rPr lang="ru-RU" sz="3200" i="1" dirty="0"/>
              <a:t>. «Вода»</a:t>
            </a:r>
            <a:endParaRPr lang="ru-RU" sz="3200" dirty="0"/>
          </a:p>
        </p:txBody>
      </p:sp>
      <p:pic>
        <p:nvPicPr>
          <p:cNvPr id="23554" name="Picture 2" descr="Джузеппе Арчимбольдо. &quot;Вода&quot;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461" y="1905000"/>
            <a:ext cx="3165078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2435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/>
              <a:t>Джузеппе </a:t>
            </a:r>
            <a:r>
              <a:rPr lang="ru-RU" sz="3200" i="1" dirty="0" err="1"/>
              <a:t>Арчимбольдо</a:t>
            </a:r>
            <a:r>
              <a:rPr lang="ru-RU" sz="3200" i="1" dirty="0"/>
              <a:t>. «Земля»</a:t>
            </a:r>
            <a:endParaRPr lang="ru-RU" sz="3200" dirty="0"/>
          </a:p>
        </p:txBody>
      </p:sp>
      <p:pic>
        <p:nvPicPr>
          <p:cNvPr id="24578" name="Picture 2" descr="Джузеппе Арчимбольдо. &quot;Земля&quot;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547" y="1905000"/>
            <a:ext cx="2806905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7248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/>
              <a:t>Джузеппе </a:t>
            </a:r>
            <a:r>
              <a:rPr lang="ru-RU" sz="3200" i="1" dirty="0" err="1"/>
              <a:t>Арчимбольдо</a:t>
            </a:r>
            <a:r>
              <a:rPr lang="ru-RU" sz="3200" i="1" dirty="0"/>
              <a:t>. «Огонь</a:t>
            </a:r>
            <a:endParaRPr lang="ru-RU" sz="3200" dirty="0"/>
          </a:p>
        </p:txBody>
      </p:sp>
      <p:pic>
        <p:nvPicPr>
          <p:cNvPr id="25604" name="Picture 4" descr="Джузеппе Арчимбольдо. &quot;Огонь&quot;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844824"/>
            <a:ext cx="3542386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7230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/>
              <a:t>Джузеппе </a:t>
            </a:r>
            <a:r>
              <a:rPr lang="ru-RU" sz="3200" i="1" dirty="0" err="1"/>
              <a:t>Арчимбольдо</a:t>
            </a:r>
            <a:r>
              <a:rPr lang="ru-RU" sz="3200" i="1" dirty="0"/>
              <a:t>. «Огонь» (второй вариант)</a:t>
            </a:r>
            <a:endParaRPr lang="ru-RU" sz="3200" dirty="0"/>
          </a:p>
        </p:txBody>
      </p:sp>
      <p:pic>
        <p:nvPicPr>
          <p:cNvPr id="26626" name="Picture 2" descr="Джузеппе Арчимбольдо. &quot;Огонь&quot; (второй вариант)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839" y="1905000"/>
            <a:ext cx="3152321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7090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cap="none" dirty="0" smtClean="0"/>
              <a:t>Картины «Сезоны»</a:t>
            </a:r>
            <a:br>
              <a:rPr lang="ru-RU" sz="3600" cap="none" dirty="0" smtClean="0"/>
            </a:br>
            <a:endParaRPr lang="ru-RU" sz="3600" cap="none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0210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/>
              <a:t>В данном разделе </a:t>
            </a:r>
            <a:r>
              <a:rPr lang="ru-RU" sz="2400" dirty="0" smtClean="0"/>
              <a:t>расположены </a:t>
            </a:r>
            <a:r>
              <a:rPr lang="ru-RU" sz="2400" dirty="0"/>
              <a:t>картины Джузеппе </a:t>
            </a:r>
            <a:r>
              <a:rPr lang="ru-RU" sz="2400" dirty="0" err="1"/>
              <a:t>Арчимбольдо</a:t>
            </a:r>
            <a:r>
              <a:rPr lang="ru-RU" sz="2400" dirty="0"/>
              <a:t> «Сезоны», и прочие полотна, которые не подходят под остальные разделы  </a:t>
            </a:r>
          </a:p>
        </p:txBody>
      </p:sp>
    </p:spTree>
    <p:extLst>
      <p:ext uri="{BB962C8B-B14F-4D97-AF65-F5344CB8AC3E}">
        <p14:creationId xmlns:p14="http://schemas.microsoft.com/office/powerpoint/2010/main" val="8247528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/>
              <a:t>Джузеппе </a:t>
            </a:r>
            <a:r>
              <a:rPr lang="ru-RU" sz="3200" i="1" dirty="0" err="1"/>
              <a:t>Арчимбольдо</a:t>
            </a:r>
            <a:r>
              <a:rPr lang="ru-RU" sz="3200" i="1" dirty="0"/>
              <a:t> Сезон 1</a:t>
            </a:r>
            <a:endParaRPr lang="ru-RU" sz="3200" dirty="0"/>
          </a:p>
        </p:txBody>
      </p:sp>
      <p:pic>
        <p:nvPicPr>
          <p:cNvPr id="27650" name="Picture 2" descr="Джузеппе Арчимбольдо Сезон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706" y="1905000"/>
            <a:ext cx="3172587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0321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/>
              <a:t>Джузеппе </a:t>
            </a:r>
            <a:r>
              <a:rPr lang="ru-RU" sz="3200" i="1" dirty="0" err="1"/>
              <a:t>Арчимбольдо</a:t>
            </a:r>
            <a:r>
              <a:rPr lang="ru-RU" sz="3200" i="1" dirty="0"/>
              <a:t> Сезон 2</a:t>
            </a:r>
            <a:endParaRPr lang="ru-RU" sz="3200" dirty="0"/>
          </a:p>
        </p:txBody>
      </p:sp>
      <p:pic>
        <p:nvPicPr>
          <p:cNvPr id="28674" name="Picture 2" descr="Джузеппе Арчимбольдо Сезон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706" y="1905000"/>
            <a:ext cx="3172587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2459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/>
              <a:t>Джузеппе </a:t>
            </a:r>
            <a:r>
              <a:rPr lang="ru-RU" sz="3200" i="1" dirty="0" err="1"/>
              <a:t>Арчимбольдо</a:t>
            </a:r>
            <a:r>
              <a:rPr lang="ru-RU" sz="3200" i="1" dirty="0"/>
              <a:t> Сезон 3</a:t>
            </a:r>
            <a:endParaRPr lang="ru-RU" sz="3200" dirty="0"/>
          </a:p>
        </p:txBody>
      </p:sp>
      <p:pic>
        <p:nvPicPr>
          <p:cNvPr id="29698" name="Picture 2" descr="Джузеппе Арчимбольдо Сезон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560" y="1905000"/>
            <a:ext cx="3222879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6685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/>
              <a:t>Джузеппе </a:t>
            </a:r>
            <a:r>
              <a:rPr lang="ru-RU" sz="3200" i="1" dirty="0" err="1"/>
              <a:t>Арчимбольдо</a:t>
            </a:r>
            <a:r>
              <a:rPr lang="ru-RU" sz="3200" i="1" dirty="0"/>
              <a:t> Сезон 4</a:t>
            </a:r>
            <a:endParaRPr lang="ru-RU" sz="3200" dirty="0"/>
          </a:p>
        </p:txBody>
      </p:sp>
      <p:pic>
        <p:nvPicPr>
          <p:cNvPr id="30722" name="Picture 2" descr="Джузеппе Арчимбольдо Сезон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560" y="1905000"/>
            <a:ext cx="3222879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336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dirty="0"/>
              <a:t> Отец </a:t>
            </a:r>
            <a:r>
              <a:rPr lang="ru-RU" sz="2000" dirty="0" err="1"/>
              <a:t>Арчимбольдо</a:t>
            </a:r>
            <a:r>
              <a:rPr lang="ru-RU" sz="2000" dirty="0"/>
              <a:t> дружил с учеником Леонардо да Винчи </a:t>
            </a:r>
            <a:r>
              <a:rPr lang="ru-RU" sz="2000" dirty="0" err="1"/>
              <a:t>Бернардино</a:t>
            </a:r>
            <a:r>
              <a:rPr lang="ru-RU" sz="2000" dirty="0"/>
              <a:t> </a:t>
            </a:r>
            <a:r>
              <a:rPr lang="ru-RU" sz="2000" dirty="0" err="1"/>
              <a:t>Луини</a:t>
            </a:r>
            <a:r>
              <a:rPr lang="ru-RU" sz="2000" dirty="0"/>
              <a:t>, у которого после отъезда Леонардо из Милана остались наброски и записные книжки учителя (чертежи, рисунки). </a:t>
            </a:r>
            <a:r>
              <a:rPr lang="ru-RU" sz="2000" dirty="0" err="1"/>
              <a:t>Арчимбольдо</a:t>
            </a:r>
            <a:r>
              <a:rPr lang="ru-RU" sz="2000" dirty="0"/>
              <a:t>, видимо, имел возможность познакомиться с этими бесценными материалами</a:t>
            </a:r>
            <a:r>
              <a:rPr lang="ru-RU" sz="2000" dirty="0" smtClean="0"/>
              <a:t>. Карикатуры </a:t>
            </a:r>
            <a:r>
              <a:rPr lang="ru-RU" sz="2000" dirty="0"/>
              <a:t>и наброски странных чудовищ нарисованные рукою великого Леонардо да Винчи для юноши были настоящим потрясением, он их запомнил, что и повлияло на его собственное творчество.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115616" y="54868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pattFill prst="lgConfetti">
                  <a:fgClr>
                    <a:schemeClr val="accent2"/>
                  </a:fgClr>
                  <a:bgClr>
                    <a:schemeClr val="folHlink"/>
                  </a:bgClr>
                </a:patt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ru-RU" sz="4000" b="1" dirty="0" smtClean="0">
                <a:latin typeface="Monotype Corsiva" pitchFamily="66" charset="0"/>
              </a:rPr>
              <a:t>Биография Джузеппе </a:t>
            </a:r>
            <a:r>
              <a:rPr lang="ru-RU" sz="4000" b="1" dirty="0" err="1" smtClean="0">
                <a:latin typeface="Monotype Corsiva" pitchFamily="66" charset="0"/>
              </a:rPr>
              <a:t>Арчимбольдо</a:t>
            </a:r>
            <a:r>
              <a:rPr lang="ru-RU" sz="4000" b="1" dirty="0" smtClean="0">
                <a:latin typeface="Monotype Corsiva" pitchFamily="66" charset="0"/>
              </a:rPr>
              <a:t/>
            </a:r>
            <a:br>
              <a:rPr lang="ru-RU" sz="4000" b="1" dirty="0" smtClean="0">
                <a:latin typeface="Monotype Corsiva" pitchFamily="66" charset="0"/>
              </a:rPr>
            </a:br>
            <a:endParaRPr lang="ru-RU" sz="40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0776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/>
              <a:t>Джузеппе </a:t>
            </a:r>
            <a:r>
              <a:rPr lang="ru-RU" sz="3200" i="1" dirty="0" err="1"/>
              <a:t>Арчимбольдо</a:t>
            </a:r>
            <a:r>
              <a:rPr lang="ru-RU" sz="3200" i="1" dirty="0"/>
              <a:t> «Символ обоняния»</a:t>
            </a:r>
            <a:endParaRPr lang="ru-RU" sz="3200" dirty="0"/>
          </a:p>
        </p:txBody>
      </p:sp>
      <p:pic>
        <p:nvPicPr>
          <p:cNvPr id="31746" name="Picture 2" descr="Джузеппе Арчимбольдо &quot;Символ обоняния&quot;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00808"/>
            <a:ext cx="3710662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0893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/>
              <a:t>Джузеппе </a:t>
            </a:r>
            <a:r>
              <a:rPr lang="ru-RU" sz="3200" i="1" dirty="0" err="1"/>
              <a:t>Арчимбольдо</a:t>
            </a:r>
            <a:r>
              <a:rPr lang="ru-RU" sz="3200" i="1" dirty="0"/>
              <a:t> «Флора»</a:t>
            </a:r>
            <a:endParaRPr lang="ru-RU" sz="3200" dirty="0"/>
          </a:p>
        </p:txBody>
      </p:sp>
      <p:pic>
        <p:nvPicPr>
          <p:cNvPr id="32770" name="Picture 2" descr="Джузеппе Арчимбольдо &quot;Флора&quot;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090" y="1905000"/>
            <a:ext cx="3185819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5498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/>
              <a:t>Джузеппе </a:t>
            </a:r>
            <a:r>
              <a:rPr lang="ru-RU" sz="3200" i="1" dirty="0" err="1"/>
              <a:t>Арчимбольдо</a:t>
            </a:r>
            <a:r>
              <a:rPr lang="ru-RU" sz="3200" i="1" dirty="0"/>
              <a:t> «Символ осязания»</a:t>
            </a:r>
            <a:endParaRPr lang="ru-RU" sz="3200" dirty="0"/>
          </a:p>
        </p:txBody>
      </p:sp>
      <p:pic>
        <p:nvPicPr>
          <p:cNvPr id="33794" name="Picture 2" descr="Джузеппе Арчимбольдо &quot;Символ осязания&quot;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929" y="1905000"/>
            <a:ext cx="3426142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6673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/>
              <a:t>Джузеппе </a:t>
            </a:r>
            <a:r>
              <a:rPr lang="ru-RU" sz="3200" i="1" dirty="0" err="1"/>
              <a:t>Арчимбольдо</a:t>
            </a:r>
            <a:r>
              <a:rPr lang="ru-RU" sz="3200" i="1" dirty="0"/>
              <a:t> </a:t>
            </a:r>
            <a:r>
              <a:rPr lang="ru-RU" sz="3200" i="1" dirty="0" smtClean="0"/>
              <a:t>«Адам</a:t>
            </a:r>
            <a:r>
              <a:rPr lang="ru-RU" sz="3200" i="1" dirty="0"/>
              <a:t>»</a:t>
            </a:r>
            <a:endParaRPr lang="ru-RU" sz="3200" dirty="0"/>
          </a:p>
        </p:txBody>
      </p:sp>
      <p:pic>
        <p:nvPicPr>
          <p:cNvPr id="34818" name="Picture 2" descr="Джузеппе Арчимбольдо &quot; Адам&quot;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992" y="1905000"/>
            <a:ext cx="3414016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106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/>
              <a:t>Джузеппе </a:t>
            </a:r>
            <a:r>
              <a:rPr lang="ru-RU" sz="3200" i="1" dirty="0" err="1"/>
              <a:t>Арчимбольдо</a:t>
            </a:r>
            <a:r>
              <a:rPr lang="ru-RU" sz="3200" i="1" dirty="0"/>
              <a:t> «Ева»</a:t>
            </a:r>
            <a:endParaRPr lang="ru-RU" sz="3200" dirty="0"/>
          </a:p>
        </p:txBody>
      </p:sp>
      <p:pic>
        <p:nvPicPr>
          <p:cNvPr id="35842" name="Picture 2" descr="Джузеппе Арчимбольдо &quot;Ева&quot;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634" y="1905000"/>
            <a:ext cx="3366731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7033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/>
              <a:t>Джузеппе </a:t>
            </a:r>
            <a:r>
              <a:rPr lang="ru-RU" sz="3200" i="1" dirty="0" err="1"/>
              <a:t>Арчимбольдо</a:t>
            </a:r>
            <a:r>
              <a:rPr lang="ru-RU" sz="3200" i="1" dirty="0"/>
              <a:t> «</a:t>
            </a:r>
            <a:r>
              <a:rPr lang="ru-RU" sz="3200" i="1" dirty="0" err="1"/>
              <a:t>Вертум</a:t>
            </a:r>
            <a:r>
              <a:rPr lang="ru-RU" sz="3200" i="1" dirty="0"/>
              <a:t>»</a:t>
            </a:r>
            <a:endParaRPr lang="ru-RU" sz="3200" dirty="0"/>
          </a:p>
        </p:txBody>
      </p:sp>
      <p:pic>
        <p:nvPicPr>
          <p:cNvPr id="36866" name="Picture 2" descr="Джузеппе Арчимбольдо &quot;Вертум&quot;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382" y="1905000"/>
            <a:ext cx="3033236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9204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cap="none" dirty="0" smtClean="0"/>
              <a:t>Картины «Профессии»</a:t>
            </a:r>
            <a:br>
              <a:rPr lang="ru-RU" cap="none" dirty="0" smtClean="0"/>
            </a:br>
            <a:endParaRPr lang="ru-RU" cap="none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2323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/>
              <a:t>Джузеппе </a:t>
            </a:r>
            <a:r>
              <a:rPr lang="ru-RU" sz="3200" i="1" dirty="0" err="1"/>
              <a:t>Арчимбольдо</a:t>
            </a:r>
            <a:r>
              <a:rPr lang="ru-RU" sz="3200" i="1" dirty="0"/>
              <a:t> «Библиотекарь»</a:t>
            </a:r>
            <a:endParaRPr lang="ru-RU" sz="3200" dirty="0"/>
          </a:p>
        </p:txBody>
      </p:sp>
      <p:pic>
        <p:nvPicPr>
          <p:cNvPr id="37890" name="Picture 2" descr="Джузеппе Арчимбольдо &quot;Библиотекарь&quot;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434" y="1905000"/>
            <a:ext cx="2965132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9561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/>
              <a:t>Джузеппе </a:t>
            </a:r>
            <a:r>
              <a:rPr lang="ru-RU" sz="3200" i="1" dirty="0" err="1"/>
              <a:t>Арчимбольдо</a:t>
            </a:r>
            <a:r>
              <a:rPr lang="ru-RU" sz="3200" i="1" dirty="0"/>
              <a:t> «Юрист»</a:t>
            </a:r>
            <a:endParaRPr lang="ru-RU" sz="3200" dirty="0"/>
          </a:p>
        </p:txBody>
      </p:sp>
      <p:pic>
        <p:nvPicPr>
          <p:cNvPr id="38914" name="Picture 2" descr="Джузеппе Арчимбольдо &quot;Юрист&quot;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013" y="1905000"/>
            <a:ext cx="3241974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983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/>
              <a:t>Джузеппе </a:t>
            </a:r>
            <a:r>
              <a:rPr lang="ru-RU" sz="3200" i="1" dirty="0" err="1"/>
              <a:t>Арчимбольдо</a:t>
            </a:r>
            <a:r>
              <a:rPr lang="ru-RU" sz="3200" i="1" dirty="0"/>
              <a:t> «Водонос»</a:t>
            </a:r>
            <a:endParaRPr lang="ru-RU" sz="3200" dirty="0"/>
          </a:p>
        </p:txBody>
      </p:sp>
      <p:pic>
        <p:nvPicPr>
          <p:cNvPr id="39938" name="Picture 2" descr="Джузеппе Арчимбольдо &quot;Водонос&quot;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756" y="1905000"/>
            <a:ext cx="3148488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346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dirty="0" err="1"/>
              <a:t>Арчимбольдо</a:t>
            </a:r>
            <a:r>
              <a:rPr lang="ru-RU" sz="2000" dirty="0"/>
              <a:t> помогал отцу расписывать Миланский собор. Вскоре ему представилась возможность раскрасить пять гербовых щитов для князя Фердинанда из Богемии — будущего императора Фердинанда I, придворным художником которого он станет спустя несколько лет. 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115616" y="54868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pattFill prst="lgConfetti">
                  <a:fgClr>
                    <a:schemeClr val="accent2"/>
                  </a:fgClr>
                  <a:bgClr>
                    <a:schemeClr val="folHlink"/>
                  </a:bgClr>
                </a:patt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ru-RU" sz="4000" b="1" dirty="0" smtClean="0">
                <a:latin typeface="Monotype Corsiva" pitchFamily="66" charset="0"/>
              </a:rPr>
              <a:t>Биография Джузеппе </a:t>
            </a:r>
            <a:r>
              <a:rPr lang="ru-RU" sz="4000" b="1" dirty="0" err="1" smtClean="0">
                <a:latin typeface="Monotype Corsiva" pitchFamily="66" charset="0"/>
              </a:rPr>
              <a:t>Арчимбольдо</a:t>
            </a:r>
            <a:r>
              <a:rPr lang="ru-RU" sz="4000" b="1" dirty="0" smtClean="0">
                <a:latin typeface="Monotype Corsiva" pitchFamily="66" charset="0"/>
              </a:rPr>
              <a:t/>
            </a:r>
            <a:br>
              <a:rPr lang="ru-RU" sz="4000" b="1" dirty="0" smtClean="0">
                <a:latin typeface="Monotype Corsiva" pitchFamily="66" charset="0"/>
              </a:rPr>
            </a:br>
            <a:endParaRPr lang="ru-RU" sz="40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5655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/>
              <a:t>Джузеппе </a:t>
            </a:r>
            <a:r>
              <a:rPr lang="ru-RU" sz="3200" i="1" dirty="0" err="1"/>
              <a:t>Арчимбольдо</a:t>
            </a:r>
            <a:r>
              <a:rPr lang="ru-RU" sz="3200" i="1" dirty="0"/>
              <a:t> «Адмирал»</a:t>
            </a:r>
            <a:endParaRPr lang="ru-RU" sz="3200" dirty="0"/>
          </a:p>
        </p:txBody>
      </p:sp>
      <p:pic>
        <p:nvPicPr>
          <p:cNvPr id="40964" name="Picture 4" descr="Джузеппе Арчимбольдо &quot;Адмирал&quot;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72816"/>
            <a:ext cx="350889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42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Источники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Текст и картины художника-</a:t>
            </a: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://giuseppe-arcimboldo.ru/?page_id=32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451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dirty="0"/>
              <a:t>В 1562, после неоднократных приглашений императора Фердинанда I, </a:t>
            </a:r>
            <a:r>
              <a:rPr lang="ru-RU" sz="2000" dirty="0" err="1"/>
              <a:t>Арчимбольдо</a:t>
            </a:r>
            <a:r>
              <a:rPr lang="ru-RU" sz="2000" dirty="0"/>
              <a:t> приехал в Прагу и поступил на службу в качестве придворного художника. Создал несколько портретов членов императорской семьи, первый вариант серии «Времена года» («Лето» и «Зима» находятся в Музее искусств в Вене, «Весна» — в мадридской академии «Сан-Фернандо», «Осень» утеряна). Как художник-декоратор участвовал в оформлении празднеств, торжеств, турниров и свадеб, часто устраиваемых при дворе.25 лет художник жил при дворах в Вене и Праге После смерти </a:t>
            </a:r>
            <a:r>
              <a:rPr lang="ru-RU" sz="2000" dirty="0" err="1"/>
              <a:t>ФердинандаI</a:t>
            </a:r>
            <a:r>
              <a:rPr lang="ru-RU" sz="2000" dirty="0"/>
              <a:t> , продолжил службу при его сыне Максимилиане, а затем при Рудольфе II.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115616" y="54868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pattFill prst="lgConfetti">
                  <a:fgClr>
                    <a:schemeClr val="accent2"/>
                  </a:fgClr>
                  <a:bgClr>
                    <a:schemeClr val="folHlink"/>
                  </a:bgClr>
                </a:patt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ru-RU" sz="4000" b="1" dirty="0" smtClean="0">
                <a:latin typeface="Monotype Corsiva" pitchFamily="66" charset="0"/>
              </a:rPr>
              <a:t>Биография Джузеппе </a:t>
            </a:r>
            <a:r>
              <a:rPr lang="ru-RU" sz="4000" b="1" dirty="0" err="1" smtClean="0">
                <a:latin typeface="Monotype Corsiva" pitchFamily="66" charset="0"/>
              </a:rPr>
              <a:t>Арчимбольдо</a:t>
            </a:r>
            <a:r>
              <a:rPr lang="ru-RU" sz="4000" b="1" dirty="0" smtClean="0">
                <a:latin typeface="Monotype Corsiva" pitchFamily="66" charset="0"/>
              </a:rPr>
              <a:t/>
            </a:r>
            <a:br>
              <a:rPr lang="ru-RU" sz="4000" b="1" dirty="0" smtClean="0">
                <a:latin typeface="Monotype Corsiva" pitchFamily="66" charset="0"/>
              </a:rPr>
            </a:br>
            <a:endParaRPr lang="ru-RU" sz="40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230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dirty="0"/>
              <a:t>Отслужив 12 лет при дворе Рудольфа II, 60-летний </a:t>
            </a:r>
            <a:r>
              <a:rPr lang="ru-RU" sz="2000" dirty="0" err="1"/>
              <a:t>Арчимбольдо</a:t>
            </a:r>
            <a:r>
              <a:rPr lang="ru-RU" sz="2000" dirty="0"/>
              <a:t> попросил об отставке и в 1587 вернулся в Милан. За «долгую, верную и добросовестную» службу император пожаловал художнику полторы тысячи рейнских </a:t>
            </a:r>
            <a:r>
              <a:rPr lang="ru-RU" sz="2000" dirty="0" err="1"/>
              <a:t>гильдеров</a:t>
            </a:r>
            <a:r>
              <a:rPr lang="ru-RU" sz="2000" dirty="0"/>
              <a:t>. В 1591 художник написал два своих самых прославленных полотна — «Флору» и «</a:t>
            </a:r>
            <a:r>
              <a:rPr lang="ru-RU" sz="2000" dirty="0" err="1"/>
              <a:t>Вертумна</a:t>
            </a:r>
            <a:r>
              <a:rPr lang="ru-RU" sz="2000" dirty="0"/>
              <a:t>» (последнюю работу друзья считали портретом Рудольфа) — и послал их императору в Прагу; тот не только пришел в восторг от этих шедевров, но и пожаловал художнику титул пфальцграфа. Год спустя </a:t>
            </a:r>
            <a:r>
              <a:rPr lang="ru-RU" sz="2000" dirty="0" err="1"/>
              <a:t>Арчимбольдо</a:t>
            </a:r>
            <a:r>
              <a:rPr lang="ru-RU" sz="2000" dirty="0"/>
              <a:t> </a:t>
            </a:r>
            <a:r>
              <a:rPr lang="ru-RU" sz="2000" dirty="0" smtClean="0"/>
              <a:t>скончался</a:t>
            </a:r>
            <a:endParaRPr lang="ru-RU" sz="20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115616" y="54868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pattFill prst="lgConfetti">
                  <a:fgClr>
                    <a:schemeClr val="accent2"/>
                  </a:fgClr>
                  <a:bgClr>
                    <a:schemeClr val="folHlink"/>
                  </a:bgClr>
                </a:patt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ru-RU" sz="4000" b="1" dirty="0" smtClean="0">
                <a:latin typeface="Monotype Corsiva" pitchFamily="66" charset="0"/>
              </a:rPr>
              <a:t>Биография Джузеппе </a:t>
            </a:r>
            <a:r>
              <a:rPr lang="ru-RU" sz="4000" b="1" dirty="0" err="1" smtClean="0">
                <a:latin typeface="Monotype Corsiva" pitchFamily="66" charset="0"/>
              </a:rPr>
              <a:t>Арчимбольдо</a:t>
            </a:r>
            <a:r>
              <a:rPr lang="ru-RU" sz="4000" b="1" dirty="0" smtClean="0">
                <a:latin typeface="Monotype Corsiva" pitchFamily="66" charset="0"/>
              </a:rPr>
              <a:t/>
            </a:r>
            <a:br>
              <a:rPr lang="ru-RU" sz="4000" b="1" dirty="0" smtClean="0">
                <a:latin typeface="Monotype Corsiva" pitchFamily="66" charset="0"/>
              </a:rPr>
            </a:br>
            <a:endParaRPr lang="ru-RU" sz="40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855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cap="none" dirty="0" smtClean="0"/>
              <a:t>Картины «Времена года»</a:t>
            </a:r>
            <a:br>
              <a:rPr lang="ru-RU" cap="none" dirty="0" smtClean="0"/>
            </a:br>
            <a:endParaRPr lang="ru-RU" cap="none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322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/>
              <a:t>Картин Джузеппе </a:t>
            </a:r>
            <a:r>
              <a:rPr lang="ru-RU" sz="2400" dirty="0" err="1"/>
              <a:t>Арчимбольдо</a:t>
            </a:r>
            <a:r>
              <a:rPr lang="ru-RU" sz="2400" dirty="0"/>
              <a:t> дошло до нас чрезвычайно мало. Но особенно отличаются многообразием</a:t>
            </a:r>
            <a:r>
              <a:rPr lang="ru-RU" sz="2400" dirty="0" smtClean="0"/>
              <a:t>, из </a:t>
            </a:r>
            <a:r>
              <a:rPr lang="ru-RU" sz="2400" dirty="0"/>
              <a:t>общего количества дошедших до нас полотен мастера, именно картины под общим названием «Временна года», которые символизируют различные времена года.</a:t>
            </a:r>
          </a:p>
        </p:txBody>
      </p:sp>
    </p:spTree>
    <p:extLst>
      <p:ext uri="{BB962C8B-B14F-4D97-AF65-F5344CB8AC3E}">
        <p14:creationId xmlns:p14="http://schemas.microsoft.com/office/powerpoint/2010/main" val="12635284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47">
  <a:themeElements>
    <a:clrScheme name="Рисовая бумага 2">
      <a:dk1>
        <a:srgbClr val="00264C"/>
      </a:dk1>
      <a:lt1>
        <a:srgbClr val="FFFFE9"/>
      </a:lt1>
      <a:dk2>
        <a:srgbClr val="333333"/>
      </a:dk2>
      <a:lt2>
        <a:srgbClr val="333333"/>
      </a:lt2>
      <a:accent1>
        <a:srgbClr val="78C0B2"/>
      </a:accent1>
      <a:accent2>
        <a:srgbClr val="262D4C"/>
      </a:accent2>
      <a:accent3>
        <a:srgbClr val="FFFFF2"/>
      </a:accent3>
      <a:accent4>
        <a:srgbClr val="001F40"/>
      </a:accent4>
      <a:accent5>
        <a:srgbClr val="BEDCD5"/>
      </a:accent5>
      <a:accent6>
        <a:srgbClr val="212844"/>
      </a:accent6>
      <a:hlink>
        <a:srgbClr val="598BBD"/>
      </a:hlink>
      <a:folHlink>
        <a:srgbClr val="4D4D4D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Рисовая бумага 1">
        <a:dk1>
          <a:srgbClr val="9D9475"/>
        </a:dk1>
        <a:lt1>
          <a:srgbClr val="333333"/>
        </a:lt1>
        <a:dk2>
          <a:srgbClr val="333300"/>
        </a:dk2>
        <a:lt2>
          <a:srgbClr val="333333"/>
        </a:lt2>
        <a:accent1>
          <a:srgbClr val="B3C39F"/>
        </a:accent1>
        <a:accent2>
          <a:srgbClr val="DCD9CE"/>
        </a:accent2>
        <a:accent3>
          <a:srgbClr val="ADADAA"/>
        </a:accent3>
        <a:accent4>
          <a:srgbClr val="2A2A2A"/>
        </a:accent4>
        <a:accent5>
          <a:srgbClr val="D6DECD"/>
        </a:accent5>
        <a:accent6>
          <a:srgbClr val="C7C4BA"/>
        </a:accent6>
        <a:hlink>
          <a:srgbClr val="CC9900"/>
        </a:hlink>
        <a:folHlink>
          <a:srgbClr val="ADA68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исовая бумага 2">
        <a:dk1>
          <a:srgbClr val="00264C"/>
        </a:dk1>
        <a:lt1>
          <a:srgbClr val="FFFFE9"/>
        </a:lt1>
        <a:dk2>
          <a:srgbClr val="333333"/>
        </a:dk2>
        <a:lt2>
          <a:srgbClr val="333333"/>
        </a:lt2>
        <a:accent1>
          <a:srgbClr val="78C0B2"/>
        </a:accent1>
        <a:accent2>
          <a:srgbClr val="262D4C"/>
        </a:accent2>
        <a:accent3>
          <a:srgbClr val="FFFFF2"/>
        </a:accent3>
        <a:accent4>
          <a:srgbClr val="001F40"/>
        </a:accent4>
        <a:accent5>
          <a:srgbClr val="BEDCD5"/>
        </a:accent5>
        <a:accent6>
          <a:srgbClr val="212844"/>
        </a:accent6>
        <a:hlink>
          <a:srgbClr val="598BBD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Рисовая бумага 3">
        <a:dk1>
          <a:srgbClr val="000000"/>
        </a:dk1>
        <a:lt1>
          <a:srgbClr val="F8F8F8"/>
        </a:lt1>
        <a:dk2>
          <a:srgbClr val="333333"/>
        </a:dk2>
        <a:lt2>
          <a:srgbClr val="5F5F5F"/>
        </a:lt2>
        <a:accent1>
          <a:srgbClr val="DDDDDD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Рисовая бумага 4">
        <a:dk1>
          <a:srgbClr val="00264C"/>
        </a:dk1>
        <a:lt1>
          <a:srgbClr val="FFFFFF"/>
        </a:lt1>
        <a:dk2>
          <a:srgbClr val="333333"/>
        </a:dk2>
        <a:lt2>
          <a:srgbClr val="2E697E"/>
        </a:lt2>
        <a:accent1>
          <a:srgbClr val="BAC8AA"/>
        </a:accent1>
        <a:accent2>
          <a:srgbClr val="6E9883"/>
        </a:accent2>
        <a:accent3>
          <a:srgbClr val="FFFFFF"/>
        </a:accent3>
        <a:accent4>
          <a:srgbClr val="001F40"/>
        </a:accent4>
        <a:accent5>
          <a:srgbClr val="D9E0D2"/>
        </a:accent5>
        <a:accent6>
          <a:srgbClr val="638976"/>
        </a:accent6>
        <a:hlink>
          <a:srgbClr val="CC9900"/>
        </a:hlink>
        <a:folHlink>
          <a:srgbClr val="7DAEC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Рисовая бумага 5">
        <a:dk1>
          <a:srgbClr val="20374E"/>
        </a:dk1>
        <a:lt1>
          <a:srgbClr val="DCE4D2"/>
        </a:lt1>
        <a:dk2>
          <a:srgbClr val="333333"/>
        </a:dk2>
        <a:lt2>
          <a:srgbClr val="524C46"/>
        </a:lt2>
        <a:accent1>
          <a:srgbClr val="C9C491"/>
        </a:accent1>
        <a:accent2>
          <a:srgbClr val="8A776A"/>
        </a:accent2>
        <a:accent3>
          <a:srgbClr val="EBEFE5"/>
        </a:accent3>
        <a:accent4>
          <a:srgbClr val="1A2D41"/>
        </a:accent4>
        <a:accent5>
          <a:srgbClr val="E1DEC7"/>
        </a:accent5>
        <a:accent6>
          <a:srgbClr val="7D6B5F"/>
        </a:accent6>
        <a:hlink>
          <a:srgbClr val="67895F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Тема47</Template>
  <TotalTime>41</TotalTime>
  <Words>750</Words>
  <Application>Microsoft Office PowerPoint</Application>
  <PresentationFormat>Экран (4:3)</PresentationFormat>
  <Paragraphs>62</Paragraphs>
  <Slides>51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Тема47</vt:lpstr>
      <vt:lpstr> Джузеппе Арчимбольдо </vt:lpstr>
      <vt:lpstr>Биография Джузеппе Арчимбольдо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Картины «Времена года» </vt:lpstr>
      <vt:lpstr>Презентация PowerPoint</vt:lpstr>
      <vt:lpstr>Джузеппе Арчимбольдо. «Зима»</vt:lpstr>
      <vt:lpstr>Джузеппе Арчимбольдо. «Весна»</vt:lpstr>
      <vt:lpstr>Джузеппе Арчимбольдо. «Лето»</vt:lpstr>
      <vt:lpstr>Джузеппе Арчимбольдо. «Осень»</vt:lpstr>
      <vt:lpstr>Джузеппе Арчимбольдо. «Зима» (второй вариант)</vt:lpstr>
      <vt:lpstr>Джузеппе Арчимбольдо. «Осень» (второй вариант)</vt:lpstr>
      <vt:lpstr>Джузеппе Арчимбольдо. «Лето» (второй вариант)</vt:lpstr>
      <vt:lpstr>Джузеппе Арчимбольдо. «Весна» (второй вариант)</vt:lpstr>
      <vt:lpstr>Джузеппе Арчимбольдо. «Весна» (третий вариант)</vt:lpstr>
      <vt:lpstr>Джузеппе Арчимбольдо. «Весна» (четвертый вариант)</vt:lpstr>
      <vt:lpstr>Джузеппе Арчимбольдо. «Весна» (пятый вариант)</vt:lpstr>
      <vt:lpstr>Джузеппе Арчимбольдо «Четыре времени года в одном портрете»</vt:lpstr>
      <vt:lpstr>Картины «Перевертыши» </vt:lpstr>
      <vt:lpstr>Презентация PowerPoint</vt:lpstr>
      <vt:lpstr>Джузеппе Арчимбольдо «Картина перевертыш 1″</vt:lpstr>
      <vt:lpstr>Джузеппе Арчимбольдо «Картина -перевертыш 2″</vt:lpstr>
      <vt:lpstr>Джузеппе Арчимбольдо «Картина-перевертыш 3″</vt:lpstr>
      <vt:lpstr>Картины «Четыре стихии» </vt:lpstr>
      <vt:lpstr>Презентация PowerPoint</vt:lpstr>
      <vt:lpstr>Джузеппе Арчимбольдо. «Воздух»   </vt:lpstr>
      <vt:lpstr>Джузеппе Арчимбольдо. «Вода»</vt:lpstr>
      <vt:lpstr>Джузеппе Арчимбольдо. «Земля»</vt:lpstr>
      <vt:lpstr>Джузеппе Арчимбольдо. «Огонь</vt:lpstr>
      <vt:lpstr>Джузеппе Арчимбольдо. «Огонь» (второй вариант)</vt:lpstr>
      <vt:lpstr>Картины «Сезоны» </vt:lpstr>
      <vt:lpstr>Презентация PowerPoint</vt:lpstr>
      <vt:lpstr>Джузеппе Арчимбольдо Сезон 1</vt:lpstr>
      <vt:lpstr>Джузеппе Арчимбольдо Сезон 2</vt:lpstr>
      <vt:lpstr>Джузеппе Арчимбольдо Сезон 3</vt:lpstr>
      <vt:lpstr>Джузеппе Арчимбольдо Сезон 4</vt:lpstr>
      <vt:lpstr>Джузеппе Арчимбольдо «Символ обоняния»</vt:lpstr>
      <vt:lpstr>Джузеппе Арчимбольдо «Флора»</vt:lpstr>
      <vt:lpstr>Джузеппе Арчимбольдо «Символ осязания»</vt:lpstr>
      <vt:lpstr>Джузеппе Арчимбольдо «Адам»</vt:lpstr>
      <vt:lpstr>Джузеппе Арчимбольдо «Ева»</vt:lpstr>
      <vt:lpstr>Джузеппе Арчимбольдо «Вертум»</vt:lpstr>
      <vt:lpstr>Картины «Профессии» </vt:lpstr>
      <vt:lpstr>Джузеппе Арчимбольдо «Библиотекарь»</vt:lpstr>
      <vt:lpstr>Джузеппе Арчимбольдо «Юрист»</vt:lpstr>
      <vt:lpstr>Джузеппе Арчимбольдо «Водонос»</vt:lpstr>
      <vt:lpstr>Джузеппе Арчимбольдо «Адмирал»</vt:lpstr>
      <vt:lpstr>Источники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Джузеппе Арчимбольдо </dc:title>
  <dc:creator>Светлана</dc:creator>
  <cp:lastModifiedBy>Светлана</cp:lastModifiedBy>
  <cp:revision>7</cp:revision>
  <dcterms:created xsi:type="dcterms:W3CDTF">2013-11-23T06:48:39Z</dcterms:created>
  <dcterms:modified xsi:type="dcterms:W3CDTF">2013-11-30T11:25:29Z</dcterms:modified>
</cp:coreProperties>
</file>