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7" r:id="rId3"/>
    <p:sldId id="353" r:id="rId4"/>
    <p:sldId id="354" r:id="rId5"/>
    <p:sldId id="258" r:id="rId6"/>
    <p:sldId id="355" r:id="rId7"/>
    <p:sldId id="360" r:id="rId8"/>
    <p:sldId id="259" r:id="rId9"/>
    <p:sldId id="361" r:id="rId10"/>
    <p:sldId id="362" r:id="rId11"/>
    <p:sldId id="363" r:id="rId12"/>
    <p:sldId id="312" r:id="rId13"/>
    <p:sldId id="261" r:id="rId14"/>
    <p:sldId id="311" r:id="rId15"/>
    <p:sldId id="356" r:id="rId16"/>
    <p:sldId id="262" r:id="rId17"/>
    <p:sldId id="364" r:id="rId18"/>
    <p:sldId id="269" r:id="rId19"/>
    <p:sldId id="271" r:id="rId20"/>
    <p:sldId id="272" r:id="rId21"/>
    <p:sldId id="274" r:id="rId22"/>
    <p:sldId id="263" r:id="rId23"/>
    <p:sldId id="283" r:id="rId24"/>
    <p:sldId id="285" r:id="rId25"/>
    <p:sldId id="276" r:id="rId26"/>
    <p:sldId id="278" r:id="rId27"/>
    <p:sldId id="357" r:id="rId28"/>
    <p:sldId id="358" r:id="rId29"/>
    <p:sldId id="313" r:id="rId30"/>
    <p:sldId id="281" r:id="rId31"/>
    <p:sldId id="314" r:id="rId32"/>
    <p:sldId id="318" r:id="rId33"/>
    <p:sldId id="326" r:id="rId34"/>
    <p:sldId id="365" r:id="rId35"/>
    <p:sldId id="327" r:id="rId36"/>
    <p:sldId id="330" r:id="rId37"/>
    <p:sldId id="328" r:id="rId38"/>
    <p:sldId id="329" r:id="rId39"/>
    <p:sldId id="286" r:id="rId40"/>
    <p:sldId id="306" r:id="rId41"/>
    <p:sldId id="366" r:id="rId42"/>
    <p:sldId id="307" r:id="rId43"/>
    <p:sldId id="308" r:id="rId44"/>
    <p:sldId id="292" r:id="rId45"/>
    <p:sldId id="309" r:id="rId46"/>
    <p:sldId id="310" r:id="rId47"/>
    <p:sldId id="336" r:id="rId48"/>
    <p:sldId id="337" r:id="rId49"/>
    <p:sldId id="338" r:id="rId50"/>
    <p:sldId id="264" r:id="rId51"/>
    <p:sldId id="367" r:id="rId52"/>
    <p:sldId id="294" r:id="rId53"/>
    <p:sldId id="332" r:id="rId54"/>
    <p:sldId id="331" r:id="rId55"/>
    <p:sldId id="347" r:id="rId56"/>
    <p:sldId id="348" r:id="rId57"/>
    <p:sldId id="349" r:id="rId58"/>
    <p:sldId id="350" r:id="rId59"/>
    <p:sldId id="319" r:id="rId60"/>
    <p:sldId id="373" r:id="rId61"/>
    <p:sldId id="320" r:id="rId62"/>
    <p:sldId id="321" r:id="rId63"/>
    <p:sldId id="322" r:id="rId64"/>
    <p:sldId id="323" r:id="rId65"/>
    <p:sldId id="352" r:id="rId66"/>
    <p:sldId id="374" r:id="rId67"/>
    <p:sldId id="359" r:id="rId68"/>
    <p:sldId id="265" r:id="rId69"/>
    <p:sldId id="343" r:id="rId70"/>
    <p:sldId id="368" r:id="rId71"/>
    <p:sldId id="295" r:id="rId72"/>
    <p:sldId id="344" r:id="rId73"/>
    <p:sldId id="345" r:id="rId74"/>
    <p:sldId id="315" r:id="rId75"/>
    <p:sldId id="316" r:id="rId76"/>
    <p:sldId id="339" r:id="rId77"/>
    <p:sldId id="369" r:id="rId78"/>
    <p:sldId id="370" r:id="rId79"/>
    <p:sldId id="371" r:id="rId80"/>
    <p:sldId id="304" r:id="rId81"/>
    <p:sldId id="340" r:id="rId82"/>
    <p:sldId id="341" r:id="rId83"/>
    <p:sldId id="372" r:id="rId84"/>
    <p:sldId id="333" r:id="rId85"/>
    <p:sldId id="334" r:id="rId86"/>
    <p:sldId id="335" r:id="rId87"/>
    <p:sldId id="351" r:id="rId88"/>
    <p:sldId id="266" r:id="rId89"/>
    <p:sldId id="268" r:id="rId90"/>
    <p:sldId id="267" r:id="rId9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29" autoAdjust="0"/>
  </p:normalViewPr>
  <p:slideViewPr>
    <p:cSldViewPr>
      <p:cViewPr varScale="1">
        <p:scale>
          <a:sx n="57" d="100"/>
          <a:sy n="57" d="100"/>
        </p:scale>
        <p:origin x="-5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33817-2BAE-47A1-93CB-026A03E40B57}" type="datetimeFigureOut">
              <a:rPr lang="ru-RU" smtClean="0"/>
              <a:pPr/>
              <a:t>27.12.2012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27068-1FCD-4F94-BD5B-2B485034FB09}" type="slidenum">
              <a:rPr lang="ru-RU" smtClean="0"/>
              <a:pPr/>
              <a:t>‹#›</a:t>
            </a:fld>
            <a:endParaRPr lang="ru-RU"/>
          </a:p>
        </p:txBody>
      </p:sp>
    </p:spTree>
    <p:extLst>
      <p:ext uri="{BB962C8B-B14F-4D97-AF65-F5344CB8AC3E}">
        <p14:creationId xmlns:p14="http://schemas.microsoft.com/office/powerpoint/2010/main" val="9496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rtsait.ru/art/k/kramskoy/main.htm"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artsait.ru/art/k/klodtmk/main.htm" TargetMode="External"/><Relationship Id="rId5" Type="http://schemas.openxmlformats.org/officeDocument/2006/relationships/hyperlink" Target="http://www.artsait.ru/art/p/perov/main.htm" TargetMode="External"/><Relationship Id="rId4" Type="http://schemas.openxmlformats.org/officeDocument/2006/relationships/hyperlink" Target="http://www.artsait.ru/art/g/ge/main.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nearyou.ru/shishkin/0shishkin.html"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nearyou.ru/shishkin/0shdolg1.html#&#1084;&#1080;&#1088;&#1086;&#1074;&#1086;&#1081;"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earyou.ru/fedotov/0fedotov.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earyou.ru/fedotov/0fedotov.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chemeClr val="accent2">
                    <a:lumMod val="50000"/>
                  </a:schemeClr>
                </a:solidFill>
              </a:rPr>
              <a:t>, музыке, театре</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cs typeface="Arial" pitchFamily="34" charset="0"/>
              </a:rPr>
              <a:t>Перов изобразил окраину городка в поздние сумерки. В одноэтажном и двухэтажном домиках уже зажглись огни. Дальнее строение погружено в полную тень. На изрытой колеями снежной дороге стоит пара саней. Одни пустые, в углу других примостилась иззябшая молодая крестьянка. Рядом, на снегу, — собака. Лошадь жует брошенный на землю клок сена. Вдали — обелиски заставы. За ними — едва различимые, уезжающие из города сани.</a:t>
            </a:r>
            <a:endParaRPr kumimoji="0" lang="ru-RU" sz="12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cs typeface="Arial" pitchFamily="34" charset="0"/>
              </a:rPr>
              <a:t>Небо, жгуче-лимонного чистого тона, контрастирует с темным покровом, уже легшим на землю. Это — все, что изобразил художник, но небольшая картина полна такой щемящей тоски…</a:t>
            </a:r>
            <a:endParaRPr kumimoji="0" lang="ru-RU" sz="1200" b="0" i="0" u="none" strike="noStrike" cap="none" normalizeH="0" baseline="0" dirty="0" smtClean="0">
              <a:ln>
                <a:noFill/>
              </a:ln>
              <a:solidFill>
                <a:schemeClr val="tx1"/>
              </a:solidFill>
              <a:effectLst/>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Художник выносит на суд зрителей гнетущее зрелище: шествие пьяных людей с хоругвями и иконами по раскисшей деревенской улице. </a:t>
            </a:r>
            <a:br>
              <a:rPr lang="ru-RU" sz="1200" dirty="0" smtClean="0"/>
            </a:br>
            <a:r>
              <a:rPr lang="ru-RU" sz="1200" dirty="0" smtClean="0"/>
              <a:t>             Собирая их в таком количестве в пределах одной композиции, Перов создает картину беспросветной жизни, где попраны все святыни. Художник уподобляет изображение сценической площадке, на которой представлены сразу все действующие лица. Он сам и зрители отделены от происходящего, выступая беспристрастными судьями несовершенной жизни. </a:t>
            </a:r>
            <a:br>
              <a:rPr lang="ru-RU" sz="1200" dirty="0" smtClean="0"/>
            </a:br>
            <a:r>
              <a:rPr lang="ru-RU" sz="1200" dirty="0" smtClean="0"/>
              <a:t>       Безотрадности изображённого полностью соответствуют художественные средства: строгий рисунок, резкое, словно искусственное освещение, цвет, который лишь "окрашивает" поверхности, совершенно не передавая богатство и разнообразие их фактур. </a:t>
            </a:r>
            <a:br>
              <a:rPr lang="ru-RU" sz="1200" dirty="0" smtClean="0"/>
            </a:br>
            <a:r>
              <a:rPr lang="ru-RU" sz="1200" dirty="0" smtClean="0"/>
              <a:t>       Обличительная сила "Крестного хода" была столь очевидна, что картину немедленно сняли с постоянной выставки Общества поощрения художников и вплоть до революции 1905 года запрещали воспроизводить в печати. Картина ещё до выставки была приобретена П.М. Третьяковым, в связи с чем художник В.Г. Худяков писал ему: </a:t>
            </a:r>
            <a:r>
              <a:rPr lang="ru-RU" sz="1200" i="1" dirty="0" smtClean="0"/>
              <a:t>"...слухи носятся, что будто бы Вам от св. Синода скоро сделают запрос, на каком основании Вы покупаете такие безнравственные картины и выставляете их публично... Перову, вместо Италии, как бы не попасть в Соловецкий!"</a:t>
            </a:r>
          </a:p>
          <a:p>
            <a:r>
              <a:rPr lang="ru-RU" sz="1200" dirty="0" smtClean="0"/>
              <a:t>В картине В.Г. Перова изображён не сам крестный ход, происходящий во время пасхальной службы. То, что мы видим, - торжественное поздравление церковным причтом прихожан. Процессия идёт от дома к дому, получая в каждом непременное угощение. </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Сюжетом «Чаепития», так же, как и «Сельского крестного хода», послужили действительные происшествия, которые Перов наблюдал во время путешествия по окрестностям Москвы. Подобное чаепитие происходило у него на глазах, когда он ходил к </a:t>
            </a:r>
            <a:r>
              <a:rPr lang="ru-RU" sz="1200" dirty="0" err="1" smtClean="0"/>
              <a:t>Троице-Сергиевом</a:t>
            </a:r>
            <a:r>
              <a:rPr lang="ru-RU" sz="1200" dirty="0" smtClean="0"/>
              <a:t> лавре. Он видел и самодовольно-равнодушного монаха, и робкого послушника, которых потом изобразил на своей картине. Единственно, что он присочинил – старого воина калеку с оборванным мальчиком, которых прогоняет молодая служанка. </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b="1" dirty="0" smtClean="0"/>
              <a:t>Проводы покойника (Василий Перов)</a:t>
            </a:r>
          </a:p>
          <a:p>
            <a:r>
              <a:rPr lang="ru-RU" dirty="0" smtClean="0"/>
              <a:t>Картина Василия Григорьевича Перова «Проводы покойника» пользовалась большим успехом еще у современников художника. Высокую оценку дал ей В. В. Стасов. Перов получил за нее первую премию от Общества поощрения художеств – одной из центральных выставочных организаций страны. Картина побывала на многих выставках как в России, так и за рубежом. </a:t>
            </a:r>
            <a:br>
              <a:rPr lang="ru-RU" dirty="0" smtClean="0"/>
            </a:br>
            <a:r>
              <a:rPr lang="ru-RU" dirty="0" smtClean="0"/>
              <a:t/>
            </a:r>
            <a:br>
              <a:rPr lang="ru-RU" dirty="0" smtClean="0"/>
            </a:br>
            <a:r>
              <a:rPr lang="ru-RU" dirty="0" smtClean="0"/>
              <a:t>И все же, являясь собственностью известного купца-коллекционера </a:t>
            </a:r>
            <a:r>
              <a:rPr lang="ru-RU" dirty="0" err="1" smtClean="0"/>
              <a:t>Солдатенкова</a:t>
            </a:r>
            <a:r>
              <a:rPr lang="ru-RU" dirty="0" smtClean="0"/>
              <a:t>, картина эта не была и не могла быть знакома широким народным массам. Лишь в советские годы, находясь в экспозиции Государственной Третьяковской галереи, она приобрела всеобщую известность, признание и любовь советского народа.</a:t>
            </a:r>
            <a:br>
              <a:rPr lang="ru-RU" dirty="0" smtClean="0"/>
            </a:br>
            <a:r>
              <a:rPr lang="ru-RU" dirty="0" smtClean="0"/>
              <a:t/>
            </a:r>
            <a:br>
              <a:rPr lang="ru-RU" dirty="0" smtClean="0"/>
            </a:br>
            <a:r>
              <a:rPr lang="ru-RU" dirty="0" smtClean="0"/>
              <a:t>Период расцвета творчества Перова относится к середине шестидесятых-семидесятых годов. В эти годы им были созданы особенно значительные по глубине и остроте социальной характеристики, наиболее разнообразные по содержанию и художественно самые совершенные произведения – «Монастырская трапеза», «Утопленница», «Последний кабак у заставы», «Охотники на привале», а также ряд первоклассных портретов.</a:t>
            </a:r>
            <a:br>
              <a:rPr lang="ru-RU" dirty="0" smtClean="0"/>
            </a:br>
            <a:r>
              <a:rPr lang="ru-RU" dirty="0" smtClean="0"/>
              <a:t/>
            </a:r>
            <a:br>
              <a:rPr lang="ru-RU" dirty="0" smtClean="0"/>
            </a:br>
            <a:r>
              <a:rPr lang="ru-RU" dirty="0" smtClean="0"/>
              <a:t>Можно с уверенностью сказать, что среди этих работ картина «Проводы покойника» занимает центральное место. Она была создана Перовым в 1865 году, вскоре после того, как художник, увлеченный страстным желанием служить своим искусством родине, раньше срока вернулся из пенсионерской поездки за границу.</a:t>
            </a:r>
            <a:br>
              <a:rPr lang="ru-RU" dirty="0" smtClean="0"/>
            </a:br>
            <a:r>
              <a:rPr lang="ru-RU" dirty="0" smtClean="0"/>
              <a:t/>
            </a:r>
            <a:br>
              <a:rPr lang="ru-RU" dirty="0" smtClean="0"/>
            </a:br>
            <a:r>
              <a:rPr lang="ru-RU" dirty="0" smtClean="0"/>
              <a:t>Все персонажи картины объединены единым чувством горя. И бедная мать, и дети словно замерли. Руки вдовы бессильно упали на колени, и нет, кажется, у нее сил, чтобы распрямить согнувшуюся спину, поднять низко упавшую голову. Велика сила кисти Перова! Он почти не показывает нам лица женщины, но зритель чувствует всю мучительность ее страдания. Мальчик в отцовском тулупе и шапке, съехавшей ему на глаза, совсем обессилел, словно застыл от усталости, от сознания своего несчастья. Быть может, он отныне навсегда утратил детскость своих чувств. Девочка обняла бедный, наскоро сколоченный гроб. Эта последняя ласка ребенка вызывает у зрителя щемящее чувство жалости к осиротевшей семье.</a:t>
            </a:r>
            <a:br>
              <a:rPr lang="ru-RU" dirty="0" smtClean="0"/>
            </a:br>
            <a:r>
              <a:rPr lang="ru-RU" dirty="0" smtClean="0"/>
              <a:t/>
            </a:r>
            <a:br>
              <a:rPr lang="ru-RU" dirty="0" smtClean="0"/>
            </a:br>
            <a:r>
              <a:rPr lang="ru-RU" dirty="0" smtClean="0"/>
              <a:t>Но картина не была бы столь цельной и впечатляющей, если бы скорбный лейтмотив темы не поддерживался всем ее живописным решением. Настроение в картине не было бы столь мрачным, если бы тяжелая свинцовая туча не давила с низкого неба на всю группу, если бы не был пустынен и безрадостен пейзаж, если бы не создавал он своими серыми тонами ощущения мертвящего холода. Пожалуй, одна только бегущая слева собачка не разделяет общего тягостного настроения. Она не случайно выделена художником из тусклой тональной гаммы интенсивным темным пятном, и поэтому сразу бросается в глаза. Перов ввел ее в холст для контраста, чтобы еще более подчеркнуть скорбное молчание людей.</a:t>
            </a:r>
            <a:br>
              <a:rPr lang="ru-RU" dirty="0" smtClean="0"/>
            </a:br>
            <a:r>
              <a:rPr lang="ru-RU" dirty="0" smtClean="0"/>
              <a:t/>
            </a:r>
            <a:br>
              <a:rPr lang="ru-RU" dirty="0" smtClean="0"/>
            </a:br>
            <a:r>
              <a:rPr lang="ru-RU" dirty="0" smtClean="0"/>
              <a:t>Картина «Проводы покойника» свидетельствует о том, что Перов был новатором не только в бытовом жанре. Не будучи пейзажистом, он сумел сказать новое слово и в области пейзажного искусства. Никто до него не изображал русскую природу столь жизненно и вместе с тем столь поэтично. Заснеженные серенькие дали с типичными для средней полосы России холмами, покрытыми лесной порослью, далекие пустынные горизонты, бедные крестьянские избы с обязательной для села деревянной церквушкой, накатанная дровнями, уходящая вглубь проезжая дорога – все это слагается под кистью Перова в обобщенный образ русской природы.</a:t>
            </a:r>
          </a:p>
          <a:p>
            <a:endParaRPr lang="ru-RU" dirty="0"/>
          </a:p>
        </p:txBody>
      </p:sp>
      <p:sp>
        <p:nvSpPr>
          <p:cNvPr id="4" name="Номер слайда 3"/>
          <p:cNvSpPr>
            <a:spLocks noGrp="1"/>
          </p:cNvSpPr>
          <p:nvPr>
            <p:ph type="sldNum" sz="quarter" idx="10"/>
          </p:nvPr>
        </p:nvSpPr>
        <p:spPr/>
        <p:txBody>
          <a:bodyPr/>
          <a:lstStyle/>
          <a:p>
            <a:fld id="{5D92F852-2976-4749-8144-BB2E11B19C64}" type="slidenum">
              <a:rPr lang="ru-RU" smtClean="0"/>
              <a:pPr/>
              <a:t>27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Отец Ге был помещиком и детство Николая Николаевича прошло в деревне. в 1850 году поступил в Академию художеств в которой учился 7 лет.</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"Тайная вечеря" - первая большая картина художника. Трагедия учителя, предвидящего отступничество одного из учеников, но готового к самопожертвованию, - основа драматического конфликта полотна, написанного во Флоренции и привезенного в Петербург. Несмотря на бурную полемику вокруг картины, Академия нашла эту картину выполненной "с особым искусством". Однако неканоническая трактовка евангельского сюжета навлекла на автора обвинения в "материализме" и "пошлости". Против картины выступили церковные власти. Передовая русская критика восприняла полотно Ге как завоевание русской школы реализма. Восторженно отзывался о картине И. Крамской, серьезный анализ произведения дал М. Салтыков-Щедрин.</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30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Картина В. В. Верещагина является частью туркестанского цикла и воспроизводит запавший в память художника боевой эпизод, связанный с обороной Самарканда. Картина передает состояние тревожного ожидания и непреклонной решимости к победе. Внутри крепостной стены выстроился отряд, ожидающий врага..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Хаотичные нагромождения проломов стены усиливают впечатление тревоги. Крепкий строй многочисленного отряда солдат придает героическое звучание произведению. Несмотря на большое число изображенных солдат, В. В. Верещагин через позы пытается передать особенности внутреннего склада каждого из них. Впервые в истории мировой батальной живописи в центре внимания художника становится конкретный солдат с его индивидуальными особенностями. Фигуры и позы отличаются разнообразием и выразительностью. Голубое чистое небо, яркий солнечный свет составляют резкий контраст с происходящим и еще более подчеркивают драматизм момента</a:t>
            </a:r>
            <a:endParaRPr lang="ru-RU" dirty="0" smtClean="0"/>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39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Картина И.Е. Репина представляет собой своего рода физиологическое исследование на тему «Как люди смеются». </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43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Используя сюжет Крестного хода, Репин в своей картине стремился создать образ всей страны, дать обобщённую, целостную панораму российской жизни. </a:t>
            </a:r>
            <a:br>
              <a:rPr lang="ru-RU" sz="1200" dirty="0" smtClean="0"/>
            </a:br>
            <a:r>
              <a:rPr lang="ru-RU" sz="1200" dirty="0" smtClean="0"/>
              <a:t>       По пыльной дороге, вдоль косогора с остатками пней от вырубленного перелеска медленно движется Крестный ход. Художник мастерски передал разнообразие характеров участников этого театрализованного действа. Справа группа солидных пожилых крестьян в добротной одежде с окладистыми бородами идёт с украшенным ленточками стеклянным церковным фонарём. Две немолодые мещанки с жеманными полупоклонами несут киот от иконы. Следом шагают дети-певчие под присмотром учителя и регента. Далее румяный дьякон с рыжеватой шевелюрой, и, наконец, главное действующее лицо шествия - низенькая пухлая барыня, которая несёт чудотворную икону. Все привилегированные участники процессии полны самодовольного сознания собственной значимости от причастности к торжественному действию и изображены художником с грустной иронией. Лишь немногие участники Крестного хода избегают стрел авторской насмешки.  </a:t>
            </a:r>
            <a:br>
              <a:rPr lang="ru-RU" sz="1200" dirty="0" smtClean="0"/>
            </a:br>
            <a:r>
              <a:rPr lang="ru-RU" sz="1200" dirty="0" smtClean="0"/>
              <a:t>    Лишь немногие участники Крестного хода избегают стрел авторской насмешки. Это уныло бредущие слева в картине нищие странницы, которые с безнадёжной покорностью следуют за толпой. Совсем иной, отличный от всех образ - калека-горбун. В нём нет ничего показного, он лишён внешнего, фальшивого благолепия. Неловко ковыляя, юноша пытается пробиться к иконе. При этом он как будто не замечает, что его грубо отталкивают и не пускают. Фигура горбуна необычайно выразительна, как и его лицо. Оно пронизано энергией и верой, в глазах светятся ум и упорство. Облик калеки приобретает своеобразную духовную красоту. Так, наряду с представлением о социальном неравенстве, в картине выражена мысль художника о моральном превосходстве народа над власть имущими. </a:t>
            </a:r>
            <a:br>
              <a:rPr lang="ru-RU" sz="1200" dirty="0" smtClean="0"/>
            </a:br>
            <a:r>
              <a:rPr lang="ru-RU" sz="1200" dirty="0" smtClean="0"/>
              <a:t>       Образ юноши на картине не случаен. У православных русских людей того времени он вызывал вполне конкретные ассоциации. Дело в том, что икона Богоматерь Курская была известна не только как защитница России от нашествия врагов (к примеру, в 1812 году куряне послали копию иконы М.И. Кутузову). В XIX веке Богоматерь Курская особенно прославилась своей целительной силой. В детские годы, приложившись к иконе во время крестного хода, получил исцеление Прохор Мошнин – в будущем святой Серафим </a:t>
            </a:r>
            <a:r>
              <a:rPr lang="ru-RU" sz="1200" dirty="0" err="1" smtClean="0"/>
              <a:t>Саровский</a:t>
            </a:r>
            <a:r>
              <a:rPr lang="ru-RU" sz="1200" dirty="0" smtClean="0"/>
              <a:t>. В 1880-е годы святой ещё не был канонизирован Православной церковью. Его почитание было истинно народным. Общероссийская популярность Серафима </a:t>
            </a:r>
            <a:r>
              <a:rPr lang="ru-RU" sz="1200" dirty="0" err="1" smtClean="0"/>
              <a:t>Саровского</a:t>
            </a:r>
            <a:r>
              <a:rPr lang="ru-RU" sz="1200" dirty="0" smtClean="0"/>
              <a:t> способствовала тому, что больные и увечные люди – дети и взрослые – с разных концов страны шли поклониться иконе в надежде на чудо. Благодаря ассоциациям с Серафимом </a:t>
            </a:r>
            <a:r>
              <a:rPr lang="ru-RU" sz="1200" dirty="0" err="1" smtClean="0"/>
              <a:t>Саровским</a:t>
            </a:r>
            <a:r>
              <a:rPr lang="ru-RU" sz="1200" dirty="0" smtClean="0"/>
              <a:t>, картина И.Е. Репина стала настоящим протестом против показного казённого благочестия, которое встает между святыней и искренней народной верой.</a:t>
            </a:r>
            <a:br>
              <a:rPr lang="ru-RU" sz="1200" dirty="0" smtClean="0"/>
            </a:br>
            <a:r>
              <a:rPr lang="ru-RU" sz="1200" dirty="0" smtClean="0"/>
              <a:t>       Изображая многолюдье, давая меткие характеристики участникам процессии, художник великолепно организует нестройное движение множества людей. "Толпа многолика, как сама Россия... Это даже не течение людской массы, а </a:t>
            </a:r>
            <a:r>
              <a:rPr lang="ru-RU" sz="1200" dirty="0" err="1" smtClean="0"/>
              <a:t>неостановимый</a:t>
            </a:r>
            <a:r>
              <a:rPr lang="ru-RU" sz="1200" dirty="0" smtClean="0"/>
              <a:t> поток самой жизни, ... полной острейших противоречий, социальной вражды и неравенства, но не останавливающей ни на минуту своего беспрерывного сложного движения" (Г.Ю. </a:t>
            </a:r>
            <a:r>
              <a:rPr lang="ru-RU" sz="1200" dirty="0" err="1" smtClean="0"/>
              <a:t>Стернин</a:t>
            </a:r>
            <a:r>
              <a:rPr lang="ru-RU" sz="1200" dirty="0" smtClean="0"/>
              <a:t>).</a:t>
            </a:r>
          </a:p>
          <a:p>
            <a:endParaRPr lang="ru-RU" dirty="0" smtClean="0"/>
          </a:p>
          <a:p>
            <a:r>
              <a:rPr lang="ru-RU" sz="1200" dirty="0" smtClean="0"/>
              <a:t>  </a:t>
            </a:r>
            <a:endParaRPr lang="ru-RU" sz="1200"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44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r>
              <a:rPr lang="ru-RU" sz="1200" b="1" i="0" kern="1200" dirty="0" smtClean="0">
                <a:solidFill>
                  <a:schemeClr val="tx1"/>
                </a:solidFill>
                <a:effectLst/>
                <a:latin typeface="+mn-lt"/>
                <a:ea typeface="+mn-ea"/>
                <a:cs typeface="+mn-cs"/>
              </a:rPr>
              <a:t>Живопись русских художников</a:t>
            </a: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Картина Ильи Ефимовича Репина «Иван Грозный и его сын Иван 16 ноября 1581 года». Холст, масло, 199 × 254 см. Репина всегда интересовали пограничные психологические состояния людей. Испытывая сильные впечатления от увиденного или услышанного, он тут же стремился зарисовать это в образах своих героев, придавая им красноречивую мимику и содержательную пластику движений, раскрывающие их душевные потрясения. Так у художника родилась идея картины, создание которой ознаменовало наступление творческой зрелости мастера.</a:t>
            </a:r>
          </a:p>
          <a:p>
            <a:r>
              <a:rPr lang="ru-RU" sz="1200" b="0" i="0" kern="1200" dirty="0" smtClean="0">
                <a:solidFill>
                  <a:schemeClr val="tx1"/>
                </a:solidFill>
                <a:effectLst/>
                <a:latin typeface="+mn-lt"/>
                <a:ea typeface="+mn-ea"/>
                <a:cs typeface="+mn-cs"/>
              </a:rPr>
              <a:t>«Иван Грозный и сын его Иван 16 ноября 1581 года» — самая неоднозначная, психологически напряженная и выразительная работа живописца. Он писал ее не в мастерской, как обычно, а в отдельной, специально обставленной комнате. Репин сам кроил костюмы для своих героев: черный подрясник для Ивана Грозного и розоватое с серебристым отливом одеяние для его сына. Красивыми узорами художник разукрасил высокие с загнутыми носками сапоги царевича. Мастер сделал множество этюдов с лицами своих персонажей. Но где найти подходящую натуру для Ивана, отвечающую сложившемуся в воображении образу, чтобы образ этот обрел ощутимую, горячую и трепетную человеческую плоть? Репин бродит по городу, вглядывается в лица прохожих...</a:t>
            </a:r>
          </a:p>
          <a:p>
            <a:r>
              <a:rPr lang="ru-RU" sz="1200" b="0" i="0" kern="1200" dirty="0" smtClean="0">
                <a:solidFill>
                  <a:schemeClr val="tx1"/>
                </a:solidFill>
                <a:effectLst/>
                <a:latin typeface="+mn-lt"/>
                <a:ea typeface="+mn-ea"/>
                <a:cs typeface="+mn-cs"/>
              </a:rPr>
              <a:t>Но вот из Царского Села приходит письмо от Чистякова, художника и мудрого наставника целого поколения русских мастеров. Павел Петрович пишет, что он встретил на улице старика, подлинного, всамделишного Грозного! В тот же день Репин был в Царском Селе у Чистякова. И впрямь - не обманулся Павел Петрович! Восхищенный художник горячо благодарит своего учителя за найденную модель. А несколько дней спустя новый Иван затмил </a:t>
            </a:r>
            <a:r>
              <a:rPr lang="ru-RU" sz="1200" b="0" i="0" kern="1200" dirty="0" err="1" smtClean="0">
                <a:solidFill>
                  <a:schemeClr val="tx1"/>
                </a:solidFill>
                <a:effectLst/>
                <a:latin typeface="+mn-lt"/>
                <a:ea typeface="+mn-ea"/>
                <a:cs typeface="+mn-cs"/>
              </a:rPr>
              <a:t>чистяковского</a:t>
            </a:r>
            <a:r>
              <a:rPr lang="ru-RU" sz="1200" b="0" i="0" kern="1200" dirty="0" smtClean="0">
                <a:solidFill>
                  <a:schemeClr val="tx1"/>
                </a:solidFill>
                <a:effectLst/>
                <a:latin typeface="+mn-lt"/>
                <a:ea typeface="+mn-ea"/>
                <a:cs typeface="+mn-cs"/>
              </a:rPr>
              <a:t>: на Литовском рынке в Петербурге Репин встретил чернорабочего, черты лица которого поразительно совпадали с обликом задуманного Ивана. Тут же на рынке Репин усадил этого старика и быстро написал этюд, легший в основу будущего Грозного.</a:t>
            </a:r>
          </a:p>
          <a:p>
            <a:r>
              <a:rPr lang="ru-RU" sz="1200" b="0" i="0" kern="1200" dirty="0" smtClean="0">
                <a:solidFill>
                  <a:schemeClr val="tx1"/>
                </a:solidFill>
                <a:effectLst/>
                <a:latin typeface="+mn-lt"/>
                <a:ea typeface="+mn-ea"/>
                <a:cs typeface="+mn-cs"/>
              </a:rPr>
              <a:t>Уже потом, когда писалась сама картина, для головы Грозного Репину позировали также композитор П. И. </a:t>
            </a:r>
            <a:r>
              <a:rPr lang="ru-RU" sz="1200" b="0" i="0" kern="1200" dirty="0" err="1" smtClean="0">
                <a:solidFill>
                  <a:schemeClr val="tx1"/>
                </a:solidFill>
                <a:effectLst/>
                <a:latin typeface="+mn-lt"/>
                <a:ea typeface="+mn-ea"/>
                <a:cs typeface="+mn-cs"/>
              </a:rPr>
              <a:t>Бларамберг</a:t>
            </a:r>
            <a:r>
              <a:rPr lang="ru-RU" sz="1200" b="0" i="0" kern="1200" dirty="0" smtClean="0">
                <a:solidFill>
                  <a:schemeClr val="tx1"/>
                </a:solidFill>
                <a:effectLst/>
                <a:latin typeface="+mn-lt"/>
                <a:ea typeface="+mn-ea"/>
                <a:cs typeface="+mn-cs"/>
              </a:rPr>
              <a:t> и художник Г. Г. Мясоедов. Прекрасной моделью для царевича явился писатель В. М. Гаршин, внешность которого, полная трогательного обаяния, носила на себе печать трагической обреченности. Репин был увлечен Гаршиным, которого горячо полюбил как человека и талантливого писателя. Написанный с Гаршина этюд явился одним из высших достижений портретного искусства художника и был приобретен Третьяковым для его галереи. Но в представлении Репина царевич Иван, в отличие от Гаршина, был блондином. Поэтому, хотя общий облик Гаршина и определил собой решение психологической задачи, при окончательной доработке головы царевича Репину позировал художник </a:t>
            </a:r>
            <a:r>
              <a:rPr lang="ru-RU" sz="1200" b="0" i="0" kern="1200" dirty="0" err="1" smtClean="0">
                <a:solidFill>
                  <a:schemeClr val="tx1"/>
                </a:solidFill>
                <a:effectLst/>
                <a:latin typeface="+mn-lt"/>
                <a:ea typeface="+mn-ea"/>
                <a:cs typeface="+mn-cs"/>
              </a:rPr>
              <a:t>Менк</a:t>
            </a:r>
            <a:r>
              <a:rPr lang="ru-RU" sz="1200" b="0" i="0" kern="1200" dirty="0" smtClean="0">
                <a:solidFill>
                  <a:schemeClr val="tx1"/>
                </a:solidFill>
                <a:effectLst/>
                <a:latin typeface="+mn-lt"/>
                <a:ea typeface="+mn-ea"/>
                <a:cs typeface="+mn-cs"/>
              </a:rPr>
              <a:t>. Когда картина была готова, Репин показал ее своим друзьям. Крамской, Шишкин, Брюллов и многие другие были потрясены.</a:t>
            </a:r>
          </a:p>
          <a:p>
            <a:r>
              <a:rPr lang="ru-RU" sz="1200" b="0" i="0" kern="1200" dirty="0" smtClean="0">
                <a:solidFill>
                  <a:schemeClr val="tx1"/>
                </a:solidFill>
                <a:effectLst/>
                <a:latin typeface="+mn-lt"/>
                <a:ea typeface="+mn-ea"/>
                <a:cs typeface="+mn-cs"/>
              </a:rPr>
              <a:t>В полумраке царских палат на красных, покрытых узорами коврах лежит брошенный жезл, рядом опрокинут трон, а в центре комнаты освещены две фигуры. Это отец, который в порыве гнева только что совершил непоправимое, и теперь его сын умирает у него на руках. Лицо царя выражает ужас, отчаяние и безмерную любовь, он судорожно обнимает Ивана, зажимает его рану на голове, пытаясь остановить кровь, а сын, прощая отца, прильнул к его груди. Жалко и одновременно страшно в своей потерянности и отчаянии старческое лицо царя с застывшими, обострившимися чертами. По сравнению с ним лицо умирающего царевича выглядит гораздо более одухотворенным, человечным, живым. Таким оно становится благодаря переполняющим царевича чувствам — жалости к отцу и прощения. Они очищают его душу, возвышают ее над всеми мелкими, недостойными человека страстями, послужившими причиной его гибели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Когда картина появилась на Тринадцатой передвижной выставке, Петербург был взбудоражен. Взволнованные зрители буквально осаждали здание, в котором было представлено полотно Репина, а перед подъездом постоянно дежурил конный отряд жандармов. Вокруг работы велись ожесточенные споры. Прогрессивная молодежь и интеллигенция бурно восторгалась, а реакционно-настроенные петербуржцы неистово возмущались — как можно показывать цареубийство?! В конце концов, на выставку прибыл главный советник российского монарха и, увидев холст, не скрывая своего отвращения, ушел. Когда передвижная выставка приехала в Москву, Третьяков сразу купил картину для своей галереи, однако получил предписание не выставлять ее на обозрение. Знаменитому меценату ничего не оставалось делать, как подчиниться высочайшему приказу, и он поместил полотно в отдельной комнате, закрытой для обычных посетителей.</a:t>
            </a:r>
          </a:p>
          <a:p>
            <a:r>
              <a:rPr lang="ru-RU" sz="1200" b="0" i="0" kern="1200" dirty="0" smtClean="0">
                <a:solidFill>
                  <a:schemeClr val="tx1"/>
                </a:solidFill>
                <a:effectLst/>
                <a:latin typeface="+mn-lt"/>
                <a:ea typeface="+mn-ea"/>
                <a:cs typeface="+mn-cs"/>
              </a:rPr>
              <a:t>В 1913 в зале Государственной Третьяковской галереи случилось странное драматичное событие. Иконописец Абрам Балашов при осмотре полотна «Иван Грозный и сын его Иван 16 ноября 1581 года» вдруг с криками «Слишком много крови!» — набросился на него и изрезал ножом. Репин тут же приехал в Москву и совместно с бывшим своим учеником, уже известным художником и реставратором Игорем Грабарем, занялся восстановлением. Покушение на картину получило широкий резонанс в прессе. В зале Политехнического музея был устроен диспут на тему отношения простого народа к изображению царских особ. На нем присутствовал Репин, которого неожиданно обвинили в непонимании сложившейся в России ситуации и даже намеренном провоцировании зрителей на агрессию. Живописец был страшно раздосадован и сбит с толку. Он покинул Москву и решил больше никогда не приезжать в этот город.</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46</a:t>
            </a:fld>
            <a:endParaRPr lang="ru-RU"/>
          </a:p>
        </p:txBody>
      </p:sp>
    </p:spTree>
    <p:extLst>
      <p:ext uri="{BB962C8B-B14F-4D97-AF65-F5344CB8AC3E}">
        <p14:creationId xmlns:p14="http://schemas.microsoft.com/office/powerpoint/2010/main" val="131916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sng" dirty="0" smtClean="0"/>
              <a:t>Главный из них - "правдивое воспроизведение типичных характеров в типичных обстоятельствах"</a:t>
            </a:r>
            <a:r>
              <a:rPr lang="ru-RU" sz="1200" dirty="0" smtClean="0"/>
              <a:t> - был сформулирован Ф. Энгельсом. В реалистическом образе фиксируются черты, присущие не одному герою или явлению, а многим. Очень показательны в этом отношении слова Л.Н. Толстого:</a:t>
            </a:r>
            <a:br>
              <a:rPr lang="ru-RU" sz="1200" dirty="0" smtClean="0"/>
            </a:br>
            <a:r>
              <a:rPr lang="ru-RU" sz="1200" dirty="0" smtClean="0"/>
              <a:t>       "... Если писать прямо с натуры одного какого-нибудь человека, то это выйдет совсем не типично - получится нечто единичное, исключительное и неинтересное... А нужно именно взять у кого-нибудь его главные, характерные черты и дополнить характерными чертами других людей, которых наблюдал... Тогда это будет типично. Нужно наблюдать много однородных людей, чтобы создать один определённый тип".</a:t>
            </a:r>
            <a:br>
              <a:rPr lang="ru-RU" sz="1200" dirty="0" smtClean="0"/>
            </a:br>
            <a:r>
              <a:rPr lang="ru-RU" sz="1200" dirty="0" smtClean="0"/>
              <a:t>       Реалист, как и всякий художник, не является бесстрастным документалистом своей эпохи, не способным на художественный вымысел. А потому ему не чужды приёмы условности: гротеск, аллегория, символ, фантастика. По отношению к своему герою художник-реалист часто занимает позицию стороннего наблюдателя, что в свою очередь вовсе не исключает авторского сочувствия, иронии или осуждения. </a:t>
            </a:r>
            <a:r>
              <a:rPr lang="ru-RU" sz="1200" u="sng" dirty="0" smtClean="0"/>
              <a:t>Не менее важным эстетическим принципом становится критическая направленность реализма</a:t>
            </a:r>
            <a:r>
              <a:rPr lang="ru-RU" sz="1200" dirty="0" smtClean="0"/>
              <a:t>. </a:t>
            </a:r>
            <a:br>
              <a:rPr lang="ru-RU" sz="1200" dirty="0" smtClean="0"/>
            </a:br>
            <a:r>
              <a:rPr lang="ru-RU" sz="1200" dirty="0" smtClean="0"/>
              <a:t>       </a:t>
            </a:r>
            <a:br>
              <a:rPr lang="ru-RU" sz="1200" dirty="0" smtClean="0"/>
            </a:br>
            <a:r>
              <a:rPr lang="ru-RU" sz="1200" dirty="0" smtClean="0"/>
              <a:t>      </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10</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smtClean="0"/>
              <a:t>Г. Г. Мясоедов был сыном мелкопоместного дворянина. Отец поощрял его рано проявившийся интерес к художеству. После обучения в гимназии в Орле, где рисование преподавал профессиональный художник И. А. Волков, юноша отправился в Петербург и в 1853 г. поступил в Академию Художеств.</a:t>
            </a:r>
          </a:p>
          <a:p>
            <a:r>
              <a:rPr lang="ru-RU" dirty="0" smtClean="0"/>
              <a:t>Десятилетие, которое Мясоедов провел в стенах Академии (1853-63), совпало с периодом тяжелого кризиса этого учебного заведения, закончившегося "бунтом четырнадцати". Правда, сам "бунт" Мясоедов не застал - к этому времени он уже закончил АХ и в качестве пенсионера находился за границей (1863-68), посетил Берлин, Брюссель, Париж, города Италии и Испании.</a:t>
            </a:r>
          </a:p>
          <a:p>
            <a:r>
              <a:rPr lang="ru-RU" dirty="0" smtClean="0"/>
              <a:t>Еще в годы обучения Мясоедов написал жанровую картину "Поздравление молодых в доме помещика" (1861) и полотно на историческую тему "Бегство Григория Отрепьева из корчмы на литовской границе" (1862), которое В. В. Стасов назвал одной из первых заявок на пути создания реалистических исторических картин. В дальнейшем историческая тематика будет разрабатываться в живописи </a:t>
            </a:r>
            <a:r>
              <a:rPr lang="ru-RU" dirty="0" err="1" smtClean="0"/>
              <a:t>Мясоедова</a:t>
            </a:r>
            <a:r>
              <a:rPr lang="ru-RU" dirty="0" smtClean="0"/>
              <a:t> постоянно, параллельно с картинами бытового жанра. Эти две линии творчества художника очень тесно сближались, порой переходя друг в друга.</a:t>
            </a:r>
          </a:p>
          <a:p>
            <a:r>
              <a:rPr lang="ru-RU" dirty="0" smtClean="0"/>
              <a:t>Творческая работа все время сочеталась у живописца с активной общественной деятельностью. Именно ему принадлежит инициатива создания организации художников нового типа - Товарищества передвижных художественных выставок. Идея о такой организации зародилась у </a:t>
            </a:r>
            <a:r>
              <a:rPr lang="ru-RU" dirty="0" err="1" smtClean="0"/>
              <a:t>Мясоедова</a:t>
            </a:r>
            <a:r>
              <a:rPr lang="ru-RU" dirty="0" smtClean="0"/>
              <a:t> еще в 1867 г., когда он находился за границей и имел возможность наблюдать деятельность европейских художников по организации передвижных выставок, проводившихся в основном с коммерческой целью. 16 декабря 1870 г. состоялось первое общее собрание членов ТПХВ, где было избрано правление, в состав которого вошел и Мясоедов (вместе с </a:t>
            </a:r>
            <a:r>
              <a:rPr lang="ru-RU" dirty="0" smtClean="0">
                <a:hlinkClick r:id="rId3" action="ppaction://hlinkfile"/>
              </a:rPr>
              <a:t>И. Н. Крамским</a:t>
            </a:r>
            <a:r>
              <a:rPr lang="ru-RU" dirty="0" smtClean="0"/>
              <a:t>, </a:t>
            </a:r>
            <a:r>
              <a:rPr lang="ru-RU" dirty="0" smtClean="0">
                <a:hlinkClick r:id="rId4" action="ppaction://hlinkfile"/>
              </a:rPr>
              <a:t>Н. Н. Ге</a:t>
            </a:r>
            <a:r>
              <a:rPr lang="ru-RU" dirty="0" smtClean="0"/>
              <a:t>, </a:t>
            </a:r>
            <a:r>
              <a:rPr lang="ru-RU" dirty="0" smtClean="0">
                <a:hlinkClick r:id="rId5" action="ppaction://hlinkfile"/>
              </a:rPr>
              <a:t>В. Г. Перовым</a:t>
            </a:r>
            <a:r>
              <a:rPr lang="ru-RU" dirty="0" smtClean="0"/>
              <a:t>, </a:t>
            </a:r>
            <a:r>
              <a:rPr lang="ru-RU" dirty="0" smtClean="0">
                <a:hlinkClick r:id="rId6" action="ppaction://hlinkfile"/>
              </a:rPr>
              <a:t>М. К. </a:t>
            </a:r>
            <a:r>
              <a:rPr lang="ru-RU" dirty="0" err="1" smtClean="0">
                <a:hlinkClick r:id="rId6" action="ppaction://hlinkfile"/>
              </a:rPr>
              <a:t>Клодтом</a:t>
            </a:r>
            <a:r>
              <a:rPr lang="ru-RU" dirty="0" smtClean="0"/>
              <a:t>).</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47</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b="1" dirty="0" smtClean="0"/>
              <a:t>Иван Крамской «Неизвестная»</a:t>
            </a:r>
          </a:p>
          <a:p>
            <a:r>
              <a:rPr lang="ru-RU" dirty="0" smtClean="0"/>
              <a:t> </a:t>
            </a:r>
          </a:p>
          <a:p>
            <a:r>
              <a:rPr lang="ru-RU" dirty="0" smtClean="0"/>
              <a:t>Портрет «Неизвестная» является самым узнаваемым произведением автора. Широкую известность полотно обрело во многом благодаря своей интригующей загадочности, неразгаданной и по сей день. Подарив своей работе название «неизвестная», Крамской создал для неё вечный ореол таинственности. </a:t>
            </a:r>
          </a:p>
          <a:p>
            <a:r>
              <a:rPr lang="ru-RU" dirty="0" smtClean="0"/>
              <a:t>Современники автора не уставали теряться в догадках по поводу образа незнакомки, вызывающего смутное беспокойство, непонятное чувство тревоги и тревожное удручающие предчувствие появления сомнительно нового женского типа, не способного вписаться в систему отживающих ценностей. </a:t>
            </a:r>
          </a:p>
          <a:p>
            <a:r>
              <a:rPr lang="ru-RU" dirty="0" smtClean="0"/>
              <a:t>Глядя на портрет, невозможно определить, кем является эта дама, порядочна она или продажна, но, несомненно, дама исполнена светского аристократизма и женской утонченности. Место, по которому проезжает открытая карета незнакомой красавицы, узнаваемо – это Аничков мост. Город изображен холодным и туманным, но в образе молодой женщины царит спокойствие и достоинство. </a:t>
            </a:r>
          </a:p>
          <a:p>
            <a:r>
              <a:rPr lang="ru-RU" dirty="0" smtClean="0"/>
              <a:t>Интересен наряд дамы. Украшенная легчайшими перьями шляпа покроя «Франциск», отделанное синим атласом и соболями пальто «Скобелев», тончайшие кожаные «шведские» перчатки, браслет из золота и элегантная муфта – это составляло гардероб модного туалета 80-х годов XIX века с претензией на дорогую элегантность. Но, вспоминая то, что в те времена существовал неписанный кодекс, исключающий следование модным тенденция в высших русских кругах, следует предположить, что дама вряд ли имела отношение высшему свету, а скорее подчеркнуто исходила из других слоев общества своего времени. </a:t>
            </a:r>
          </a:p>
          <a:p>
            <a:r>
              <a:rPr lang="ru-RU" dirty="0" smtClean="0"/>
              <a:t>Время написания картины – 1883 год.1883</a:t>
            </a:r>
            <a:br>
              <a:rPr lang="ru-RU" dirty="0" smtClean="0"/>
            </a:br>
            <a:r>
              <a:rPr lang="ru-RU" dirty="0" smtClean="0"/>
              <a:t>Холст, масло</a:t>
            </a:r>
            <a:br>
              <a:rPr lang="ru-RU" dirty="0" smtClean="0"/>
            </a:br>
            <a:r>
              <a:rPr lang="ru-RU" dirty="0" smtClean="0"/>
              <a:t>75,5 </a:t>
            </a:r>
            <a:r>
              <a:rPr lang="ru-RU" dirty="0" err="1" smtClean="0"/>
              <a:t>х</a:t>
            </a:r>
            <a:r>
              <a:rPr lang="ru-RU" dirty="0" smtClean="0"/>
              <a:t> 99</a:t>
            </a:r>
          </a:p>
          <a:p>
            <a:r>
              <a:rPr lang="ru-RU" dirty="0" smtClean="0"/>
              <a:t>Зрителя интригует и сама героиня картины, и ее название. Изображена молодая женщина в коляске на фоне Аничкова дворца в Санкт-Петербурге. Женщина не столько красива, сколь эффектна, «шикарна». Ее костюм, соответствующий новейшим тенденциям моды того времени, выдает принадлежность к «дамам полусвета».</a:t>
            </a:r>
            <a:br>
              <a:rPr lang="ru-RU" dirty="0" smtClean="0"/>
            </a:br>
            <a:r>
              <a:rPr lang="ru-RU" dirty="0" smtClean="0"/>
              <a:t>Недаром критики называли ее «кокоткой в коляске», «дорогой камелией», «одним из исчадий больших городов». Крамской подчеркивает некоторый демонизм черт героини – чувственные губы, глаза, подернутые поволокой, густые, с ломаным изгибом брови. Тема красоты порока станет модной у последующего поколения русских художников. Картина написана необычайно светло, сочно, раскованно; Крамской явно стремится блеснуть своим незаурядным живописным мастерством.</a:t>
            </a:r>
          </a:p>
          <a:p>
            <a:r>
              <a:rPr lang="ru-RU" b="1" dirty="0" smtClean="0"/>
              <a:t>«Неизвестная» кисти Крамского </a:t>
            </a:r>
          </a:p>
          <a:p>
            <a:r>
              <a:rPr lang="ru-RU" dirty="0" smtClean="0"/>
              <a:t> </a:t>
            </a:r>
          </a:p>
          <a:p>
            <a:r>
              <a:rPr lang="ru-RU" dirty="0" smtClean="0"/>
              <a:t> </a:t>
            </a:r>
          </a:p>
          <a:p>
            <a:r>
              <a:rPr lang="ru-RU" dirty="0" smtClean="0"/>
              <a:t>Почти с любым экспонатом в Третьяковской галерее связана какая-то история.</a:t>
            </a:r>
            <a:br>
              <a:rPr lang="ru-RU" dirty="0" smtClean="0"/>
            </a:br>
            <a:r>
              <a:rPr lang="ru-RU" dirty="0" smtClean="0"/>
              <a:t>Например "Неизвестная" Крамского. Третьяков долго не хотел покупать эту работу, утверждая, что в его коллекции нет места кокотке.</a:t>
            </a:r>
            <a:br>
              <a:rPr lang="ru-RU" dirty="0" smtClean="0"/>
            </a:br>
            <a:endParaRPr lang="ru-RU" dirty="0" smtClean="0"/>
          </a:p>
          <a:p>
            <a:r>
              <a:rPr lang="ru-RU" dirty="0" smtClean="0"/>
              <a:t>Но на данный момент картина висит напротив портрета самого, же Третьякова кисти Крамского.</a:t>
            </a:r>
            <a:br>
              <a:rPr lang="ru-RU" dirty="0" smtClean="0"/>
            </a:br>
            <a:r>
              <a:rPr lang="ru-RU" dirty="0" smtClean="0"/>
              <a:t>картина была написана в 1883 году и является самым известным произведением Крамского вместе с тем самым загадочным и интригующим.</a:t>
            </a:r>
            <a:br>
              <a:rPr lang="ru-RU" dirty="0" smtClean="0"/>
            </a:br>
            <a:endParaRPr lang="ru-RU" dirty="0" smtClean="0"/>
          </a:p>
          <a:p>
            <a:r>
              <a:rPr lang="ru-RU" dirty="0" smtClean="0"/>
              <a:t>На картине изображена молодая женщина, которая сидит в открытом экипаже на </a:t>
            </a:r>
            <a:r>
              <a:rPr lang="ru-RU" dirty="0" err="1" smtClean="0"/>
              <a:t>Аничковом</a:t>
            </a:r>
            <a:r>
              <a:rPr lang="ru-RU" dirty="0" smtClean="0"/>
              <a:t> мосту. На барышне одета бархатная шляпка с перьями, пальто с мехом и лентами, муфта. </a:t>
            </a:r>
            <a:br>
              <a:rPr lang="ru-RU" dirty="0" smtClean="0"/>
            </a:br>
            <a:r>
              <a:rPr lang="ru-RU" dirty="0" smtClean="0"/>
              <a:t>Было много гипотез о том, кем же является неизвестная. Есть теория о том, что образ женщины собирательный.</a:t>
            </a:r>
            <a:br>
              <a:rPr lang="ru-RU" dirty="0" smtClean="0"/>
            </a:br>
            <a:r>
              <a:rPr lang="ru-RU" dirty="0" smtClean="0"/>
              <a:t>Но существует предположение, что женщина - это жена молодого </a:t>
            </a:r>
            <a:r>
              <a:rPr lang="ru-RU" dirty="0" err="1" smtClean="0"/>
              <a:t>Бестужего</a:t>
            </a:r>
            <a:r>
              <a:rPr lang="ru-RU" dirty="0" smtClean="0"/>
              <a:t> - выходца из семьи столбовых дворян в Петербурге. </a:t>
            </a:r>
            <a:br>
              <a:rPr lang="ru-RU" dirty="0" smtClean="0"/>
            </a:br>
            <a:endParaRPr lang="ru-RU" dirty="0" smtClean="0"/>
          </a:p>
          <a:p>
            <a:r>
              <a:rPr lang="ru-RU" dirty="0" smtClean="0"/>
              <a:t>Она была очень красива, и Крамской тоже был подвержен ее очарованию. Нарисовал он ее после восторженного рассказа о том, как бывшая горничная Бестужева встретила свою бывшую хозяйку - помещицу из </a:t>
            </a:r>
            <a:r>
              <a:rPr lang="ru-RU" dirty="0" err="1" smtClean="0"/>
              <a:t>Фатежского</a:t>
            </a:r>
            <a:r>
              <a:rPr lang="ru-RU" dirty="0" smtClean="0"/>
              <a:t> уезда, с гордым и независимым видом, даже не поздоровавшись с ней. </a:t>
            </a:r>
            <a:br>
              <a:rPr lang="ru-RU" dirty="0" smtClean="0"/>
            </a:br>
            <a:r>
              <a:rPr lang="ru-RU" dirty="0" smtClean="0"/>
              <a:t>Матрена </a:t>
            </a:r>
            <a:r>
              <a:rPr lang="ru-RU" dirty="0" err="1" smtClean="0"/>
              <a:t>Саввишна</a:t>
            </a:r>
            <a:r>
              <a:rPr lang="ru-RU" dirty="0" smtClean="0"/>
              <a:t> была настолько зажигательна и откровенна, что Крамской решил запечатлеть момент встречи на полотне.</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56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1856 — 1861 гг. учился в Красноярском уездном училище, где получил первые художественные познания. После смерти отца Суриков служил писцом, иногда рисовал. </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59</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1856 — 1861 гг. учился в Красноярском уездном училище, где получил первые художественные познания. После смерти отца Суриков служил писцом, иногда рисовал. </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60</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1856 — 1861 гг. учился в Красноярском уездном училище, где получил первые художественные познания. После смерти отца Суриков служил писцом, иногда рисовал. </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66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0" i="0" kern="1200" dirty="0" smtClean="0">
                <a:solidFill>
                  <a:schemeClr val="tx1"/>
                </a:solidFill>
                <a:latin typeface="+mn-lt"/>
                <a:ea typeface="+mn-ea"/>
                <a:cs typeface="+mn-cs"/>
              </a:rPr>
              <a:t>Во многих сюжетах художников-шестидесятников возникает тема трагической женской судьбы. Это связано с бесправным положением женщины в русском обществе ХIХ века. Героиня картины В.В. </a:t>
            </a:r>
            <a:r>
              <a:rPr lang="ru-RU" sz="1200" b="0" i="0" kern="1200" dirty="0" err="1" smtClean="0">
                <a:solidFill>
                  <a:schemeClr val="tx1"/>
                </a:solidFill>
                <a:latin typeface="+mn-lt"/>
                <a:ea typeface="+mn-ea"/>
                <a:cs typeface="+mn-cs"/>
              </a:rPr>
              <a:t>Пукирева</a:t>
            </a:r>
            <a:r>
              <a:rPr lang="ru-RU" sz="1200" b="0" i="0" kern="1200" dirty="0" smtClean="0">
                <a:solidFill>
                  <a:schemeClr val="tx1"/>
                </a:solidFill>
                <a:latin typeface="+mn-lt"/>
                <a:ea typeface="+mn-ea"/>
                <a:cs typeface="+mn-cs"/>
              </a:rPr>
              <a:t> пополняет череду печальных и пленительных женских образов, созданных в русской литературе и изобразительном искусстве. </a:t>
            </a:r>
            <a:r>
              <a:rPr lang="ru-RU" dirty="0" smtClean="0"/>
              <a:t/>
            </a:r>
            <a:br>
              <a:rPr lang="ru-RU" dirty="0" smtClean="0"/>
            </a:br>
            <a:r>
              <a:rPr lang="ru-RU" sz="1200" b="0" i="0" kern="1200" dirty="0" smtClean="0">
                <a:solidFill>
                  <a:schemeClr val="tx1"/>
                </a:solidFill>
                <a:latin typeface="+mn-lt"/>
                <a:ea typeface="+mn-ea"/>
                <a:cs typeface="+mn-cs"/>
              </a:rPr>
              <a:t>       На холсте изображена сцена обручения молодой девушки-бесприданницы и старого богатого чиновника. О том, что это именно церковное обручение, а не обряд венчания, говорит отсутствие брачных венцов над головами жениха и невесты, а также чересчур открытое декольтированное платье. Обнажённые плечи и оголённые руки были совершенно недопустимы для совершения венчального обряда. </a:t>
            </a:r>
            <a:r>
              <a:rPr lang="ru-RU" dirty="0" smtClean="0"/>
              <a:t/>
            </a:r>
            <a:br>
              <a:rPr lang="ru-RU" dirty="0" smtClean="0"/>
            </a:br>
            <a:r>
              <a:rPr lang="ru-RU" sz="1200" b="0" i="0" kern="1200" dirty="0" smtClean="0">
                <a:solidFill>
                  <a:schemeClr val="tx1"/>
                </a:solidFill>
                <a:latin typeface="+mn-lt"/>
                <a:ea typeface="+mn-ea"/>
                <a:cs typeface="+mn-cs"/>
              </a:rPr>
              <a:t>       Сюжет, к которому обращается </a:t>
            </a:r>
            <a:r>
              <a:rPr lang="ru-RU" sz="1200" b="0" i="0" kern="1200" dirty="0" err="1" smtClean="0">
                <a:solidFill>
                  <a:schemeClr val="tx1"/>
                </a:solidFill>
                <a:latin typeface="+mn-lt"/>
                <a:ea typeface="+mn-ea"/>
                <a:cs typeface="+mn-cs"/>
              </a:rPr>
              <a:t>Пукирев</a:t>
            </a:r>
            <a:r>
              <a:rPr lang="ru-RU" sz="1200" b="0" i="0" kern="1200" dirty="0" smtClean="0">
                <a:solidFill>
                  <a:schemeClr val="tx1"/>
                </a:solidFill>
                <a:latin typeface="+mn-lt"/>
                <a:ea typeface="+mn-ea"/>
                <a:cs typeface="+mn-cs"/>
              </a:rPr>
              <a:t>, перекликается с тем, что запечатлел П.А. Федотов в "Сватовстве майора" - брак, совершающийся не по любви, а по расчёту. Но то, что у Федотова выглядело веселым фарсом, под кистью </a:t>
            </a:r>
            <a:r>
              <a:rPr lang="ru-RU" sz="1200" b="0" i="0" kern="1200" dirty="0" err="1" smtClean="0">
                <a:solidFill>
                  <a:schemeClr val="tx1"/>
                </a:solidFill>
                <a:latin typeface="+mn-lt"/>
                <a:ea typeface="+mn-ea"/>
                <a:cs typeface="+mn-cs"/>
              </a:rPr>
              <a:t>Пукирева</a:t>
            </a:r>
            <a:r>
              <a:rPr lang="ru-RU" sz="1200" b="0" i="0" kern="1200" dirty="0" smtClean="0">
                <a:solidFill>
                  <a:schemeClr val="tx1"/>
                </a:solidFill>
                <a:latin typeface="+mn-lt"/>
                <a:ea typeface="+mn-ea"/>
                <a:cs typeface="+mn-cs"/>
              </a:rPr>
              <a:t> обретает черты настоящей трагедии. </a:t>
            </a:r>
            <a:r>
              <a:rPr lang="ru-RU" dirty="0" smtClean="0"/>
              <a:t/>
            </a:r>
            <a:br>
              <a:rPr lang="ru-RU" dirty="0" smtClean="0"/>
            </a:br>
            <a:r>
              <a:rPr lang="ru-RU" sz="1200" b="0" i="0" kern="1200" dirty="0" smtClean="0">
                <a:solidFill>
                  <a:schemeClr val="tx1"/>
                </a:solidFill>
                <a:latin typeface="+mn-lt"/>
                <a:ea typeface="+mn-ea"/>
                <a:cs typeface="+mn-cs"/>
              </a:rPr>
              <a:t>       В полотне множество внешне красивых деталей: богатое облачение священника, красивая церковная люстра и, конечно, платье невесты и её драгоценности. Однако художник обращает все внимание зрителей не на роскошные кружева или великолепные драгоценности. Главное, что мы видим, - бледное заплаканное лицо и дрожащая рука, протянутая священнику для кольца. Художник даёт понять, что совершается непоправимое. Для усиления драматизма </a:t>
            </a:r>
            <a:r>
              <a:rPr lang="ru-RU" sz="1200" b="0" i="0" kern="1200" dirty="0" err="1" smtClean="0">
                <a:solidFill>
                  <a:schemeClr val="tx1"/>
                </a:solidFill>
                <a:latin typeface="+mn-lt"/>
                <a:ea typeface="+mn-ea"/>
                <a:cs typeface="+mn-cs"/>
              </a:rPr>
              <a:t>Пукирев</a:t>
            </a:r>
            <a:r>
              <a:rPr lang="ru-RU" sz="1200" b="0" i="0" kern="1200" dirty="0" smtClean="0">
                <a:solidFill>
                  <a:schemeClr val="tx1"/>
                </a:solidFill>
                <a:latin typeface="+mn-lt"/>
                <a:ea typeface="+mn-ea"/>
                <a:cs typeface="+mn-cs"/>
              </a:rPr>
              <a:t> вводит в полотно фигуру резонёра - негодующего молодого человека со скрещёнными на груди руками, в котором он изобразил самого себя. Не менее важен ещё один персонаж произведения - старуха, выглядывающая из-за плеча жениха. </a:t>
            </a:r>
            <a:r>
              <a:rPr lang="ru-RU" dirty="0" smtClean="0"/>
              <a:t/>
            </a:r>
            <a:br>
              <a:rPr lang="ru-RU" dirty="0" smtClean="0"/>
            </a:br>
            <a:r>
              <a:rPr lang="ru-RU" sz="1200" b="0" i="0" kern="1200" dirty="0" smtClean="0">
                <a:solidFill>
                  <a:schemeClr val="tx1"/>
                </a:solidFill>
                <a:latin typeface="+mn-lt"/>
                <a:ea typeface="+mn-ea"/>
                <a:cs typeface="+mn-cs"/>
              </a:rPr>
              <a:t>       Художественное сознание 1860-х годов часто отводило пожилой женщине, находящейся рядом с молодой героиней, малопочтенную роль сводни ("Сватовство майора" (1848) П.А. Федотова; "Искушение" (1856) Н.Г. </a:t>
            </a:r>
            <a:r>
              <a:rPr lang="ru-RU" sz="1200" b="0" i="0" kern="1200" dirty="0" err="1" smtClean="0">
                <a:solidFill>
                  <a:schemeClr val="tx1"/>
                </a:solidFill>
                <a:latin typeface="+mn-lt"/>
                <a:ea typeface="+mn-ea"/>
                <a:cs typeface="+mn-cs"/>
              </a:rPr>
              <a:t>Шильдера</a:t>
            </a:r>
            <a:r>
              <a:rPr lang="ru-RU" sz="1200" b="0" i="0" kern="1200" dirty="0" smtClean="0">
                <a:solidFill>
                  <a:schemeClr val="tx1"/>
                </a:solidFill>
                <a:latin typeface="+mn-lt"/>
                <a:ea typeface="+mn-ea"/>
                <a:cs typeface="+mn-cs"/>
              </a:rPr>
              <a:t>). В картине В.В. </a:t>
            </a:r>
            <a:r>
              <a:rPr lang="ru-RU" sz="1200" b="0" i="0" kern="1200" dirty="0" err="1" smtClean="0">
                <a:solidFill>
                  <a:schemeClr val="tx1"/>
                </a:solidFill>
                <a:latin typeface="+mn-lt"/>
                <a:ea typeface="+mn-ea"/>
                <a:cs typeface="+mn-cs"/>
              </a:rPr>
              <a:t>Пукирева</a:t>
            </a:r>
            <a:r>
              <a:rPr lang="ru-RU" sz="1200" b="0" i="0" kern="1200" dirty="0" smtClean="0">
                <a:solidFill>
                  <a:schemeClr val="tx1"/>
                </a:solidFill>
                <a:latin typeface="+mn-lt"/>
                <a:ea typeface="+mn-ea"/>
                <a:cs typeface="+mn-cs"/>
              </a:rPr>
              <a:t> образ старухи становится более зловещим и многозначным. Она явно заинтересована в происходящем, прячется и следит пристально и недобро. Появление этого персонажа придает всей сцене неожиданное звучание.</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67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Необыкновенно восприимчивый к впечатлениям природы, он в своих картинах и акварельных рисунках, передавал поэтическое настроение, возбуждаемое видом ее разнообразных явлений, не пускаясь при этом в отделку подробностей, он верно и смело схватывал в ней то, от чего возникает такое настроение. </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70</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Картина "</a:t>
            </a:r>
            <a:r>
              <a:rPr lang="ru-RU" sz="1200" b="1" dirty="0" smtClean="0"/>
              <a:t>Над вечным покоем</a:t>
            </a:r>
            <a:r>
              <a:rPr lang="ru-RU" sz="1200" dirty="0" smtClean="0"/>
              <a:t>" была начата И.И. Левитаном летом 1893 года в селе </a:t>
            </a:r>
            <a:r>
              <a:rPr lang="ru-RU" sz="1200" dirty="0" err="1" smtClean="0"/>
              <a:t>Гарусове</a:t>
            </a:r>
            <a:r>
              <a:rPr lang="ru-RU" sz="1200" dirty="0" smtClean="0"/>
              <a:t> на озере Удомля и закончена в начале 1894 в Москве. Взяв за основу реальный вид, художник совместил его с впечатлениями от других пейзажей и состояний природы. Результатом стало полотно, в котором зрителя привлекает не конкретное изображение местности, не вид озера и расстилающихся за ним далей, а образ природы, получивший символический характер. Грандиозный разворот водного пространства и ещё более величественное пространство неба, где клубятся и сталкиваются друг с другом облака, воплощают идею вечной и непрерывно изменчивой природной стихии. Этот грозный, непостижимый мир окружает изображенную на переднем плане старую церковку и бедное деревенское кладбище. В окне деревянного храма светится огонёк - признак человеческой жизни. Теплота человеческого бытия и бесприютность просторов природы одновременно и противостоят друг другу, и сочетаются в картине Левитана. </a:t>
            </a:r>
            <a:br>
              <a:rPr lang="ru-RU" sz="1200" dirty="0" smtClean="0"/>
            </a:br>
            <a:r>
              <a:rPr lang="ru-RU"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Пейзаж, созданный художником, наполнен философскими раздумьями о бренности всего земного, о малости человека во Вселенной, о краткости земного существования. "...а дальше что? - Вечность, грозная вечность, в которой потонули поколения и потонут ещё...", - так высказывал сам художник мысль, которую стремился образно воплотить в картине. </a:t>
            </a:r>
            <a:br>
              <a:rPr lang="ru-RU" sz="1200" dirty="0" smtClean="0"/>
            </a:br>
            <a:r>
              <a:rPr lang="ru-RU" sz="1200" dirty="0" smtClean="0"/>
              <a:t>       Но при этом не случайно, что именно свет зажжённого человеком огня - единственная тёплая точка в суровом и холодном пространстве разворачивающегося на полотне мира. Противостояние силы человеческого духа и бесконечности мироздания приобретает в картине Левитана эпический, вселенский масштаб.</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71</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72</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Сейчас эти восторги трудно разделить полностью, но так было...</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74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sng" dirty="0" smtClean="0"/>
              <a:t>Главный из них - "правдивое воспроизведение типичных характеров в типичных обстоятельствах"</a:t>
            </a:r>
            <a:r>
              <a:rPr lang="ru-RU" sz="1200" dirty="0" smtClean="0"/>
              <a:t> - был сформулирован Ф. Энгельсом. В реалистическом образе фиксируются черты, присущие не одному герою или явлению, а многим. Очень показательны в этом отношении слова Л.Н. Толстого:</a:t>
            </a:r>
            <a:br>
              <a:rPr lang="ru-RU" sz="1200" dirty="0" smtClean="0"/>
            </a:br>
            <a:r>
              <a:rPr lang="ru-RU" sz="1200" dirty="0" smtClean="0"/>
              <a:t>       "... Если писать прямо с натуры одного какого-нибудь человека, то это выйдет совсем не типично - получится нечто единичное, исключительное и неинтересное... А нужно именно взять у кого-нибудь его главные, характерные черты и дополнить характерными чертами других людей, которых наблюдал... Тогда это будет типично. Нужно наблюдать много однородных людей, чтобы создать один определённый тип".</a:t>
            </a:r>
            <a:br>
              <a:rPr lang="ru-RU" sz="1200" dirty="0" smtClean="0"/>
            </a:br>
            <a:r>
              <a:rPr lang="ru-RU" sz="1200" dirty="0" smtClean="0"/>
              <a:t>       Реалист, как и всякий художник, не является бесстрастным документалистом своей эпохи, не способным на художественный вымысел. А потому ему не чужды приёмы условности: гротеск, аллегория, символ, фантастика. По отношению к своему герою художник-реалист часто занимает позицию стороннего наблюдателя, что в свою очередь вовсе не исключает авторского сочувствия, иронии или осуждения. </a:t>
            </a:r>
            <a:r>
              <a:rPr lang="ru-RU" sz="1200" u="sng" dirty="0" smtClean="0"/>
              <a:t>Не менее важным эстетическим принципом становится критическая направленность реализма</a:t>
            </a:r>
            <a:r>
              <a:rPr lang="ru-RU" sz="1200" dirty="0" smtClean="0"/>
              <a:t>. </a:t>
            </a:r>
            <a:br>
              <a:rPr lang="ru-RU" sz="1200" dirty="0" smtClean="0"/>
            </a:br>
            <a:r>
              <a:rPr lang="ru-RU" sz="1200" dirty="0" smtClean="0"/>
              <a:t>       </a:t>
            </a:r>
            <a:br>
              <a:rPr lang="ru-RU" sz="1200" dirty="0" smtClean="0"/>
            </a:br>
            <a:r>
              <a:rPr lang="ru-RU" sz="1200" dirty="0" smtClean="0"/>
              <a:t>      </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11</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"Московский дворик" - первое произведение в русской живописи, полное воздуха и света. Это настоящий гимн патриархальной Москве. </a:t>
            </a:r>
            <a:br>
              <a:rPr lang="ru-RU" sz="1200" dirty="0" smtClean="0"/>
            </a:br>
            <a:r>
              <a:rPr lang="ru-RU" sz="1200" dirty="0" smtClean="0"/>
              <a:t>       Сюжет картины появился в 1877 году, когда В.Д. Поленов только переехал в Москву из Петербурга и был захвачен атмосферой второй русской столицы. В основе картины - вид из окна мастерской художника в одном из арбатских переулков. </a:t>
            </a:r>
            <a:br>
              <a:rPr lang="ru-RU" sz="1200" dirty="0" smtClean="0"/>
            </a:br>
            <a:r>
              <a:rPr lang="ru-RU" sz="1200" dirty="0" smtClean="0"/>
              <a:t>       Композиция распахивается навстречу зрителю, вовлекая в свой незамысловатый мирок: дети играют со щенком, в глубине холста - женщина, занятая привычными хлопотами, стайка пёстрых кур. Человеческие фигурки усиливают жанровый мотив в пейзаже Поленова. Очертания дворика замыкаются с двух сторон серым дощатым забором, за которым видны купола церквей и разросшийся сад ветшающей дворянской усадьбы. Этот непритязательный вид залит солнечным светом. В его мягком и тёплом сиянии - непосредственное чувство радости художника от погожего летнего утра, от красоты белокаменной архитектуры и сияющих куполов церквей, от ощущения простоты и безмятежности обыденной жизни людей, гармонично сочетающейся с окружающим пейзажем. Пейзаж и бытовые мотивы в картине равноправны и, сливаясь в едином лирическом чувстве, взаимно дополняют друг друга. </a:t>
            </a:r>
            <a:br>
              <a:rPr lang="ru-RU" sz="1200" dirty="0" smtClean="0"/>
            </a:br>
            <a:r>
              <a:rPr lang="ru-RU" sz="1200" dirty="0" smtClean="0"/>
              <a:t>       Полотно было представлено на Восьмой передвижной выставке и сразу покорило современников свежестью красок и чувств.</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75</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p>
          <a:p>
            <a:r>
              <a:rPr lang="ru-RU" dirty="0" smtClean="0"/>
              <a:t>1884</a:t>
            </a:r>
            <a:br>
              <a:rPr lang="ru-RU" dirty="0" smtClean="0"/>
            </a:br>
            <a:r>
              <a:rPr lang="ru-RU" dirty="0" smtClean="0"/>
              <a:t>Холст, масло</a:t>
            </a:r>
            <a:br>
              <a:rPr lang="ru-RU" dirty="0" smtClean="0"/>
            </a:br>
            <a:r>
              <a:rPr lang="ru-RU" dirty="0" smtClean="0"/>
              <a:t>112,8 </a:t>
            </a:r>
            <a:r>
              <a:rPr lang="ru-RU" dirty="0" err="1" smtClean="0"/>
              <a:t>х</a:t>
            </a:r>
            <a:r>
              <a:rPr lang="ru-RU" dirty="0" smtClean="0"/>
              <a:t> 164</a:t>
            </a:r>
          </a:p>
          <a:p>
            <a:r>
              <a:rPr lang="ru-RU" dirty="0" smtClean="0"/>
              <a:t>Картина посвящена природе Урала. Художник выбирает высокую точку зрения, стремясь изобразить не столько конкретное место, сколько создать образ страны в </a:t>
            </a:r>
            <a:r>
              <a:rPr lang="ru-RU" dirty="0" err="1" smtClean="0"/>
              <a:t>целом.Пространство</a:t>
            </a:r>
            <a:r>
              <a:rPr lang="ru-RU" dirty="0" smtClean="0"/>
              <a:t> строится четкими планами, увлекая взгляд зрителя вглубь, к серебристому озеру в центре композиции. Лесные массивы переливаются и перетекают друг в друга, подобно морским волнам.</a:t>
            </a:r>
          </a:p>
          <a:p>
            <a:endParaRPr lang="ru-RU" dirty="0"/>
          </a:p>
        </p:txBody>
      </p:sp>
      <p:sp>
        <p:nvSpPr>
          <p:cNvPr id="4" name="Номер слайда 3"/>
          <p:cNvSpPr>
            <a:spLocks noGrp="1"/>
          </p:cNvSpPr>
          <p:nvPr>
            <p:ph type="sldNum" sz="quarter" idx="10"/>
          </p:nvPr>
        </p:nvSpPr>
        <p:spPr/>
        <p:txBody>
          <a:bodyPr/>
          <a:lstStyle/>
          <a:p>
            <a:fld id="{5D92F852-2976-4749-8144-BB2E11B19C64}" type="slidenum">
              <a:rPr lang="ru-RU" smtClean="0"/>
              <a:pPr/>
              <a:t>79</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b="1" dirty="0" smtClean="0">
                <a:hlinkClick r:id="rId3" action="ppaction://hlinkfile"/>
              </a:rPr>
              <a:t>И.И.Шишкин</a:t>
            </a:r>
            <a:endParaRPr lang="ru-RU" b="1" dirty="0" smtClean="0"/>
          </a:p>
          <a:p>
            <a:r>
              <a:rPr lang="ru-RU" b="1" dirty="0" smtClean="0"/>
              <a:t>(1832-1898)</a:t>
            </a:r>
            <a:r>
              <a:rPr lang="ru-RU" dirty="0" smtClean="0"/>
              <a:t> </a:t>
            </a:r>
            <a:r>
              <a:rPr lang="ru-RU" b="1" dirty="0" smtClean="0"/>
              <a:t>Рожь</a:t>
            </a:r>
          </a:p>
          <a:p>
            <a:r>
              <a:rPr lang="ru-RU" b="1" dirty="0" smtClean="0"/>
              <a:t>1878г, холст, масло, 107x187 см </a:t>
            </a:r>
            <a:br>
              <a:rPr lang="ru-RU" b="1" dirty="0" smtClean="0"/>
            </a:br>
            <a:r>
              <a:rPr lang="ru-RU" b="1" dirty="0" smtClean="0"/>
              <a:t>Государственная Третьяковская галерея, Москва</a:t>
            </a:r>
          </a:p>
          <a:p>
            <a:r>
              <a:rPr lang="ru-RU" dirty="0" smtClean="0"/>
              <a:t>Особенный, тихий, погожий выдался день. </a:t>
            </a:r>
            <a:br>
              <a:rPr lang="ru-RU" dirty="0" smtClean="0"/>
            </a:br>
            <a:r>
              <a:rPr lang="ru-RU" dirty="0" smtClean="0"/>
              <a:t>Величаво, просторно раскинулась нива спеющих хлебов, и среди этого океана золотой ржи, словно сторожа русского богатства, встали великаны-сосны, вознеся свои гордые вершины к самому небу. </a:t>
            </a:r>
            <a:br>
              <a:rPr lang="ru-RU" dirty="0" smtClean="0"/>
            </a:br>
            <a:r>
              <a:rPr lang="ru-RU" dirty="0" smtClean="0"/>
              <a:t>Невероятная тишина царит в пейзаже. </a:t>
            </a:r>
            <a:br>
              <a:rPr lang="ru-RU" dirty="0" smtClean="0"/>
            </a:br>
            <a:r>
              <a:rPr lang="ru-RU" dirty="0" smtClean="0"/>
              <a:t>Кажется, слышно, как дышит каждая былинка. </a:t>
            </a:r>
            <a:br>
              <a:rPr lang="ru-RU" dirty="0" smtClean="0"/>
            </a:br>
            <a:r>
              <a:rPr lang="ru-RU" dirty="0" smtClean="0"/>
              <a:t>До слуха долетает ровное, неспешное дыхание поля. </a:t>
            </a:r>
            <a:br>
              <a:rPr lang="ru-RU" dirty="0" smtClean="0"/>
            </a:br>
            <a:r>
              <a:rPr lang="ru-RU" dirty="0" smtClean="0"/>
              <a:t>Только щебет малых пташек - ласточек, над самой землей пронзительно режущих воздух, - нарушает покой. </a:t>
            </a:r>
            <a:br>
              <a:rPr lang="ru-RU" dirty="0" smtClean="0"/>
            </a:br>
            <a:r>
              <a:rPr lang="ru-RU" dirty="0" smtClean="0"/>
              <a:t>В сизом мареве у самого горизонта толпятся громады кучевых облаков. </a:t>
            </a:r>
            <a:br>
              <a:rPr lang="ru-RU" dirty="0" smtClean="0"/>
            </a:br>
            <a:r>
              <a:rPr lang="ru-RU" dirty="0" smtClean="0"/>
              <a:t>Парит. </a:t>
            </a:r>
            <a:br>
              <a:rPr lang="ru-RU" dirty="0" smtClean="0"/>
            </a:br>
            <a:r>
              <a:rPr lang="ru-RU" dirty="0" smtClean="0"/>
              <a:t>И, несмотря на то, что ветерок не колышет ни один колосок, ни одну веточку сосен, душа чует - быть грозе... </a:t>
            </a:r>
            <a:br>
              <a:rPr lang="ru-RU" dirty="0" smtClean="0"/>
            </a:br>
            <a:r>
              <a:rPr lang="ru-RU" dirty="0" smtClean="0"/>
              <a:t>Неясное состояние тревоги усиливает обгоревший одинокий скелет дерева, нелепо и дико торчащий среди этой чарующей благодати. Может, удар молнии сжег сосну? </a:t>
            </a:r>
            <a:br>
              <a:rPr lang="ru-RU" dirty="0" smtClean="0"/>
            </a:br>
            <a:r>
              <a:rPr lang="ru-RU" dirty="0" smtClean="0"/>
              <a:t>Странно и тоскливо маячит она, напоминая зрителю о случайностях, невзгодах, бедах самого автора полотна. </a:t>
            </a:r>
            <a:br>
              <a:rPr lang="ru-RU" dirty="0" smtClean="0"/>
            </a:br>
            <a:r>
              <a:rPr lang="ru-RU" dirty="0" smtClean="0"/>
              <a:t>Не так идиллически спокоен этот ландшафт. Серьезная, почти минорная нота сложной, трудной жизни, не всегда ясной и постижимой, слышна в картине. Ее раскрывает и поддерживает тема дороги, утопающей во ржи, по которой бредут два путника, а над ними высоко, высоко в голубом зените кружат птицы. </a:t>
            </a:r>
            <a:br>
              <a:rPr lang="ru-RU" dirty="0" smtClean="0"/>
            </a:br>
            <a:r>
              <a:rPr lang="ru-RU" dirty="0" smtClean="0"/>
              <a:t>Искусство Ивана Шишкина требует долгого, внимательного, вдумчивого разглядывания. </a:t>
            </a:r>
            <a:br>
              <a:rPr lang="ru-RU" dirty="0" smtClean="0"/>
            </a:br>
            <a:r>
              <a:rPr lang="ru-RU" dirty="0" smtClean="0"/>
              <a:t>Тогда только станет понятен тот внутренний, поэтический, далеко не простой ключ картины. Живопись мастера зовет осмыслить сотни подробностей, которые предлагает художник зрителю. </a:t>
            </a:r>
            <a:br>
              <a:rPr lang="ru-RU" dirty="0" smtClean="0"/>
            </a:br>
            <a:r>
              <a:rPr lang="ru-RU" dirty="0" smtClean="0"/>
              <a:t>И только тогда ты увидишь бездонную глубину "простоты и наивности" Шишкина. К тебе потянутся венчики полевых цветов, ты услышишь запах дорожной пыли, и вдруг дорога уведет в самую гущу нивы - туда, в благоухающее царство хлеба. </a:t>
            </a:r>
            <a:br>
              <a:rPr lang="ru-RU" dirty="0" smtClean="0"/>
            </a:br>
            <a:r>
              <a:rPr lang="ru-RU" dirty="0" smtClean="0"/>
              <a:t>Тогда станет доступен тот мелодичный тихий звон, который издают мириады пчел и шмелей, ты почувствуешь до самой глубины сердца чары средней полосы. </a:t>
            </a:r>
            <a:br>
              <a:rPr lang="ru-RU" dirty="0" smtClean="0"/>
            </a:br>
            <a:r>
              <a:rPr lang="ru-RU" dirty="0" smtClean="0"/>
              <a:t>Современники Шишкина, наглядевшиеся вдоволь на романтиков, упрекали Ивана Ивановича в прозаизме. </a:t>
            </a:r>
            <a:br>
              <a:rPr lang="ru-RU" dirty="0" smtClean="0"/>
            </a:br>
            <a:r>
              <a:rPr lang="ru-RU" dirty="0" smtClean="0"/>
              <a:t>Это глубокое заблуждение... </a:t>
            </a:r>
            <a:br>
              <a:rPr lang="ru-RU" dirty="0" smtClean="0"/>
            </a:br>
            <a:r>
              <a:rPr lang="ru-RU" dirty="0" smtClean="0"/>
              <a:t>Ведь поэзия бывает разная. </a:t>
            </a:r>
            <a:br>
              <a:rPr lang="ru-RU" dirty="0" smtClean="0"/>
            </a:br>
            <a:r>
              <a:rPr lang="ru-RU" dirty="0" smtClean="0"/>
              <a:t>Глядя на его „Рожь", слышишь строки Никитина, Кольцова, Некрасова, Фета... </a:t>
            </a:r>
            <a:br>
              <a:rPr lang="ru-RU" dirty="0" smtClean="0"/>
            </a:br>
            <a:r>
              <a:rPr lang="ru-RU" dirty="0" smtClean="0"/>
              <a:t>Медленно встают из-за неоглядных далей громадины туч. </a:t>
            </a:r>
            <a:r>
              <a:rPr lang="ru-RU" dirty="0" smtClean="0">
                <a:hlinkClick r:id="rId4" action="ppaction://hlinkfile"/>
              </a:rPr>
              <a:t>(рассказ И.Долгополова</a:t>
            </a:r>
            <a:r>
              <a:rPr lang="ru-RU" dirty="0" smtClean="0"/>
              <a:t>)</a:t>
            </a:r>
          </a:p>
          <a:p>
            <a:endParaRPr lang="ru-RU" dirty="0"/>
          </a:p>
        </p:txBody>
      </p:sp>
      <p:sp>
        <p:nvSpPr>
          <p:cNvPr id="4" name="Номер слайда 3"/>
          <p:cNvSpPr>
            <a:spLocks noGrp="1"/>
          </p:cNvSpPr>
          <p:nvPr>
            <p:ph type="sldNum" sz="quarter" idx="10"/>
          </p:nvPr>
        </p:nvSpPr>
        <p:spPr/>
        <p:txBody>
          <a:bodyPr/>
          <a:lstStyle/>
          <a:p>
            <a:fld id="{5D92F852-2976-4749-8144-BB2E11B19C64}" type="slidenum">
              <a:rPr lang="ru-RU" smtClean="0"/>
              <a:pPr/>
              <a:t>83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Архип Иванович Куинджи родился в 1842 году на окраине Мариуполя в семье грека сапожника. Фамилия Куинджи произошла от прозвища деда, что по-татарски означат “золотых дел мастер”. В 1845 году неожиданно умирает отец, Иван Христофорович, вскоре мать. Трехлетний Архип воспитывается попеременно у брата и сестры умершего Ивана Христофоровича. Архип Иванович начал обучение грамоте у учителя грека, затем в городской школе. В десять лет Куинджи прекращает обучение: его определяют к строительному подрядчику. От строительного подрядчика Куинджи переходит к хлеботорговцу </a:t>
            </a:r>
            <a:r>
              <a:rPr kumimoji="0" lang="ru-RU" sz="1200" b="0" i="0" u="none" strike="noStrike" kern="1200" cap="none" spc="0" normalizeH="0" baseline="0" noProof="0" dirty="0" err="1" smtClean="0">
                <a:ln>
                  <a:noFill/>
                </a:ln>
                <a:solidFill>
                  <a:schemeClr val="tx1"/>
                </a:solidFill>
                <a:effectLst/>
                <a:uLnTx/>
                <a:uFillTx/>
                <a:latin typeface="+mn-lt"/>
                <a:ea typeface="+mn-ea"/>
                <a:cs typeface="+mn-cs"/>
              </a:rPr>
              <a:t>Аморетти</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 комнатным мальчиком.</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84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dirty="0" smtClean="0"/>
              <a:t>Что же критиковалось в первую очередь? </a:t>
            </a:r>
            <a:br>
              <a:rPr lang="ru-RU" dirty="0" smtClean="0"/>
            </a:br>
            <a:r>
              <a:rPr lang="ru-RU" dirty="0" smtClean="0"/>
              <a:t>       Антигуманная сущность эксплуататорского строя, бедствия и страдания обездоленного народа, система нравственных отношений, политика и жизненная философия власть имущих. Вот почему реализм XIX века часто называют критическим реализмом. </a:t>
            </a:r>
          </a:p>
          <a:p>
            <a:pPr>
              <a:buFont typeface="Wingdings" pitchFamily="2" charset="2"/>
              <a:buChar char="q"/>
            </a:pPr>
            <a:r>
              <a:rPr lang="ru-RU" dirty="0" smtClean="0"/>
              <a:t>      Осуждая основы общественного строя, художники-реалисты в то же время утверждали гуманистические идеалы Добра, Справедливости, всеобщего Равенства и Счастья. </a:t>
            </a:r>
            <a:br>
              <a:rPr lang="ru-RU" dirty="0" smtClean="0"/>
            </a:br>
            <a:r>
              <a:rPr lang="ru-RU" dirty="0" smtClean="0"/>
              <a:t>       Критическая направленность реализма нашла наиболее яркое выражение в произведениях литературы и изобразительном искусстве: бытовой и исторической живописи, сатирической графике и книжной иллюстрации.</a:t>
            </a:r>
            <a:br>
              <a:rPr lang="ru-RU" dirty="0" smtClean="0"/>
            </a:br>
            <a:r>
              <a:rPr lang="ru-RU" dirty="0" smtClean="0"/>
              <a:t>       </a:t>
            </a:r>
            <a:r>
              <a:rPr lang="ru-RU" u="sng" dirty="0" smtClean="0"/>
              <a:t>Важнейшим эстетическим принципом реалистического искусства становится его демократичность. </a:t>
            </a:r>
            <a:r>
              <a:rPr lang="ru-RU" dirty="0" smtClean="0"/>
              <a:t>Провозгласив знаменитый революционный лозунг "Свобода. Равенство. Братство", общество вынуждено было теперь считаться с интересами людей низшего сословия. Впервые "маленький человек", отверженный обществом, получил право быть запечатлённым в произведениях искусства. И.Е. Репин говорил: "Судья теперь мужик, а потому надо воспроизводить его интересы".</a:t>
            </a: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Второе название картины - "</a:t>
            </a:r>
            <a:r>
              <a:rPr lang="ru-RU" sz="1200" b="1" dirty="0" smtClean="0"/>
              <a:t>Утро чиновника, получившего первый крестик</a:t>
            </a:r>
            <a:r>
              <a:rPr lang="ru-RU" sz="1200" dirty="0" smtClean="0"/>
              <a:t>". Это первое живописное произведение художника, и в нем уже видны все особенности творчества П.А. Федотова. </a:t>
            </a:r>
            <a:br>
              <a:rPr lang="ru-RU" sz="1200" dirty="0" smtClean="0"/>
            </a:br>
            <a:r>
              <a:rPr lang="ru-RU" sz="1200" dirty="0" smtClean="0"/>
              <a:t>       В основе искусства Федотова - умение строить занимательный рассказ с помощью выразительных деталей. На картине - чиновник в позе римского оратора. Свой рваный халат он поддерживает как тогу, папильотки в волосах уподоблены лавровому венку. Рукой он указывает на орден Станислава, в ответ бойкая кухарка демонстрирует ему рваный сапог. </a:t>
            </a:r>
            <a:r>
              <a:rPr lang="ru-RU" sz="1200" u="sng" dirty="0" smtClean="0"/>
              <a:t>Перед нами пародия на героические сцены в античном духе, по-прежнему популярные в академической исторической картине. </a:t>
            </a:r>
            <a:r>
              <a:rPr lang="ru-RU" sz="1200" dirty="0" smtClean="0"/>
              <a:t/>
            </a:r>
            <a:br>
              <a:rPr lang="ru-RU" sz="1200" dirty="0" smtClean="0"/>
            </a:br>
            <a:r>
              <a:rPr lang="ru-RU" sz="1200" dirty="0" smtClean="0"/>
              <a:t>       Как самостоятельные персонажи трактованы вещи, которые подробно комментируют происходящее: сломанный стул, битая посуда, пустые бутылки, даже таракан на столе. На гитаре порваны струны, потягивающаяся кошка рвет когтями обивку дешёвого стула. Предельно конкретные детали дают характеристику интересам и духовному миру героя: колбаса завёрнута в газету "Ведомости полиции", под стулом лежит низкопробный роман Ф.В. </a:t>
            </a:r>
            <a:r>
              <a:rPr lang="ru-RU" sz="1200" dirty="0" err="1" smtClean="0"/>
              <a:t>Булгарина</a:t>
            </a:r>
            <a:r>
              <a:rPr lang="ru-RU" sz="1200" dirty="0" smtClean="0"/>
              <a:t> "Иван </a:t>
            </a:r>
            <a:r>
              <a:rPr lang="ru-RU" sz="1200" dirty="0" err="1" smtClean="0"/>
              <a:t>Выжигин</a:t>
            </a:r>
            <a:r>
              <a:rPr lang="ru-RU" sz="1200" dirty="0" smtClean="0"/>
              <a:t>". Собранные вместе, предметы выполняют ещё одну очень важную роль. Художник изображает их с такой вещественной выразительностью, что они прекрасны сами по себе, вне зависимости от того, что именно они должны рассказать о беспорядочной жизни "свежего кавалера".</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18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b="1" dirty="0" smtClean="0">
                <a:hlinkClick r:id="rId3" action="ppaction://hlinkfile"/>
              </a:rPr>
              <a:t>П.А.Федотов</a:t>
            </a:r>
            <a:endParaRPr lang="ru-RU" b="1" dirty="0" smtClean="0"/>
          </a:p>
          <a:p>
            <a:r>
              <a:rPr lang="ru-RU" b="1" dirty="0" smtClean="0"/>
              <a:t>Разборчивая невеста</a:t>
            </a:r>
          </a:p>
          <a:p>
            <a:r>
              <a:rPr lang="ru-RU" b="1" dirty="0" smtClean="0"/>
              <a:t>1847г, холст, масло, 37 </a:t>
            </a:r>
            <a:r>
              <a:rPr lang="ru-RU" b="1" dirty="0" err="1" smtClean="0"/>
              <a:t>x</a:t>
            </a:r>
            <a:r>
              <a:rPr lang="ru-RU" b="1" dirty="0" smtClean="0"/>
              <a:t> 45 см</a:t>
            </a:r>
            <a:br>
              <a:rPr lang="ru-RU" b="1" dirty="0" smtClean="0"/>
            </a:br>
            <a:r>
              <a:rPr lang="ru-RU" b="1" dirty="0" smtClean="0"/>
              <a:t>Государственная Третьяковская галерея, Москва</a:t>
            </a:r>
          </a:p>
          <a:p>
            <a:r>
              <a:rPr lang="ru-RU" dirty="0" smtClean="0"/>
              <a:t/>
            </a:r>
            <a:br>
              <a:rPr lang="ru-RU" dirty="0" smtClean="0"/>
            </a:br>
            <a:r>
              <a:rPr lang="ru-RU" dirty="0" smtClean="0"/>
              <a:t>Замысел своей новой картины Федотов позаимствовал у Крылова. Намерение было благородное — почтить память баснописца, скончавшегося три года тому назад. Крылова он ставил чрезвычайно высоко; в собственных баснях подражал Крылову как мог.</a:t>
            </a:r>
            <a:br>
              <a:rPr lang="ru-RU" dirty="0" smtClean="0"/>
            </a:br>
            <a:r>
              <a:rPr lang="ru-RU" dirty="0" smtClean="0"/>
              <a:t>Он взял известную басню «Разборчивая невеста» о привередливой красавице, которая год за годом отказывала всем претендентам, пока вдруг не спохватилась:</a:t>
            </a:r>
            <a:br>
              <a:rPr lang="ru-RU" dirty="0" smtClean="0"/>
            </a:br>
            <a:r>
              <a:rPr lang="ru-RU" dirty="0" smtClean="0"/>
              <a:t/>
            </a:r>
            <a:br>
              <a:rPr lang="ru-RU" dirty="0" smtClean="0"/>
            </a:br>
            <a:r>
              <a:rPr lang="ru-RU" dirty="0" smtClean="0"/>
              <a:t>«Красавица, пока совсем не отцвела,</a:t>
            </a:r>
            <a:br>
              <a:rPr lang="ru-RU" dirty="0" smtClean="0"/>
            </a:br>
            <a:r>
              <a:rPr lang="ru-RU" dirty="0" smtClean="0"/>
              <a:t>За первого, кто к ней присватался, пошла,</a:t>
            </a:r>
            <a:br>
              <a:rPr lang="ru-RU" dirty="0" smtClean="0"/>
            </a:br>
            <a:r>
              <a:rPr lang="ru-RU" dirty="0" smtClean="0"/>
              <a:t>И рада, рада уж была,</a:t>
            </a:r>
            <a:br>
              <a:rPr lang="ru-RU" dirty="0" smtClean="0"/>
            </a:br>
            <a:r>
              <a:rPr lang="ru-RU" dirty="0" smtClean="0"/>
              <a:t>Что вышла за калеку».</a:t>
            </a:r>
            <a:br>
              <a:rPr lang="ru-RU" dirty="0" smtClean="0"/>
            </a:br>
            <a:r>
              <a:rPr lang="ru-RU" dirty="0" smtClean="0"/>
              <a:t/>
            </a:r>
            <a:br>
              <a:rPr lang="ru-RU" dirty="0" smtClean="0"/>
            </a:br>
            <a:r>
              <a:rPr lang="ru-RU" dirty="0" smtClean="0"/>
              <a:t>Избран был тот решающий момент, который позволял все понять — и судьбы людей, объясняющихся друг с другом, и суть самого объяснения, и то, что вслед за этим последует.</a:t>
            </a:r>
            <a:br>
              <a:rPr lang="ru-RU" dirty="0" smtClean="0"/>
            </a:br>
            <a:r>
              <a:rPr lang="ru-RU" dirty="0" smtClean="0"/>
              <a:t>Персонажи на самом деле проживают столь важную для них ситуацию, всецело отдаваясь своим чувствам. Вещи вокруг строго отобраны, и ни одна из них не кажется лишней: и цилиндр с положенными в него перчатками, опрокинутый Женихом, когда он резво бросился к ногам Невесты, и предметы обстановки. </a:t>
            </a:r>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19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b="1" dirty="0" smtClean="0">
                <a:hlinkClick r:id="rId3" action="ppaction://hlinkfile"/>
              </a:rPr>
              <a:t>П.А.Федотов</a:t>
            </a:r>
            <a:endParaRPr lang="ru-RU" b="1" dirty="0" smtClean="0"/>
          </a:p>
          <a:p>
            <a:r>
              <a:rPr lang="ru-RU" b="1" dirty="0" smtClean="0"/>
              <a:t>Вдовушка </a:t>
            </a:r>
          </a:p>
          <a:p>
            <a:r>
              <a:rPr lang="ru-RU" b="1" dirty="0" smtClean="0"/>
              <a:t>(Второй вариант)</a:t>
            </a:r>
          </a:p>
          <a:p>
            <a:r>
              <a:rPr lang="ru-RU" b="1" dirty="0" smtClean="0"/>
              <a:t>1851-52г, холст, масло, 62 х47 см</a:t>
            </a:r>
            <a:br>
              <a:rPr lang="ru-RU" b="1" dirty="0" smtClean="0"/>
            </a:br>
            <a:r>
              <a:rPr lang="ru-RU" b="1" dirty="0" smtClean="0"/>
              <a:t>Государственная Третьяковская галерея, Москва </a:t>
            </a:r>
          </a:p>
          <a:p>
            <a:r>
              <a:rPr lang="ru-RU" dirty="0" smtClean="0"/>
              <a:t>Мысль об этой картине зародилась в нем (и, верно, сразу с названием) еще в Москве, когда с бессилием терзался над судьбой сестры </a:t>
            </a:r>
            <a:r>
              <a:rPr lang="ru-RU" dirty="0" err="1" smtClean="0"/>
              <a:t>Любиньки</a:t>
            </a:r>
            <a:r>
              <a:rPr lang="ru-RU" dirty="0" smtClean="0"/>
              <a:t>, мучившейся при жизни мужа, а теперь, после его смерти, повергнутой в пучину новых бедствий — долгов, нищеты, да еще в ожидании готового вот-вот явиться на свет ребенка. </a:t>
            </a:r>
            <a:br>
              <a:rPr lang="ru-RU" dirty="0" smtClean="0"/>
            </a:br>
            <a:r>
              <a:rPr lang="ru-RU" dirty="0" smtClean="0"/>
              <a:t>Уже тогда употребил он в письме к другу-Дружинину слово «вдовушка», использовав свойство, кажется, одному русскому языку свойственное — придавать ласковый оттенок уменьшительному обороту. </a:t>
            </a:r>
            <a:br>
              <a:rPr lang="ru-RU" dirty="0" smtClean="0"/>
            </a:br>
            <a:r>
              <a:rPr lang="ru-RU" dirty="0" smtClean="0"/>
              <a:t/>
            </a:r>
            <a:br>
              <a:rPr lang="ru-RU" dirty="0" smtClean="0"/>
            </a:br>
            <a:r>
              <a:rPr lang="ru-RU" dirty="0" smtClean="0"/>
              <a:t>Художник создал в этой картине глубоко лирический, трогательный в своей беспомощности, образ молодой женщины - будущей матери, одинокой после смерти мужа офицера. Всё имущество - мебель и посуда - опечатано за долги. Федотов заставляет зрителя задуматься о положении маленького человека, обречённого на нужду и лишения в крепостнической России. На переднем плане разместилась Вдовушка, облокотившись на комод. Вещей немного. Столовое серебро, наваленное в корзину и бесприютно выставленное прямо на пол. Стул, придвинутый к опечатанной двери. Крохотный столик на одной ноге. Постель, еле видная в темном углу. На стуле свеча, но не для света, а для того, чтобы греть на ней сургуч. На всем болтаются ярлыки с печатями. </a:t>
            </a:r>
            <a:br>
              <a:rPr lang="ru-RU" dirty="0" smtClean="0"/>
            </a:br>
            <a:r>
              <a:rPr lang="ru-RU" dirty="0" smtClean="0"/>
              <a:t/>
            </a:r>
            <a:br>
              <a:rPr lang="ru-RU" dirty="0" smtClean="0"/>
            </a:br>
            <a:r>
              <a:rPr lang="ru-RU" dirty="0" smtClean="0"/>
              <a:t>Только несколько вещей остались не поруганы казенным сургучом. Это комод красного дерева, а на нем портрет мужа (тут Федотов не удержался, написал себя самого, только в гусарском мундире), образ Спаса, корзинка с яркими мотками ниток для вышивания, шкатулка, папка, из которой высовывается нотный листок, толстая книжка с закладкой, может быть Евангелие, да еще на полу прислоненные к комоду пяльцы с неоконченным вышиванием, бережливо обернутые чистой тряпицей. Это маленький островок сбившихся беспорядочно, подобно овцам в грозу, вещей — то немногое, что у Вдовушки осталась, к чему она оттеснена нашествием казенного мира, за что она держится,— кусочек ее прошлой жизни, состоявшей из незатейливых радостей и необременительных забот. </a:t>
            </a:r>
            <a:br>
              <a:rPr lang="ru-RU" dirty="0" smtClean="0"/>
            </a:br>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a:t>
            </a:r>
            <a:r>
              <a:rPr lang="ru-RU" sz="1200" dirty="0" err="1" smtClean="0"/>
              <a:t>Анкор</a:t>
            </a:r>
            <a:r>
              <a:rPr lang="ru-RU" sz="1200" dirty="0" smtClean="0"/>
              <a:t>..." - одна из последних работ П.А. Федотова, в которой художник создает трагический образ бессмысленного существования. Смешное и занятное, до этого так интересовавшее живописца, сохраняется лишь в названии (одно и то же слово повторяется в нем по-русски и по-французски). Художник берёт за основу самый простой и незамысловатый сюжет и возводит его до глубокого, активно воздействующего образа, своего рода символа. </a:t>
            </a:r>
            <a:br>
              <a:rPr lang="ru-RU" sz="1200" dirty="0" smtClean="0"/>
            </a:br>
            <a:r>
              <a:rPr lang="ru-RU" sz="1200" dirty="0" smtClean="0"/>
              <a:t>       В картине Федотова, прежде всегда любившего и умевшего рассказать о каком-либо важном для его героев событии, ничего не происходит. Зрители видят комнату, в тесном пространстве которой бесконечно повторяется одно и то же действие: лежащий на кровати офицер заставляет пуделя вновь и вновь перепрыгивать через препятствие, подгоняя собаку словами команды. Прыжки собаки и монотонные слова офицера, как маятник, отсчитывают медленно текущее время. У противоположной стены угадывается фигура денщика, прочищающего чубук своего хозяина. Свет огня от стоящей на столе свечи с трудом разгоняет тени. Горячие красно-коричневые тона усиливают ощущение вязкой духоты, "</a:t>
            </a:r>
            <a:r>
              <a:rPr lang="ru-RU" sz="1200" dirty="0" err="1" smtClean="0"/>
              <a:t>закупоренности</a:t>
            </a:r>
            <a:r>
              <a:rPr lang="ru-RU" sz="1200" dirty="0" smtClean="0"/>
              <a:t>" этого мира. Единственный противовес болезненному жару всей сцены - крохотное окно в самом центре композиции.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Здесь нет столь привычных по прежним работам Федотова любовно выписанных деталей, красивых вещей. Широкое движение кисти размывает контуры предметов, границы света и тени. Кажется, что колышущаяся темнота разрастается, поглощая и предметы, и людей. Недаром фигура денщика угадывается с таким трудом и представляется то грудой одежды, то просто сгустком теней. За ним видна лунная зимняя ночь, но и там взгляд не встречает простора: пространство замыкается стоящим напротив домом, за освещенными окнами которого, скорее всего, течет такая же бессмысленная жизнь.</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Картина имеет под собой реальную бытовую основу: в XIX веке Москва снабжалась водой через специальные фонтаны, из которых её развозили по домам. Дети на полотне В.Г. Перова везут воду, взятую из фонтана на Трубной площади. Их путь лежит по Рождественскому бульвару, мимо заиндевелых стен Рождественского монастыря. </a:t>
            </a:r>
            <a:r>
              <a:rPr lang="ru-RU" sz="1200" u="sng" dirty="0" smtClean="0"/>
              <a:t>Обыденная сцена стала для В.Г. Перова поводом к обличению типичного для тогдашней России и "вопиющего к небу" явления - непосильного детского труда. </a:t>
            </a:r>
            <a:r>
              <a:rPr lang="ru-RU" sz="1200" dirty="0" smtClean="0"/>
              <a:t/>
            </a:r>
            <a:br>
              <a:rPr lang="ru-RU" sz="1200" dirty="0" smtClean="0"/>
            </a:br>
            <a:r>
              <a:rPr lang="ru-RU" sz="1200" dirty="0" smtClean="0"/>
              <a:t>       По крутому подъёму через вьюгу дети волокут непосильную обледенелую бочку. Они движутся почти прямо на зрителя, так что их лица обращены на нас и оказываются в центре внимания. В облике своих персонажей художник акцентировал черты кротости, милого детского обаяния. Подчеркивая их светлую и добрую сущность, Перов стремится заразить зрителя чувством сострадания к безвинно страдающим героям. </a:t>
            </a:r>
            <a:br>
              <a:rPr lang="ru-RU" sz="1200" dirty="0" smtClean="0"/>
            </a:br>
            <a:r>
              <a:rPr lang="ru-RU" sz="1200" dirty="0" smtClean="0"/>
              <a:t>       Художественный язык Перова предельно </a:t>
            </a:r>
            <a:r>
              <a:rPr lang="ru-RU" sz="1200" dirty="0" err="1" smtClean="0"/>
              <a:t>аскетичен</a:t>
            </a:r>
            <a:r>
              <a:rPr lang="ru-RU" sz="1200" dirty="0" smtClean="0"/>
              <a:t>. Сдержанная колористическая гамма, в которой преобладают серо-коричневые тона, отсутствие выразительных фактур, красивых деталей (даже сосульки на поверхности бочки кажутся подтеками, иней на монастырской стене - пылью, а снег имеет неприятный бурый оттенок) - сознательные выразительные средства: ничто не должно отвлекать внимания от рассказа об "униженных и оскорблённых". В первоначальном варианте картины страдание детей было показано более резко: голод и холод искажали детские лица, лохмотья уродовали фигуры. В законченном варианте образы детей более поэтичны и трогательны, но, возможно, несколько сентиментальны.</a:t>
            </a:r>
            <a:endParaRPr lang="ru-RU" dirty="0" smtClean="0"/>
          </a:p>
          <a:p>
            <a:endParaRPr lang="ru-RU" dirty="0"/>
          </a:p>
        </p:txBody>
      </p:sp>
      <p:sp>
        <p:nvSpPr>
          <p:cNvPr id="4" name="Номер слайда 3"/>
          <p:cNvSpPr>
            <a:spLocks noGrp="1"/>
          </p:cNvSpPr>
          <p:nvPr>
            <p:ph type="sldNum" sz="quarter" idx="10"/>
          </p:nvPr>
        </p:nvSpPr>
        <p:spPr/>
        <p:txBody>
          <a:bodyPr/>
          <a:lstStyle/>
          <a:p>
            <a:fld id="{9D927068-1FCD-4F94-BD5B-2B485034FB09}"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allerix.ru/pic/Perov/glrx-158117675.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gallerix.ru/pic/Perov/glrx-720150756.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8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ehint://type=text&amp;src=/data/comments/553.htm/" TargetMode="External"/><Relationship Id="rId2" Type="http://schemas.openxmlformats.org/officeDocument/2006/relationships/hyperlink" Target="ehint://type=text&amp;src=/data/comments/381.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audio" Target="file:///D:\&#1059;&#1056;&#1054;&#1050;\&#1052;&#1061;&#1050;\11%20&#1082;&#1083;&#1072;&#1089;&#1089;\&#1056;&#1045;&#1040;&#1051;&#1048;&#1047;&#1052;\36a028_1.wa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ehint://type=text&amp;src=/data/comments/h_353.htm/" TargetMode="External"/><Relationship Id="rId2" Type="http://schemas.openxmlformats.org/officeDocument/2006/relationships/hyperlink" Target="ehint://type=text&amp;src=/data/comments/745.ht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3.png"/>
          <p:cNvPicPr>
            <a:picLocks noChangeAspect="1"/>
          </p:cNvPicPr>
          <p:nvPr/>
        </p:nvPicPr>
        <p:blipFill>
          <a:blip r:embed="rId3">
            <a:duotone>
              <a:schemeClr val="bg2">
                <a:shade val="45000"/>
                <a:satMod val="135000"/>
              </a:schemeClr>
              <a:prstClr val="white"/>
            </a:duotone>
          </a:blip>
          <a:stretch>
            <a:fillRect/>
          </a:stretch>
        </p:blipFill>
        <p:spPr>
          <a:xfrm>
            <a:off x="1000100" y="1785926"/>
            <a:ext cx="7418224" cy="3857652"/>
          </a:xfrm>
          <a:prstGeom prst="rect">
            <a:avLst/>
          </a:prstGeom>
          <a:effectLst>
            <a:outerShdw blurRad="50800" dist="38100" dir="2700000" algn="tl" rotWithShape="0">
              <a:prstClr val="black">
                <a:alpha val="40000"/>
              </a:prstClr>
            </a:outerShdw>
          </a:effectLst>
        </p:spPr>
      </p:pic>
      <p:sp>
        <p:nvSpPr>
          <p:cNvPr id="2" name="Заголовок 1"/>
          <p:cNvSpPr>
            <a:spLocks noGrp="1"/>
          </p:cNvSpPr>
          <p:nvPr>
            <p:ph type="ctrTitle"/>
          </p:nvPr>
        </p:nvSpPr>
        <p:spPr>
          <a:xfrm>
            <a:off x="714348" y="2928934"/>
            <a:ext cx="7772400" cy="1470025"/>
          </a:xfrm>
          <a:effectLst>
            <a:outerShdw blurRad="50800" dist="38100" dir="1920000" algn="tl" rotWithShape="0">
              <a:schemeClr val="accent6">
                <a:lumMod val="75000"/>
                <a:alpha val="92000"/>
              </a:schemeClr>
            </a:outerShdw>
          </a:effectLst>
        </p:spPr>
        <p:txBody>
          <a:bodyPr>
            <a:noAutofit/>
          </a:bodyPr>
          <a:lstStyle/>
          <a:p>
            <a:r>
              <a:rPr lang="ru-RU" sz="6000" b="1" dirty="0" smtClean="0">
                <a:solidFill>
                  <a:schemeClr val="bg1">
                    <a:lumMod val="50000"/>
                  </a:schemeClr>
                </a:solidFill>
                <a:latin typeface="Monotype Corsiva" pitchFamily="66" charset="0"/>
              </a:rPr>
              <a:t>Из истории реализма </a:t>
            </a:r>
            <a:br>
              <a:rPr lang="ru-RU" sz="6000" b="1" dirty="0" smtClean="0">
                <a:solidFill>
                  <a:schemeClr val="bg1">
                    <a:lumMod val="50000"/>
                  </a:schemeClr>
                </a:solidFill>
                <a:latin typeface="Monotype Corsiva" pitchFamily="66" charset="0"/>
              </a:rPr>
            </a:br>
            <a:r>
              <a:rPr lang="ru-RU" sz="6000" b="1" dirty="0" smtClean="0">
                <a:solidFill>
                  <a:schemeClr val="bg1">
                    <a:lumMod val="50000"/>
                  </a:schemeClr>
                </a:solidFill>
                <a:latin typeface="Monotype Corsiva" pitchFamily="66" charset="0"/>
              </a:rPr>
              <a:t>в русской живописи</a:t>
            </a:r>
            <a:endParaRPr lang="ru-RU" sz="6000" dirty="0">
              <a:solidFill>
                <a:schemeClr val="bg1">
                  <a:lumMod val="50000"/>
                </a:schemeClr>
              </a:solidFill>
              <a:latin typeface="Monotype Corsiva" pitchFamily="66" charset="0"/>
            </a:endParaRPr>
          </a:p>
        </p:txBody>
      </p:sp>
      <p:pic>
        <p:nvPicPr>
          <p:cNvPr id="7" name="Рисунок 6" descr="Logo_zast.png"/>
          <p:cNvPicPr>
            <a:picLocks noChangeAspect="1"/>
          </p:cNvPicPr>
          <p:nvPr/>
        </p:nvPicPr>
        <p:blipFill>
          <a:blip r:embed="rId4">
            <a:duotone>
              <a:prstClr val="black"/>
              <a:schemeClr val="accent6">
                <a:tint val="45000"/>
                <a:satMod val="400000"/>
              </a:schemeClr>
            </a:duotone>
          </a:blip>
          <a:stretch>
            <a:fillRect/>
          </a:stretch>
        </p:blipFill>
        <p:spPr>
          <a:xfrm>
            <a:off x="571472" y="285728"/>
            <a:ext cx="2152650" cy="1543050"/>
          </a:xfrm>
          <a:prstGeom prst="rect">
            <a:avLst/>
          </a:prstGeom>
        </p:spPr>
      </p:pic>
      <p:sp>
        <p:nvSpPr>
          <p:cNvPr id="9" name="TextBox 8"/>
          <p:cNvSpPr txBox="1"/>
          <p:nvPr/>
        </p:nvSpPr>
        <p:spPr>
          <a:xfrm>
            <a:off x="1928794" y="4929198"/>
            <a:ext cx="6143668"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bg1">
                    <a:lumMod val="50000"/>
                  </a:schemeClr>
                </a:solidFill>
                <a:latin typeface="Monotype Corsiva" pitchFamily="66" charset="0"/>
              </a:rPr>
              <a:t>Учитель ИЗО ,МХК. МАОУ Ильинской СОШ </a:t>
            </a:r>
            <a:r>
              <a:rPr lang="ru-RU" sz="2400" dirty="0" smtClean="0">
                <a:solidFill>
                  <a:schemeClr val="bg1">
                    <a:lumMod val="50000"/>
                  </a:schemeClr>
                </a:solidFill>
                <a:latin typeface="Monotype Corsiva" pitchFamily="66" charset="0"/>
              </a:rPr>
              <a:t>Лебедь С.Г</a:t>
            </a:r>
            <a:endParaRPr lang="ru-RU" sz="2400" dirty="0">
              <a:solidFill>
                <a:schemeClr val="bg1">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8229600" cy="1143000"/>
          </a:xfrm>
        </p:spPr>
        <p:txBody>
          <a:bodyPr>
            <a:noAutofit/>
          </a:bodyPr>
          <a:lstStyle/>
          <a:p>
            <a:r>
              <a:rPr lang="ru-RU" sz="3600" b="1" i="1" dirty="0" smtClean="0">
                <a:solidFill>
                  <a:srgbClr val="663300"/>
                </a:solidFill>
              </a:rPr>
              <a:t>Каковы основные эстетические принципы реализма? </a:t>
            </a:r>
            <a:br>
              <a:rPr lang="ru-RU" sz="3600" b="1" i="1" dirty="0" smtClean="0">
                <a:solidFill>
                  <a:srgbClr val="663300"/>
                </a:solidFill>
              </a:rPr>
            </a:br>
            <a:endParaRPr lang="ru-RU" sz="3600" b="1" i="1" dirty="0">
              <a:solidFill>
                <a:srgbClr val="663300"/>
              </a:solidFill>
            </a:endParaRPr>
          </a:p>
        </p:txBody>
      </p:sp>
      <p:sp>
        <p:nvSpPr>
          <p:cNvPr id="3" name="Содержимое 2"/>
          <p:cNvSpPr>
            <a:spLocks noGrp="1"/>
          </p:cNvSpPr>
          <p:nvPr>
            <p:ph idx="1"/>
          </p:nvPr>
        </p:nvSpPr>
        <p:spPr>
          <a:xfrm>
            <a:off x="500034" y="1857364"/>
            <a:ext cx="8286808" cy="4525963"/>
          </a:xfrm>
        </p:spPr>
        <p:txBody>
          <a:bodyPr>
            <a:noAutofit/>
          </a:bodyPr>
          <a:lstStyle/>
          <a:p>
            <a:pPr>
              <a:buFont typeface="Wingdings" pitchFamily="2" charset="2"/>
              <a:buChar char="Ø"/>
            </a:pPr>
            <a:r>
              <a:rPr lang="ru-RU" sz="2400" dirty="0" smtClean="0"/>
              <a:t> </a:t>
            </a:r>
            <a:r>
              <a:rPr lang="ru-RU" sz="2400" b="1" dirty="0" smtClean="0">
                <a:solidFill>
                  <a:schemeClr val="accent2">
                    <a:lumMod val="50000"/>
                  </a:schemeClr>
                </a:solidFill>
              </a:rPr>
              <a:t>Главный из них – «правдивое воспроизведение типичных характеров в типичных обстоятельствах»</a:t>
            </a:r>
            <a:r>
              <a:rPr lang="ru-RU" sz="2400" dirty="0" smtClean="0"/>
              <a:t/>
            </a:r>
            <a:br>
              <a:rPr lang="ru-RU" sz="2400" dirty="0" smtClean="0"/>
            </a:br>
            <a:r>
              <a:rPr lang="ru-RU" sz="2400" dirty="0" smtClean="0"/>
              <a:t>       Реалист, как и всякий художник, не является бесстрастным документалистом своей эпохи, не способным на художественный вымысел. А потому </a:t>
            </a:r>
            <a:r>
              <a:rPr lang="ru-RU" sz="2400" b="1" u="sng" dirty="0" smtClean="0"/>
              <a:t>ему не чужды приёмы условности: гротеск, аллегория, символ, фантастика.</a:t>
            </a:r>
            <a:r>
              <a:rPr lang="ru-RU" sz="2400" b="1" dirty="0" smtClean="0"/>
              <a:t> </a:t>
            </a:r>
            <a:r>
              <a:rPr lang="ru-RU" sz="2400" dirty="0" smtClean="0"/>
              <a:t>По отношению к своему герою художник-реалист часто занимает позицию стороннего наблюдателя, что в свою очередь вовсе не исключает авторского сочувствия, иронии или осуждения. </a:t>
            </a:r>
          </a:p>
          <a:p>
            <a:pPr>
              <a:buNone/>
            </a:pPr>
            <a:r>
              <a:rPr lang="ru-RU" sz="2400" b="1" dirty="0" smtClean="0"/>
              <a:t/>
            </a:r>
            <a:br>
              <a:rPr lang="ru-RU" sz="2400" b="1" dirty="0" smtClean="0"/>
            </a:br>
            <a:r>
              <a:rPr lang="ru-RU" sz="2400" b="1" dirty="0" smtClean="0"/>
              <a:t>       </a:t>
            </a:r>
            <a:r>
              <a:rPr lang="ru-RU" sz="2400" dirty="0" smtClean="0"/>
              <a:t/>
            </a:r>
            <a:br>
              <a:rPr lang="ru-RU" sz="2400" dirty="0" smtClean="0"/>
            </a:br>
            <a:r>
              <a:rPr lang="ru-RU" sz="2400" dirty="0" smtClean="0"/>
              <a:t>      </a:t>
            </a:r>
            <a:endParaRPr lang="ru-RU" sz="2400" dirty="0"/>
          </a:p>
        </p:txBody>
      </p:sp>
      <p:pic>
        <p:nvPicPr>
          <p:cNvPr id="8" name="Рисунок 7" descr="vol_line.png"/>
          <p:cNvPicPr>
            <a:picLocks noChangeAspect="1"/>
          </p:cNvPicPr>
          <p:nvPr/>
        </p:nvPicPr>
        <p:blipFill>
          <a:blip r:embed="rId3">
            <a:duotone>
              <a:prstClr val="black"/>
              <a:schemeClr val="accent6">
                <a:tint val="45000"/>
                <a:satMod val="400000"/>
              </a:schemeClr>
            </a:duotone>
          </a:blip>
          <a:stretch>
            <a:fillRect/>
          </a:stretch>
        </p:blipFill>
        <p:spPr>
          <a:xfrm>
            <a:off x="2714612" y="6072206"/>
            <a:ext cx="6215106" cy="553382"/>
          </a:xfrm>
          <a:prstGeom prst="rect">
            <a:avLst/>
          </a:prstGeom>
        </p:spPr>
      </p:pic>
      <p:pic>
        <p:nvPicPr>
          <p:cNvPr id="9" name="Рисунок 8" descr="vol_line.png"/>
          <p:cNvPicPr>
            <a:picLocks noChangeAspect="1"/>
          </p:cNvPicPr>
          <p:nvPr/>
        </p:nvPicPr>
        <p:blipFill>
          <a:blip r:embed="rId3">
            <a:duotone>
              <a:prstClr val="black"/>
              <a:schemeClr val="accent6">
                <a:tint val="45000"/>
                <a:satMod val="400000"/>
              </a:schemeClr>
            </a:duotone>
          </a:blip>
          <a:stretch>
            <a:fillRect/>
          </a:stretch>
        </p:blipFill>
        <p:spPr>
          <a:xfrm flipH="1">
            <a:off x="0" y="1214422"/>
            <a:ext cx="6286512" cy="5533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14422"/>
            <a:ext cx="8286808" cy="4525963"/>
          </a:xfrm>
        </p:spPr>
        <p:txBody>
          <a:bodyPr>
            <a:noAutofit/>
          </a:bodyPr>
          <a:lstStyle/>
          <a:p>
            <a:pPr algn="ctr">
              <a:buFont typeface="Wingdings" pitchFamily="2" charset="2"/>
              <a:buChar char="Ø"/>
            </a:pPr>
            <a:r>
              <a:rPr lang="ru-RU" sz="2800" b="1" dirty="0" smtClean="0">
                <a:solidFill>
                  <a:schemeClr val="accent2">
                    <a:lumMod val="50000"/>
                  </a:schemeClr>
                </a:solidFill>
              </a:rPr>
              <a:t>Не менее важным эстетическим принципом становится критическая направленность реализма. </a:t>
            </a:r>
          </a:p>
          <a:p>
            <a:pPr algn="ctr">
              <a:buNone/>
            </a:pPr>
            <a:r>
              <a:rPr lang="ru-RU" sz="2800" dirty="0" smtClean="0"/>
              <a:t>Что же критиковалось в первую очередь? </a:t>
            </a:r>
            <a:br>
              <a:rPr lang="ru-RU" sz="2800" dirty="0" smtClean="0"/>
            </a:br>
            <a:r>
              <a:rPr lang="ru-RU" sz="2800" dirty="0" smtClean="0"/>
              <a:t>       Антигуманная сущность эксплуататорского строя, бедствия и страдания обездоленного народа, система нравственных отношений, политика и жизненная философия власть имущих. Вот почему реализм XIX века часто называют критическим реализмом. </a:t>
            </a:r>
            <a:r>
              <a:rPr lang="ru-RU" sz="2800" b="1" dirty="0" smtClean="0"/>
              <a:t/>
            </a:r>
            <a:br>
              <a:rPr lang="ru-RU" sz="2800" b="1" dirty="0" smtClean="0"/>
            </a:br>
            <a:r>
              <a:rPr lang="ru-RU" sz="2800" b="1" dirty="0" smtClean="0"/>
              <a:t>       </a:t>
            </a:r>
            <a:r>
              <a:rPr lang="ru-RU" sz="2800" dirty="0" smtClean="0"/>
              <a:t/>
            </a:r>
            <a:br>
              <a:rPr lang="ru-RU" sz="2800" dirty="0" smtClean="0"/>
            </a:br>
            <a:r>
              <a:rPr lang="ru-RU" sz="2800" dirty="0" smtClean="0"/>
              <a:t>      </a:t>
            </a:r>
            <a:endParaRPr lang="ru-RU" sz="2800" dirty="0"/>
          </a:p>
        </p:txBody>
      </p:sp>
      <p:pic>
        <p:nvPicPr>
          <p:cNvPr id="8" name="Рисунок 7"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9" name="Рисунок 8" descr="vol_line.png"/>
          <p:cNvPicPr>
            <a:picLocks noChangeAspect="1"/>
          </p:cNvPicPr>
          <p:nvPr/>
        </p:nvPicPr>
        <p:blipFill>
          <a:blip r:embed="rId3">
            <a:duotone>
              <a:prstClr val="black"/>
              <a:schemeClr val="accent6">
                <a:tint val="45000"/>
                <a:satMod val="400000"/>
              </a:schemeClr>
            </a:duotone>
          </a:blip>
          <a:stretch>
            <a:fillRect/>
          </a:stretch>
        </p:blipFill>
        <p:spPr>
          <a:xfrm flipH="1">
            <a:off x="357158" y="642918"/>
            <a:ext cx="6286512" cy="553382"/>
          </a:xfrm>
          <a:prstGeom prst="rect">
            <a:avLst/>
          </a:prstGeom>
        </p:spPr>
      </p:pic>
      <p:sp>
        <p:nvSpPr>
          <p:cNvPr id="6" name="Заголовок 5"/>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946127"/>
            <a:ext cx="8229600" cy="5911873"/>
          </a:xfrm>
        </p:spPr>
        <p:txBody>
          <a:bodyPr>
            <a:noAutofit/>
          </a:bodyPr>
          <a:lstStyle/>
          <a:p>
            <a:pPr algn="ctr">
              <a:buFont typeface="Wingdings" pitchFamily="2" charset="2"/>
              <a:buChar char="Ø"/>
            </a:pPr>
            <a:r>
              <a:rPr lang="ru-RU" sz="2400" dirty="0" smtClean="0"/>
              <a:t> </a:t>
            </a:r>
            <a:r>
              <a:rPr lang="ru-RU" sz="2400" b="1" dirty="0" smtClean="0">
                <a:solidFill>
                  <a:schemeClr val="accent2">
                    <a:lumMod val="50000"/>
                  </a:schemeClr>
                </a:solidFill>
              </a:rPr>
              <a:t>Важнейшим эстетическим принципом реалистического искусства становится его демократичность. </a:t>
            </a:r>
            <a:r>
              <a:rPr lang="ru-RU" sz="2400" dirty="0" smtClean="0"/>
              <a:t>Провозгласив знаменитый революционный лозунг "Свобода. Равенство. Братство", общество вынуждено было теперь считаться с интересами людей низшего сословия. Впервые "маленький человек", отверженный обществом, получил право быть запечатлённым в произведениях искусства. </a:t>
            </a:r>
          </a:p>
          <a:p>
            <a:pPr algn="ctr">
              <a:buNone/>
            </a:pPr>
            <a:r>
              <a:rPr lang="ru-RU" sz="2400" dirty="0" smtClean="0"/>
              <a:t>И.Е. Репин говорил: </a:t>
            </a:r>
            <a:r>
              <a:rPr lang="ru-RU" sz="2400" b="1" i="1" dirty="0" smtClean="0"/>
              <a:t>"Судья теперь мужик, а потому надо воспроизводить его интересы".</a:t>
            </a:r>
            <a:endParaRPr lang="ru-RU" sz="2400" b="1" i="1" dirty="0"/>
          </a:p>
        </p:txBody>
      </p:sp>
      <p:pic>
        <p:nvPicPr>
          <p:cNvPr id="6" name="Рисунок 5" descr="36.png"/>
          <p:cNvPicPr>
            <a:picLocks noChangeAspect="1"/>
          </p:cNvPicPr>
          <p:nvPr/>
        </p:nvPicPr>
        <p:blipFill>
          <a:blip r:embed="rId3"/>
          <a:stretch>
            <a:fillRect/>
          </a:stretch>
        </p:blipFill>
        <p:spPr>
          <a:xfrm rot="3476844">
            <a:off x="3993062" y="4273275"/>
            <a:ext cx="1695450" cy="2438400"/>
          </a:xfrm>
          <a:prstGeom prst="rect">
            <a:avLst/>
          </a:prstGeom>
          <a:effectLst>
            <a:outerShdw blurRad="203200" dist="38100" dir="2700000" algn="tl" rotWithShape="0">
              <a:prstClr val="black"/>
            </a:outerShdw>
          </a:effectLst>
        </p:spPr>
      </p:pic>
      <p:pic>
        <p:nvPicPr>
          <p:cNvPr id="8" name="Рисунок 7" descr="vol_line.png"/>
          <p:cNvPicPr>
            <a:picLocks noChangeAspect="1"/>
          </p:cNvPicPr>
          <p:nvPr/>
        </p:nvPicPr>
        <p:blipFill>
          <a:blip r:embed="rId4">
            <a:duotone>
              <a:prstClr val="black"/>
              <a:schemeClr val="accent6">
                <a:tint val="45000"/>
                <a:satMod val="400000"/>
              </a:schemeClr>
            </a:duotone>
          </a:blip>
          <a:stretch>
            <a:fillRect/>
          </a:stretch>
        </p:blipFill>
        <p:spPr>
          <a:xfrm>
            <a:off x="2285984" y="6072206"/>
            <a:ext cx="6215106" cy="553382"/>
          </a:xfrm>
          <a:prstGeom prst="rect">
            <a:avLst/>
          </a:prstGeom>
        </p:spPr>
      </p:pic>
      <p:pic>
        <p:nvPicPr>
          <p:cNvPr id="9" name="Рисунок 8" descr="vol_line.png"/>
          <p:cNvPicPr>
            <a:picLocks noChangeAspect="1"/>
          </p:cNvPicPr>
          <p:nvPr/>
        </p:nvPicPr>
        <p:blipFill>
          <a:blip r:embed="rId4">
            <a:duotone>
              <a:prstClr val="black"/>
              <a:schemeClr val="accent6">
                <a:tint val="45000"/>
                <a:satMod val="400000"/>
              </a:schemeClr>
            </a:duotone>
          </a:blip>
          <a:stretch>
            <a:fillRect/>
          </a:stretch>
        </p:blipFill>
        <p:spPr>
          <a:xfrm flipH="1">
            <a:off x="500034" y="214290"/>
            <a:ext cx="6286512" cy="5533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r>
              <a:rPr lang="ru-RU" sz="3200" b="1" dirty="0" smtClean="0">
                <a:solidFill>
                  <a:schemeClr val="accent2">
                    <a:lumMod val="50000"/>
                  </a:schemeClr>
                </a:solidFill>
              </a:rPr>
              <a:t>Художники-передвижники</a:t>
            </a:r>
            <a:endParaRPr lang="ru-RU" sz="3200" b="1" dirty="0">
              <a:solidFill>
                <a:schemeClr val="accent2">
                  <a:lumMod val="50000"/>
                </a:schemeClr>
              </a:solidFill>
            </a:endParaRPr>
          </a:p>
        </p:txBody>
      </p:sp>
      <p:sp>
        <p:nvSpPr>
          <p:cNvPr id="3" name="Содержимое 2"/>
          <p:cNvSpPr>
            <a:spLocks noGrp="1"/>
          </p:cNvSpPr>
          <p:nvPr>
            <p:ph idx="1"/>
          </p:nvPr>
        </p:nvSpPr>
        <p:spPr>
          <a:xfrm>
            <a:off x="857224" y="1500174"/>
            <a:ext cx="7901014" cy="4525963"/>
          </a:xfrm>
        </p:spPr>
        <p:txBody>
          <a:bodyPr/>
          <a:lstStyle/>
          <a:p>
            <a:r>
              <a:rPr lang="ru-RU" dirty="0" smtClean="0"/>
              <a:t>Особенных высот реализма достигли русские </a:t>
            </a:r>
            <a:r>
              <a:rPr lang="ru-RU" b="1" dirty="0" smtClean="0">
                <a:solidFill>
                  <a:schemeClr val="accent2">
                    <a:lumMod val="50000"/>
                  </a:schemeClr>
                </a:solidFill>
              </a:rPr>
              <a:t>художники-передвижники</a:t>
            </a:r>
            <a:r>
              <a:rPr lang="ru-RU" dirty="0" smtClean="0"/>
              <a:t>, осознавшие искусство как возможность показывать жизнь такой, какая она есть. Среди них в первую очередь следует назвать </a:t>
            </a:r>
            <a:r>
              <a:rPr lang="ru-RU" b="1" dirty="0" smtClean="0"/>
              <a:t>П.А. Федотова, В.Г. Перова, И.Е. Репина, В.Е. Маковского, В.В. </a:t>
            </a:r>
            <a:r>
              <a:rPr lang="ru-RU" b="1" dirty="0" err="1" smtClean="0"/>
              <a:t>Пукирева</a:t>
            </a:r>
            <a:r>
              <a:rPr lang="ru-RU" b="1" dirty="0" smtClean="0"/>
              <a:t>, Г.Г. </a:t>
            </a:r>
            <a:r>
              <a:rPr lang="ru-RU" b="1" dirty="0" err="1" smtClean="0"/>
              <a:t>Мясоедова</a:t>
            </a:r>
            <a:r>
              <a:rPr lang="ru-RU" b="1" dirty="0" smtClean="0"/>
              <a:t>, К.А. Савицкого</a:t>
            </a:r>
            <a:r>
              <a:rPr lang="ru-RU" dirty="0" smtClean="0"/>
              <a:t>.</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214422"/>
            <a:ext cx="8229600" cy="4525963"/>
          </a:xfrm>
        </p:spPr>
        <p:txBody>
          <a:bodyPr>
            <a:normAutofit fontScale="92500" lnSpcReduction="20000"/>
          </a:bodyPr>
          <a:lstStyle/>
          <a:p>
            <a:r>
              <a:rPr lang="ru-RU" dirty="0" smtClean="0"/>
              <a:t>Искусство </a:t>
            </a:r>
            <a:r>
              <a:rPr lang="ru-RU" b="1" dirty="0" smtClean="0">
                <a:solidFill>
                  <a:srgbClr val="663300"/>
                </a:solidFill>
              </a:rPr>
              <a:t>передвижников</a:t>
            </a:r>
            <a:r>
              <a:rPr lang="ru-RU" b="1" dirty="0" smtClean="0"/>
              <a:t> </a:t>
            </a:r>
            <a:r>
              <a:rPr lang="ru-RU" dirty="0" smtClean="0"/>
              <a:t>- это переданное языком живописи, совсем иное </a:t>
            </a:r>
            <a:r>
              <a:rPr lang="ru-RU" b="1" dirty="0" smtClean="0"/>
              <a:t>отношение </a:t>
            </a:r>
            <a:r>
              <a:rPr lang="ru-RU" dirty="0" smtClean="0"/>
              <a:t>к реальному миру. Это </a:t>
            </a:r>
            <a:r>
              <a:rPr lang="ru-RU" b="1" dirty="0" smtClean="0"/>
              <a:t>поиск </a:t>
            </a:r>
            <a:r>
              <a:rPr lang="ru-RU" dirty="0" smtClean="0"/>
              <a:t>совершенно других образных средств для выражения того нового, что появилось в жизни людей "рубежа" не просто двух веков, а двух разных восприятий мира. </a:t>
            </a:r>
            <a:br>
              <a:rPr lang="ru-RU" dirty="0" smtClean="0"/>
            </a:br>
            <a:r>
              <a:rPr lang="ru-RU" dirty="0" smtClean="0"/>
              <a:t> Живописцев навещали доселе недопустимые мысли о необходимости более широких эстетических взглядов, нежели те, которые допускались канонами Академии художеств. </a:t>
            </a:r>
            <a:br>
              <a:rPr lang="ru-RU" dirty="0" smtClean="0"/>
            </a:b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428596" y="285728"/>
            <a:ext cx="6286512" cy="55338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r>
              <a:rPr lang="ru-RU" sz="3200" b="1" dirty="0" smtClean="0">
                <a:solidFill>
                  <a:schemeClr val="accent2">
                    <a:lumMod val="50000"/>
                  </a:schemeClr>
                </a:solidFill>
              </a:rPr>
              <a:t>Рождение Товарищества Передвижных Художественных Выставок</a:t>
            </a:r>
            <a:br>
              <a:rPr lang="ru-RU" sz="3200" b="1" dirty="0" smtClean="0">
                <a:solidFill>
                  <a:schemeClr val="accent2">
                    <a:lumMod val="50000"/>
                  </a:schemeClr>
                </a:solidFill>
              </a:rPr>
            </a:br>
            <a:endParaRPr lang="ru-RU" sz="3200" b="1" dirty="0">
              <a:solidFill>
                <a:schemeClr val="accent2">
                  <a:lumMod val="50000"/>
                </a:schemeClr>
              </a:solidFill>
            </a:endParaRPr>
          </a:p>
        </p:txBody>
      </p:sp>
      <p:sp>
        <p:nvSpPr>
          <p:cNvPr id="3" name="Содержимое 2"/>
          <p:cNvSpPr>
            <a:spLocks noGrp="1"/>
          </p:cNvSpPr>
          <p:nvPr>
            <p:ph idx="1"/>
          </p:nvPr>
        </p:nvSpPr>
        <p:spPr/>
        <p:txBody>
          <a:bodyPr>
            <a:normAutofit fontScale="85000" lnSpcReduction="20000"/>
          </a:bodyPr>
          <a:lstStyle/>
          <a:p>
            <a:pPr>
              <a:buNone/>
            </a:pPr>
            <a:r>
              <a:rPr lang="ru-RU" dirty="0" smtClean="0"/>
              <a:t/>
            </a:r>
            <a:br>
              <a:rPr lang="ru-RU" dirty="0" smtClean="0"/>
            </a:br>
            <a:r>
              <a:rPr lang="ru-RU" dirty="0" smtClean="0"/>
              <a:t> </a:t>
            </a:r>
            <a:r>
              <a:rPr lang="ru-RU" b="1" dirty="0" smtClean="0"/>
              <a:t>Инициатором</a:t>
            </a:r>
            <a:r>
              <a:rPr lang="ru-RU" dirty="0" smtClean="0"/>
              <a:t> создания Товарищества выступил в 1869 году </a:t>
            </a:r>
            <a:r>
              <a:rPr lang="ru-RU" b="1" dirty="0" smtClean="0"/>
              <a:t>Г.Г.Мясоедов</a:t>
            </a:r>
            <a:r>
              <a:rPr lang="ru-RU" dirty="0" smtClean="0"/>
              <a:t>. Своей идеей </a:t>
            </a:r>
            <a:r>
              <a:rPr lang="ru-RU" dirty="0" err="1" smtClean="0"/>
              <a:t>Мясоедову</a:t>
            </a:r>
            <a:r>
              <a:rPr lang="ru-RU" dirty="0" smtClean="0"/>
              <a:t> удалось увлечь Перова, который в эти годы пользовался огромным авторитетом. Пылким сторонником нового начинания стал </a:t>
            </a:r>
            <a:r>
              <a:rPr lang="ru-RU" b="1" dirty="0" smtClean="0"/>
              <a:t>Саврасов</a:t>
            </a:r>
            <a:r>
              <a:rPr lang="ru-RU" dirty="0" smtClean="0"/>
              <a:t> и целый ряд других московских художников. Мясоедов заручился содействием </a:t>
            </a:r>
            <a:r>
              <a:rPr lang="ru-RU" b="1" dirty="0" smtClean="0"/>
              <a:t>Крамского</a:t>
            </a:r>
            <a:r>
              <a:rPr lang="ru-RU" dirty="0" smtClean="0"/>
              <a:t>, который сплотил под знаменем Товарищества немало художественной молодежи Петербурга. </a:t>
            </a:r>
          </a:p>
          <a:p>
            <a:r>
              <a:rPr lang="ru-RU" b="1" dirty="0" smtClean="0">
                <a:solidFill>
                  <a:schemeClr val="accent2">
                    <a:lumMod val="50000"/>
                  </a:schemeClr>
                </a:solidFill>
              </a:rPr>
              <a:t>В 1870 году в Петербурге было образовано «Товарищество передвижных художественных выставок». </a:t>
            </a:r>
            <a:endParaRPr lang="ru-RU" dirty="0" smtClean="0">
              <a:solidFill>
                <a:schemeClr val="accent2">
                  <a:lumMod val="50000"/>
                </a:schemeClr>
              </a:solidFill>
            </a:endParaRPr>
          </a:p>
          <a:p>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71472" y="1285860"/>
            <a:ext cx="6286512" cy="5533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3200" b="1" dirty="0" smtClean="0">
                <a:solidFill>
                  <a:schemeClr val="accent2">
                    <a:lumMod val="50000"/>
                  </a:schemeClr>
                </a:solidFill>
              </a:rPr>
              <a:t>Павел Андреевич Федотов </a:t>
            </a:r>
            <a:r>
              <a:rPr lang="ru-RU" sz="3200" dirty="0" smtClean="0">
                <a:solidFill>
                  <a:schemeClr val="accent2">
                    <a:lumMod val="50000"/>
                  </a:schemeClr>
                </a:solidFill>
              </a:rPr>
              <a:t>(1815-1852)</a:t>
            </a:r>
            <a:endParaRPr lang="ru-RU" sz="3200" dirty="0">
              <a:solidFill>
                <a:schemeClr val="accent2">
                  <a:lumMod val="50000"/>
                </a:schemeClr>
              </a:solidFill>
            </a:endParaRPr>
          </a:p>
        </p:txBody>
      </p:sp>
      <p:sp>
        <p:nvSpPr>
          <p:cNvPr id="3" name="Содержимое 2"/>
          <p:cNvSpPr>
            <a:spLocks noGrp="1"/>
          </p:cNvSpPr>
          <p:nvPr>
            <p:ph idx="1"/>
          </p:nvPr>
        </p:nvSpPr>
        <p:spPr>
          <a:xfrm>
            <a:off x="2843808" y="1285860"/>
            <a:ext cx="5885826" cy="4525963"/>
          </a:xfrm>
        </p:spPr>
        <p:txBody>
          <a:bodyPr>
            <a:noAutofit/>
          </a:bodyPr>
          <a:lstStyle/>
          <a:p>
            <a:r>
              <a:rPr lang="ru-RU" sz="2400" dirty="0" smtClean="0"/>
              <a:t>В историю русской живописи Павел Андреевич Федотов вошёл </a:t>
            </a:r>
            <a:r>
              <a:rPr lang="ru-RU" sz="2400" b="1" dirty="0" smtClean="0"/>
              <a:t>как выдающийся художник-реалист, живописец ироничный и тонкий. </a:t>
            </a:r>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1026" name="Picture 2" descr="Фотограф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4" y="1263512"/>
            <a:ext cx="2095500" cy="233362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7674" y="3597138"/>
            <a:ext cx="8310606" cy="2862322"/>
          </a:xfrm>
          <a:prstGeom prst="rect">
            <a:avLst/>
          </a:prstGeom>
        </p:spPr>
        <p:txBody>
          <a:bodyPr wrap="square">
            <a:spAutoFit/>
          </a:bodyPr>
          <a:lstStyle/>
          <a:p>
            <a:r>
              <a:rPr lang="ru-RU" sz="2000" dirty="0"/>
              <a:t>Современный исследователь Д.В. </a:t>
            </a:r>
            <a:r>
              <a:rPr lang="ru-RU" sz="2000" dirty="0" err="1"/>
              <a:t>Сарабьянов</a:t>
            </a:r>
            <a:r>
              <a:rPr lang="ru-RU" sz="2000" dirty="0"/>
              <a:t> справедливо отмечал: "</a:t>
            </a:r>
            <a:r>
              <a:rPr lang="ru-RU" sz="2000" b="1" i="1" dirty="0"/>
              <a:t>Он рисовал всё: как люди садятся и как сидят в присутствии начальства, как они ходят по улицам или ведут себя за карточным столом, как разворачиваются фигуры в сложнейших ракурсах, каков человеческий глаз или нос. Он рисовал портреты чуть ли не всех своих знакомых. Казалось, ему не хватало моделей, времени, бумаги, карандашей, чтобы утолить свою беспредельную жажду наблюдения. Это была страсть".</a:t>
            </a:r>
            <a:r>
              <a:rPr lang="ru-RU" sz="2000" dirty="0"/>
              <a:t> </a:t>
            </a:r>
            <a:br>
              <a:rPr lang="ru-RU" sz="2000" dirty="0"/>
            </a:br>
            <a:r>
              <a:rPr lang="ru-RU" sz="20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3200" b="1" dirty="0" smtClean="0">
                <a:solidFill>
                  <a:schemeClr val="accent2">
                    <a:lumMod val="50000"/>
                  </a:schemeClr>
                </a:solidFill>
              </a:rPr>
              <a:t>Павел Андреевич Федотов </a:t>
            </a:r>
            <a:r>
              <a:rPr lang="ru-RU" sz="3200" dirty="0" smtClean="0">
                <a:solidFill>
                  <a:schemeClr val="accent2">
                    <a:lumMod val="50000"/>
                  </a:schemeClr>
                </a:solidFill>
              </a:rPr>
              <a:t>(1815-1852)</a:t>
            </a:r>
            <a:endParaRPr lang="ru-RU" sz="3200" dirty="0">
              <a:solidFill>
                <a:schemeClr val="accent2">
                  <a:lumMod val="50000"/>
                </a:schemeClr>
              </a:solidFill>
            </a:endParaRPr>
          </a:p>
        </p:txBody>
      </p:sp>
      <p:sp>
        <p:nvSpPr>
          <p:cNvPr id="3" name="Содержимое 2"/>
          <p:cNvSpPr>
            <a:spLocks noGrp="1"/>
          </p:cNvSpPr>
          <p:nvPr>
            <p:ph idx="1"/>
          </p:nvPr>
        </p:nvSpPr>
        <p:spPr>
          <a:xfrm>
            <a:off x="285720" y="1857364"/>
            <a:ext cx="8643966" cy="4525963"/>
          </a:xfrm>
        </p:spPr>
        <p:txBody>
          <a:bodyPr>
            <a:noAutofit/>
          </a:bodyPr>
          <a:lstStyle/>
          <a:p>
            <a:r>
              <a:rPr lang="ru-RU" dirty="0" smtClean="0"/>
              <a:t/>
            </a:r>
            <a:br>
              <a:rPr lang="ru-RU" dirty="0" smtClean="0"/>
            </a:br>
            <a:r>
              <a:rPr lang="ru-RU" dirty="0" smtClean="0"/>
              <a:t>       Пёстрый калейдоскоп  типов и характеров П.А. Федотов наблюдал в реальной жизни. </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r>
              <a:rPr lang="ru-RU" sz="2400" b="1" dirty="0" smtClean="0"/>
              <a:t>Павел Андреевич Федотов. Свежий кавалер. 1846</a:t>
            </a:r>
            <a:endParaRPr lang="ru-RU" sz="2400" b="1" dirty="0"/>
          </a:p>
        </p:txBody>
      </p:sp>
      <p:pic>
        <p:nvPicPr>
          <p:cNvPr id="1026" name="Picture 2" descr="C:\Users\user\Documents\46a034.jpg"/>
          <p:cNvPicPr>
            <a:picLocks noGrp="1" noChangeAspect="1" noChangeArrowheads="1"/>
          </p:cNvPicPr>
          <p:nvPr>
            <p:ph idx="1"/>
          </p:nvPr>
        </p:nvPicPr>
        <p:blipFill>
          <a:blip r:embed="rId3"/>
          <a:srcRect/>
          <a:stretch>
            <a:fillRect/>
          </a:stretch>
        </p:blipFill>
        <p:spPr bwMode="auto">
          <a:xfrm>
            <a:off x="500034" y="1285860"/>
            <a:ext cx="4572032" cy="5146753"/>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143504" y="1214422"/>
            <a:ext cx="3714776" cy="3785652"/>
          </a:xfrm>
          <a:prstGeom prst="rect">
            <a:avLst/>
          </a:prstGeom>
        </p:spPr>
        <p:txBody>
          <a:bodyPr wrap="square">
            <a:spAutoFit/>
          </a:bodyPr>
          <a:lstStyle/>
          <a:p>
            <a:r>
              <a:rPr lang="ru-RU" sz="2000" dirty="0" smtClean="0"/>
              <a:t>Второе название картины - "</a:t>
            </a:r>
            <a:r>
              <a:rPr lang="ru-RU" sz="2000" b="1" dirty="0" smtClean="0"/>
              <a:t>Утро чиновника, получившего первый крестик</a:t>
            </a:r>
            <a:r>
              <a:rPr lang="ru-RU" sz="2000" dirty="0" smtClean="0"/>
              <a:t>". На картине - чиновник в позе римского оратора. Свой рваный халат он поддерживает как тогу, папильотки в волосах уподоблены лавровому венку. Рукой он указывает на орден Станислава, в ответ бойкая кухарка демонстрирует ему рваный сапог.  </a:t>
            </a:r>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normAutofit/>
          </a:bodyPr>
          <a:lstStyle/>
          <a:p>
            <a:r>
              <a:rPr lang="ru-RU" sz="2400" b="1" dirty="0" smtClean="0"/>
              <a:t>Павел Андреевич Федотов. Разборчивая невеста. 1847</a:t>
            </a:r>
            <a:endParaRPr lang="ru-RU" sz="2400" b="1" dirty="0"/>
          </a:p>
        </p:txBody>
      </p:sp>
      <p:pic>
        <p:nvPicPr>
          <p:cNvPr id="2050" name="Picture 2" descr="C:\Users\user\Documents\00291.jpg"/>
          <p:cNvPicPr>
            <a:picLocks noGrp="1" noChangeAspect="1" noChangeArrowheads="1"/>
          </p:cNvPicPr>
          <p:nvPr>
            <p:ph idx="1"/>
          </p:nvPr>
        </p:nvPicPr>
        <p:blipFill>
          <a:blip r:embed="rId3"/>
          <a:srcRect/>
          <a:stretch>
            <a:fillRect/>
          </a:stretch>
        </p:blipFill>
        <p:spPr bwMode="auto">
          <a:xfrm>
            <a:off x="500034" y="1214422"/>
            <a:ext cx="5255218" cy="4143404"/>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929322" y="1142984"/>
            <a:ext cx="2786082" cy="2862322"/>
          </a:xfrm>
          <a:prstGeom prst="rect">
            <a:avLst/>
          </a:prstGeom>
        </p:spPr>
        <p:txBody>
          <a:bodyPr wrap="square">
            <a:spAutoFit/>
          </a:bodyPr>
          <a:lstStyle/>
          <a:p>
            <a:r>
              <a:rPr lang="ru-RU" dirty="0" smtClean="0"/>
              <a:t>Замысел своей новой картины Федотов позаимствовал у Крылова. Он взял известную басню «Разборчивая невеста» о привередливой красавице, которая год за годом отказывала всем претендентам, пока вдруг не спохватилась: </a:t>
            </a:r>
            <a:endParaRPr lang="ru-RU" dirty="0"/>
          </a:p>
        </p:txBody>
      </p:sp>
      <p:sp>
        <p:nvSpPr>
          <p:cNvPr id="5" name="Прямоугольник 4"/>
          <p:cNvSpPr/>
          <p:nvPr/>
        </p:nvSpPr>
        <p:spPr>
          <a:xfrm>
            <a:off x="6000760" y="4000504"/>
            <a:ext cx="3143240" cy="2031325"/>
          </a:xfrm>
          <a:prstGeom prst="rect">
            <a:avLst/>
          </a:prstGeom>
        </p:spPr>
        <p:txBody>
          <a:bodyPr wrap="square">
            <a:spAutoFit/>
          </a:bodyPr>
          <a:lstStyle/>
          <a:p>
            <a:r>
              <a:rPr lang="ru-RU" b="1" i="1" dirty="0" smtClean="0"/>
              <a:t>«Красавица, пока совсем не отцвела,</a:t>
            </a:r>
            <a:br>
              <a:rPr lang="ru-RU" b="1" i="1" dirty="0" smtClean="0"/>
            </a:br>
            <a:r>
              <a:rPr lang="ru-RU" b="1" i="1" dirty="0" smtClean="0"/>
              <a:t>За первого, кто к ней присватался, пошла,</a:t>
            </a:r>
            <a:br>
              <a:rPr lang="ru-RU" b="1" i="1" dirty="0" smtClean="0"/>
            </a:br>
            <a:r>
              <a:rPr lang="ru-RU" b="1" i="1" dirty="0" smtClean="0"/>
              <a:t>И рада, рада уж была,</a:t>
            </a:r>
            <a:br>
              <a:rPr lang="ru-RU" b="1" i="1" dirty="0" smtClean="0"/>
            </a:br>
            <a:r>
              <a:rPr lang="ru-RU" b="1" i="1" dirty="0" smtClean="0"/>
              <a:t>Что вышла за калеку».</a:t>
            </a:r>
            <a:br>
              <a:rPr lang="ru-RU" b="1" i="1" dirty="0" smtClean="0"/>
            </a:br>
            <a:endParaRPr lang="ru-RU"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sp>
        <p:nvSpPr>
          <p:cNvPr id="3" name="Содержимое 2"/>
          <p:cNvSpPr>
            <a:spLocks noGrp="1"/>
          </p:cNvSpPr>
          <p:nvPr>
            <p:ph idx="1"/>
          </p:nvPr>
        </p:nvSpPr>
        <p:spPr>
          <a:xfrm>
            <a:off x="428596" y="1643050"/>
            <a:ext cx="8229600" cy="4525963"/>
          </a:xfrm>
        </p:spPr>
        <p:txBody>
          <a:bodyPr>
            <a:normAutofit/>
          </a:bodyPr>
          <a:lstStyle/>
          <a:p>
            <a:r>
              <a:rPr lang="ru-RU" dirty="0" smtClean="0"/>
              <a:t> Если все предшествующие стили и направления в литературе и изобразительном искусстве сменяли друг друга без особых потрясений, то </a:t>
            </a:r>
            <a:r>
              <a:rPr lang="ru-RU" b="1" dirty="0" smtClean="0"/>
              <a:t>реализм </a:t>
            </a:r>
            <a:r>
              <a:rPr lang="ru-RU" dirty="0" smtClean="0"/>
              <a:t>в XIX веке выходит на арену истории, объявляя борьбу и одерживая победы.</a:t>
            </a:r>
            <a:br>
              <a:rPr lang="ru-RU" dirty="0" smtClean="0"/>
            </a:br>
            <a:r>
              <a:rPr lang="ru-RU" dirty="0" smtClean="0"/>
              <a:t>      </a:t>
            </a:r>
            <a:endParaRPr lang="ru-RU" dirty="0"/>
          </a:p>
        </p:txBody>
      </p:sp>
      <p:pic>
        <p:nvPicPr>
          <p:cNvPr id="7" name="Рисунок 6"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a:bodyPr>
          <a:lstStyle/>
          <a:p>
            <a:r>
              <a:rPr lang="ru-RU" sz="2400" b="1" dirty="0" smtClean="0"/>
              <a:t>Павел Андреевич Федотов. Вдовушка. 1850</a:t>
            </a:r>
            <a:endParaRPr lang="ru-RU" sz="2400" b="1" dirty="0"/>
          </a:p>
        </p:txBody>
      </p:sp>
      <p:pic>
        <p:nvPicPr>
          <p:cNvPr id="3074" name="Picture 2" descr="C:\Users\user\Documents\50a038_i.jpg"/>
          <p:cNvPicPr>
            <a:picLocks noGrp="1" noChangeAspect="1" noChangeArrowheads="1"/>
          </p:cNvPicPr>
          <p:nvPr>
            <p:ph idx="1"/>
          </p:nvPr>
        </p:nvPicPr>
        <p:blipFill>
          <a:blip r:embed="rId3"/>
          <a:srcRect/>
          <a:stretch>
            <a:fillRect/>
          </a:stretch>
        </p:blipFill>
        <p:spPr bwMode="auto">
          <a:xfrm>
            <a:off x="571472" y="1000108"/>
            <a:ext cx="4317475" cy="5523422"/>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072066" y="1000108"/>
            <a:ext cx="3714776" cy="4401205"/>
          </a:xfrm>
          <a:prstGeom prst="rect">
            <a:avLst/>
          </a:prstGeom>
        </p:spPr>
        <p:txBody>
          <a:bodyPr wrap="square">
            <a:spAutoFit/>
          </a:bodyPr>
          <a:lstStyle/>
          <a:p>
            <a:r>
              <a:rPr lang="ru-RU" sz="2000" dirty="0" smtClean="0"/>
              <a:t>Художник создал в этой картине глубоко лирический, трогательный в своей беспомощности, образ молодой женщины - будущей матери, одинокой после смерти мужа офицера. Всё имущество - мебель и посуда - опечатано за долги. Федотов заставляет зрителя задуматься о положении маленького человека, обречённого на нужду и лишения в крепостнической России.</a:t>
            </a:r>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52a632.jpg"/>
          <p:cNvPicPr>
            <a:picLocks noGrp="1" noChangeAspect="1" noChangeArrowheads="1"/>
          </p:cNvPicPr>
          <p:nvPr>
            <p:ph idx="1"/>
          </p:nvPr>
        </p:nvPicPr>
        <p:blipFill>
          <a:blip r:embed="rId3"/>
          <a:srcRect/>
          <a:stretch>
            <a:fillRect/>
          </a:stretch>
        </p:blipFill>
        <p:spPr bwMode="auto">
          <a:xfrm>
            <a:off x="285720" y="1214422"/>
            <a:ext cx="4890386" cy="3643338"/>
          </a:xfrm>
          <a:prstGeom prst="rect">
            <a:avLst/>
          </a:prstGeom>
          <a:ln>
            <a:noFill/>
          </a:ln>
          <a:effectLst>
            <a:outerShdw blurRad="292100" dist="139700" dir="2700000" algn="tl" rotWithShape="0">
              <a:srgbClr val="333333">
                <a:alpha val="65000"/>
              </a:srgbClr>
            </a:outerShdw>
          </a:effectLst>
        </p:spPr>
      </p:pic>
      <p:sp>
        <p:nvSpPr>
          <p:cNvPr id="5" name="Заголовок 1"/>
          <p:cNvSpPr txBox="1">
            <a:spLocks/>
          </p:cNvSpPr>
          <p:nvPr/>
        </p:nvSpPr>
        <p:spPr>
          <a:xfrm>
            <a:off x="357158" y="0"/>
            <a:ext cx="8786842" cy="128431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Павел Андреевич Федотов. </a:t>
            </a:r>
            <a:r>
              <a:rPr kumimoji="0" lang="ru-RU" sz="2400" b="1" i="0" u="none" strike="noStrike" kern="1200" cap="none" spc="0" normalizeH="0" baseline="0" noProof="0" dirty="0" err="1" smtClean="0">
                <a:ln>
                  <a:noFill/>
                </a:ln>
                <a:solidFill>
                  <a:schemeClr val="tx1"/>
                </a:solidFill>
                <a:effectLst/>
                <a:uLnTx/>
                <a:uFillTx/>
                <a:latin typeface="+mj-lt"/>
                <a:ea typeface="+mj-ea"/>
                <a:cs typeface="+mj-cs"/>
              </a:rPr>
              <a:t>Анкор</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еще </a:t>
            </a:r>
            <a:r>
              <a:rPr kumimoji="0" lang="ru-RU" sz="2400" b="1" i="0" u="none" strike="noStrike" kern="1200" cap="none" spc="0" normalizeH="0" baseline="0" noProof="0" dirty="0" err="1" smtClean="0">
                <a:ln>
                  <a:noFill/>
                </a:ln>
                <a:solidFill>
                  <a:schemeClr val="tx1"/>
                </a:solidFill>
                <a:effectLst/>
                <a:uLnTx/>
                <a:uFillTx/>
                <a:latin typeface="+mj-lt"/>
                <a:ea typeface="+mj-ea"/>
                <a:cs typeface="+mj-cs"/>
              </a:rPr>
              <a:t>анкор</a:t>
            </a:r>
            <a:r>
              <a:rPr kumimoji="0" lang="ru-RU" sz="2400" b="1" i="0" u="none" strike="noStrike" kern="1200" cap="none" spc="0" normalizeH="0" baseline="0" noProof="0" dirty="0" smtClean="0">
                <a:ln>
                  <a:noFill/>
                </a:ln>
                <a:solidFill>
                  <a:schemeClr val="tx1"/>
                </a:solidFill>
                <a:effectLst/>
                <a:uLnTx/>
                <a:uFillTx/>
                <a:latin typeface="+mj-lt"/>
                <a:ea typeface="+mj-ea"/>
                <a:cs typeface="+mj-cs"/>
              </a:rPr>
              <a:t>! 1851—1852. ГТГ </a:t>
            </a: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5214942" y="1142984"/>
            <a:ext cx="3571900" cy="5016758"/>
          </a:xfrm>
          <a:prstGeom prst="rect">
            <a:avLst/>
          </a:prstGeom>
        </p:spPr>
        <p:txBody>
          <a:bodyPr wrap="square">
            <a:spAutoFit/>
          </a:bodyPr>
          <a:lstStyle/>
          <a:p>
            <a:r>
              <a:rPr lang="ru-RU" sz="2000" dirty="0" smtClean="0"/>
              <a:t>Одна из последних работ </a:t>
            </a:r>
          </a:p>
          <a:p>
            <a:r>
              <a:rPr lang="ru-RU" sz="2000" dirty="0" smtClean="0"/>
              <a:t>П.А. Федотова, в которой художник создает трагический образ бессмысленного существования. Смешное и занятное, до этого так интересовавшее живописца, сохраняется лишь в названии.</a:t>
            </a:r>
          </a:p>
          <a:p>
            <a:r>
              <a:rPr lang="ru-RU" sz="2000" dirty="0" smtClean="0"/>
              <a:t>В тесном пространстве бесконечно повторяется одно и то же действие: лежащий на кровати офицер заставляет пуделя вновь и вновь перепрыгивать через препятствие, подгоняя собаку словами команды.  </a:t>
            </a:r>
            <a:endParaRPr lang="ru-R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ru-RU" sz="3200" b="1" dirty="0" smtClean="0">
                <a:solidFill>
                  <a:schemeClr val="accent2">
                    <a:lumMod val="50000"/>
                  </a:schemeClr>
                </a:solidFill>
              </a:rPr>
              <a:t>Василий Григорьевич Перов </a:t>
            </a:r>
            <a:r>
              <a:rPr lang="ru-RU" sz="3200" dirty="0" smtClean="0">
                <a:solidFill>
                  <a:schemeClr val="accent2">
                    <a:lumMod val="50000"/>
                  </a:schemeClr>
                </a:solidFill>
              </a:rPr>
              <a:t>(1833-1882) </a:t>
            </a:r>
            <a:r>
              <a:rPr lang="ru-RU" sz="2200" dirty="0" smtClean="0">
                <a:solidFill>
                  <a:schemeClr val="accent2">
                    <a:lumMod val="50000"/>
                  </a:schemeClr>
                </a:solidFill>
              </a:rPr>
              <a:t>— </a:t>
            </a:r>
            <a:r>
              <a:rPr lang="ru-RU" sz="2200" b="1" dirty="0" smtClean="0"/>
              <a:t>живописец, жанрист, портретист, мастер исторической картины. Один из ведущих художников «критического направления» в русском реализме второй половины XIX столетия. </a:t>
            </a:r>
            <a:endParaRPr lang="ru-RU" sz="2200" b="1" dirty="0"/>
          </a:p>
        </p:txBody>
      </p:sp>
      <p:sp>
        <p:nvSpPr>
          <p:cNvPr id="3" name="Содержимое 2"/>
          <p:cNvSpPr>
            <a:spLocks noGrp="1"/>
          </p:cNvSpPr>
          <p:nvPr>
            <p:ph idx="1"/>
          </p:nvPr>
        </p:nvSpPr>
        <p:spPr>
          <a:xfrm>
            <a:off x="3347864" y="2010129"/>
            <a:ext cx="5310332" cy="4525963"/>
          </a:xfrm>
        </p:spPr>
        <p:txBody>
          <a:bodyPr>
            <a:normAutofit/>
          </a:bodyPr>
          <a:lstStyle/>
          <a:p>
            <a:r>
              <a:rPr lang="ru-RU" sz="2400" dirty="0" smtClean="0"/>
              <a:t>Художника Василия Григорьевича Перова называют </a:t>
            </a:r>
            <a:r>
              <a:rPr lang="ru-RU" sz="2400" b="1" dirty="0" smtClean="0"/>
              <a:t>бытописателем русской действительности</a:t>
            </a:r>
            <a:r>
              <a:rPr lang="ru-RU" sz="2400" dirty="0" smtClean="0"/>
              <a:t>. Его кисти принадлежит немало произведений, в которых он сочувствует представителям самого бесправного и незащищённого сословия. </a:t>
            </a:r>
            <a:endParaRPr lang="ru-RU" sz="2400"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642910" y="1428736"/>
            <a:ext cx="6286512" cy="553382"/>
          </a:xfrm>
          <a:prstGeom prst="rect">
            <a:avLst/>
          </a:prstGeom>
        </p:spPr>
      </p:pic>
      <p:pic>
        <p:nvPicPr>
          <p:cNvPr id="2050" name="Picture 2" descr="Автопортрет Василия Пер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132856"/>
            <a:ext cx="2095500" cy="272415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8846" y="5085184"/>
            <a:ext cx="3442417" cy="400110"/>
          </a:xfrm>
          <a:prstGeom prst="rect">
            <a:avLst/>
          </a:prstGeom>
        </p:spPr>
        <p:txBody>
          <a:bodyPr wrap="none">
            <a:spAutoFit/>
          </a:bodyPr>
          <a:lstStyle/>
          <a:p>
            <a:r>
              <a:rPr lang="ru-RU" sz="2000" b="1" dirty="0"/>
              <a:t>Автопортрет Василия Перова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a:bodyPr>
          <a:lstStyle/>
          <a:p>
            <a:r>
              <a:rPr lang="ru-RU" sz="2400" b="1" dirty="0" smtClean="0"/>
              <a:t>Василий Григорьевич Перов. Тройка .Ученики-мастеровые везут воду. 1866. ГТГ</a:t>
            </a:r>
            <a:endParaRPr lang="ru-RU" sz="2400" b="1" dirty="0"/>
          </a:p>
        </p:txBody>
      </p:sp>
      <p:pic>
        <p:nvPicPr>
          <p:cNvPr id="10242" name="Picture 2" descr="C:\Users\user\Documents\66a051.jpg"/>
          <p:cNvPicPr>
            <a:picLocks noGrp="1" noChangeAspect="1" noChangeArrowheads="1"/>
          </p:cNvPicPr>
          <p:nvPr>
            <p:ph idx="1"/>
          </p:nvPr>
        </p:nvPicPr>
        <p:blipFill>
          <a:blip r:embed="rId3"/>
          <a:srcRect/>
          <a:stretch>
            <a:fillRect/>
          </a:stretch>
        </p:blipFill>
        <p:spPr bwMode="auto">
          <a:xfrm>
            <a:off x="428596" y="1357298"/>
            <a:ext cx="4429156" cy="3330193"/>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072066" y="1225689"/>
            <a:ext cx="3714776" cy="5632311"/>
          </a:xfrm>
          <a:prstGeom prst="rect">
            <a:avLst/>
          </a:prstGeom>
        </p:spPr>
        <p:txBody>
          <a:bodyPr wrap="square">
            <a:spAutoFit/>
          </a:bodyPr>
          <a:lstStyle/>
          <a:p>
            <a:r>
              <a:rPr lang="ru-RU" sz="2400" dirty="0" smtClean="0"/>
              <a:t> Картина имеет под собой реальную бытовую основу: в XIX веке Москва снабжалась водой через специальные фонтаны, из которых её развозили по домам. Обыденная сцена стала для В.Г. Перова поводом к обличению типичного для тогдашней России и «вопиющего к небу» явления - непосильного детского труда.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358246" cy="1143000"/>
          </a:xfrm>
        </p:spPr>
        <p:txBody>
          <a:bodyPr>
            <a:noAutofit/>
          </a:bodyPr>
          <a:lstStyle/>
          <a:p>
            <a:r>
              <a:rPr lang="ru-RU" sz="2400" b="1" dirty="0" smtClean="0"/>
              <a:t>Василий Григорьевич Перов. Последний кабак у заставы </a:t>
            </a:r>
            <a:br>
              <a:rPr lang="ru-RU" sz="2400" b="1" dirty="0" smtClean="0"/>
            </a:br>
            <a:r>
              <a:rPr lang="ru-RU" sz="2400" b="1" dirty="0" smtClean="0"/>
              <a:t>1868. ГТГ </a:t>
            </a:r>
            <a:br>
              <a:rPr lang="ru-RU" sz="2400" b="1" dirty="0" smtClean="0"/>
            </a:br>
            <a:endParaRPr lang="ru-RU" sz="2400" b="1" dirty="0"/>
          </a:p>
        </p:txBody>
      </p:sp>
      <p:pic>
        <p:nvPicPr>
          <p:cNvPr id="11266" name="Picture 2" descr="C:\Users\user\Documents\68a055_i.jpg"/>
          <p:cNvPicPr>
            <a:picLocks noGrp="1" noChangeAspect="1" noChangeArrowheads="1"/>
          </p:cNvPicPr>
          <p:nvPr>
            <p:ph idx="1"/>
          </p:nvPr>
        </p:nvPicPr>
        <p:blipFill>
          <a:blip r:embed="rId3"/>
          <a:srcRect/>
          <a:stretch>
            <a:fillRect/>
          </a:stretch>
        </p:blipFill>
        <p:spPr bwMode="auto">
          <a:xfrm>
            <a:off x="642910" y="1142984"/>
            <a:ext cx="4572032" cy="354879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357818" y="1142984"/>
            <a:ext cx="3500462" cy="3416320"/>
          </a:xfrm>
          <a:prstGeom prst="rect">
            <a:avLst/>
          </a:prstGeom>
        </p:spPr>
        <p:txBody>
          <a:bodyPr wrap="square">
            <a:spAutoFit/>
          </a:bodyPr>
          <a:lstStyle/>
          <a:p>
            <a:r>
              <a:rPr lang="ru-RU" dirty="0" smtClean="0">
                <a:solidFill>
                  <a:srgbClr val="000000"/>
                </a:solidFill>
                <a:cs typeface="Arial" pitchFamily="34" charset="0"/>
              </a:rPr>
              <a:t>Перов изобразил окраину городка в поздние сумерки. На изрытой колеями снежной дороге стоит пара саней. Одни пустые, в углу других примостилась иззябшая молодая крестьянка. Рядом, на снегу, — собака. Лошадь жует брошенный на землю клок сена. Вдали — обелиски заставы. За ними — едва различимые, уезжающие из города сани. </a:t>
            </a:r>
            <a:endParaRPr lang="ru-RU" dirty="0"/>
          </a:p>
        </p:txBody>
      </p:sp>
      <p:sp>
        <p:nvSpPr>
          <p:cNvPr id="5" name="Прямоугольник 4"/>
          <p:cNvSpPr/>
          <p:nvPr/>
        </p:nvSpPr>
        <p:spPr>
          <a:xfrm>
            <a:off x="714348" y="4929198"/>
            <a:ext cx="8072494" cy="923330"/>
          </a:xfrm>
          <a:prstGeom prst="rect">
            <a:avLst/>
          </a:prstGeom>
        </p:spPr>
        <p:txBody>
          <a:bodyPr wrap="square">
            <a:spAutoFit/>
          </a:bodyPr>
          <a:lstStyle/>
          <a:p>
            <a:pPr lvl="0" indent="450850" eaLnBrk="0" fontAlgn="base" hangingPunct="0">
              <a:spcBef>
                <a:spcPct val="0"/>
              </a:spcBef>
              <a:spcAft>
                <a:spcPct val="0"/>
              </a:spcAft>
            </a:pPr>
            <a:r>
              <a:rPr lang="ru-RU" dirty="0" smtClean="0">
                <a:solidFill>
                  <a:srgbClr val="000000"/>
                </a:solidFill>
                <a:cs typeface="Arial" pitchFamily="34" charset="0"/>
              </a:rPr>
              <a:t>Небо, жгуче-лимонного чистого тона, контрастирует с темным покровом, уже легшим на землю. Это — все, что изобразил художник, но небольшая картина полна такой щемящей тоски…</a:t>
            </a:r>
            <a:endParaRPr lang="ru-RU" dirty="0" smtClean="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61a649.jpg"/>
          <p:cNvPicPr>
            <a:picLocks noGrp="1" noChangeAspect="1" noChangeArrowheads="1"/>
          </p:cNvPicPr>
          <p:nvPr>
            <p:ph idx="1"/>
          </p:nvPr>
        </p:nvPicPr>
        <p:blipFill>
          <a:blip r:embed="rId3"/>
          <a:srcRect/>
          <a:stretch>
            <a:fillRect/>
          </a:stretch>
        </p:blipFill>
        <p:spPr bwMode="auto">
          <a:xfrm>
            <a:off x="571472" y="1214422"/>
            <a:ext cx="4714908" cy="3617577"/>
          </a:xfrm>
          <a:prstGeom prst="rect">
            <a:avLst/>
          </a:prstGeom>
          <a:ln>
            <a:noFill/>
          </a:ln>
          <a:effectLst>
            <a:outerShdw blurRad="292100" dist="139700" dir="2700000" algn="tl" rotWithShape="0">
              <a:srgbClr val="333333">
                <a:alpha val="65000"/>
              </a:srgbClr>
            </a:outerShdw>
          </a:effectLst>
        </p:spPr>
      </p:pic>
      <p:sp>
        <p:nvSpPr>
          <p:cNvPr id="5" name="Заголовок 1"/>
          <p:cNvSpPr>
            <a:spLocks noGrp="1"/>
          </p:cNvSpPr>
          <p:nvPr>
            <p:ph type="title"/>
          </p:nvPr>
        </p:nvSpPr>
        <p:spPr>
          <a:xfrm>
            <a:off x="428596" y="357166"/>
            <a:ext cx="8229600" cy="1143000"/>
          </a:xfrm>
        </p:spPr>
        <p:txBody>
          <a:bodyPr>
            <a:noAutofit/>
          </a:bodyPr>
          <a:lstStyle/>
          <a:p>
            <a:pPr lvl="0">
              <a:defRPr/>
            </a:pPr>
            <a:r>
              <a:rPr lang="ru-RU" sz="2400" b="1" dirty="0" smtClean="0">
                <a:latin typeface="+mn-lt"/>
              </a:rPr>
              <a:t>Василий Григорьевич Перов. Сельский крестный ход на Пасхе 1861. ГТГ </a:t>
            </a:r>
            <a:br>
              <a:rPr lang="ru-RU" sz="2400" b="1" dirty="0" smtClean="0">
                <a:latin typeface="+mn-lt"/>
              </a:rPr>
            </a:br>
            <a:endParaRPr lang="ru-RU" sz="2400" b="1" dirty="0">
              <a:latin typeface="+mn-lt"/>
            </a:endParaRPr>
          </a:p>
        </p:txBody>
      </p:sp>
      <p:sp>
        <p:nvSpPr>
          <p:cNvPr id="6"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5429256" y="1142984"/>
            <a:ext cx="3143272" cy="3170099"/>
          </a:xfrm>
          <a:prstGeom prst="rect">
            <a:avLst/>
          </a:prstGeom>
        </p:spPr>
        <p:txBody>
          <a:bodyPr wrap="square">
            <a:spAutoFit/>
          </a:bodyPr>
          <a:lstStyle/>
          <a:p>
            <a:r>
              <a:rPr lang="ru-RU" sz="2000" dirty="0" smtClean="0"/>
              <a:t>  Художник выносит на суд зрителей гнетущее зрелище: шествие пьяных людей с хоругвями и иконами по раскисшей деревенской улице. Процессия идёт от дома к дому, получая в каждом непременное угощение. </a:t>
            </a:r>
            <a:endParaRPr lang="ru-RU" sz="2000" dirty="0"/>
          </a:p>
        </p:txBody>
      </p:sp>
      <p:sp>
        <p:nvSpPr>
          <p:cNvPr id="8" name="Прямоугольник 7"/>
          <p:cNvSpPr/>
          <p:nvPr/>
        </p:nvSpPr>
        <p:spPr>
          <a:xfrm>
            <a:off x="500034" y="4857760"/>
            <a:ext cx="8143932" cy="1631216"/>
          </a:xfrm>
          <a:prstGeom prst="rect">
            <a:avLst/>
          </a:prstGeom>
        </p:spPr>
        <p:txBody>
          <a:bodyPr wrap="square">
            <a:spAutoFit/>
          </a:bodyPr>
          <a:lstStyle/>
          <a:p>
            <a:r>
              <a:rPr lang="ru-RU" sz="2000" dirty="0" smtClean="0"/>
              <a:t>Обличительная сила «Крестного хода» была столь очевидна, что картину немедленно сняли с постоянной выставки Общества поощрения художников и вплоть до революции 1905 года запрещали воспроизводить в печати. </a:t>
            </a:r>
          </a:p>
          <a:p>
            <a:r>
              <a:rPr lang="ru-RU" sz="2000" dirty="0" smtClean="0"/>
              <a:t>Картина ещё до выставки была приобретена П.М. Третьяковым.</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Autofit/>
          </a:bodyPr>
          <a:lstStyle/>
          <a:p>
            <a:r>
              <a:rPr lang="ru-RU" sz="2400" b="1" dirty="0" smtClean="0"/>
              <a:t>Василий Григорьевич Перов. Чаепитие в Мытищах, близ Москвы. 1862. ГТГ </a:t>
            </a:r>
            <a:br>
              <a:rPr lang="ru-RU" sz="2400" b="1" dirty="0" smtClean="0"/>
            </a:br>
            <a:endParaRPr lang="ru-RU" sz="2400" b="1" dirty="0"/>
          </a:p>
        </p:txBody>
      </p:sp>
      <p:pic>
        <p:nvPicPr>
          <p:cNvPr id="7170" name="Picture 2" descr="C:\Users\user\Documents\05249.jpg"/>
          <p:cNvPicPr>
            <a:picLocks noGrp="1" noChangeAspect="1" noChangeArrowheads="1"/>
          </p:cNvPicPr>
          <p:nvPr>
            <p:ph idx="1"/>
          </p:nvPr>
        </p:nvPicPr>
        <p:blipFill>
          <a:blip r:embed="rId3"/>
          <a:srcRect/>
          <a:stretch>
            <a:fillRect/>
          </a:stretch>
        </p:blipFill>
        <p:spPr bwMode="auto">
          <a:xfrm>
            <a:off x="642910" y="1285860"/>
            <a:ext cx="4143404" cy="368302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000628" y="1285860"/>
            <a:ext cx="3857652" cy="3170099"/>
          </a:xfrm>
          <a:prstGeom prst="rect">
            <a:avLst/>
          </a:prstGeom>
        </p:spPr>
        <p:txBody>
          <a:bodyPr wrap="square">
            <a:spAutoFit/>
          </a:bodyPr>
          <a:lstStyle/>
          <a:p>
            <a:r>
              <a:rPr lang="ru-RU" sz="2000" dirty="0" smtClean="0"/>
              <a:t>Сюжетом «Чаепития», так же, как и «Сельского крестного хода», послужили действительные происшествия, которые Перов наблюдал во время путешествия по окрестностям Москвы. Он видел и самодовольно-равнодушного монаха, и робкого послушника, которых потом изобразил на своей картине. </a:t>
            </a:r>
            <a:endParaRPr lang="ru-RU" sz="2000" dirty="0"/>
          </a:p>
        </p:txBody>
      </p:sp>
      <p:sp>
        <p:nvSpPr>
          <p:cNvPr id="5" name="Прямоугольник 4"/>
          <p:cNvSpPr/>
          <p:nvPr/>
        </p:nvSpPr>
        <p:spPr>
          <a:xfrm>
            <a:off x="642910" y="5143512"/>
            <a:ext cx="8001056" cy="707886"/>
          </a:xfrm>
          <a:prstGeom prst="rect">
            <a:avLst/>
          </a:prstGeom>
        </p:spPr>
        <p:txBody>
          <a:bodyPr wrap="square">
            <a:spAutoFit/>
          </a:bodyPr>
          <a:lstStyle/>
          <a:p>
            <a:r>
              <a:rPr lang="ru-RU" sz="2000" dirty="0" smtClean="0"/>
              <a:t>Единственно, что он присочинил – старого воина калеку с оборванным мальчиком, которых прогоняет молодая служанка. </a:t>
            </a:r>
            <a:endParaRPr lang="ru-R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131910"/>
          </a:xfrm>
        </p:spPr>
        <p:txBody>
          <a:bodyPr>
            <a:noAutofit/>
          </a:bodyPr>
          <a:lstStyle/>
          <a:p>
            <a:r>
              <a:rPr lang="ru-RU" sz="2400" b="1" dirty="0" smtClean="0"/>
              <a:t>Перов Василий Григорьевич </a:t>
            </a:r>
            <a:br>
              <a:rPr lang="ru-RU" sz="2400" b="1" dirty="0" smtClean="0"/>
            </a:br>
            <a:r>
              <a:rPr lang="ru-RU" sz="2400" b="1" dirty="0" smtClean="0"/>
              <a:t>Проводы покойника ГТГ </a:t>
            </a:r>
            <a:endParaRPr lang="ru-RU" sz="2400" b="1" dirty="0"/>
          </a:p>
        </p:txBody>
      </p:sp>
      <p:pic>
        <p:nvPicPr>
          <p:cNvPr id="135170" name="Picture 2" descr="Проводы покойника. 1865 Холст, масло. 43. 5x57 ГТГ">
            <a:hlinkClick r:id="rId3" tooltip="Проводы покойника. 1865 Холст, масло. 43. 5x57 ГТГ"/>
          </p:cNvPr>
          <p:cNvPicPr>
            <a:picLocks noGrp="1" noChangeAspect="1" noChangeArrowheads="1"/>
          </p:cNvPicPr>
          <p:nvPr>
            <p:ph idx="1"/>
          </p:nvPr>
        </p:nvPicPr>
        <p:blipFill>
          <a:blip r:embed="rId4"/>
          <a:srcRect/>
          <a:stretch>
            <a:fillRect/>
          </a:stretch>
        </p:blipFill>
        <p:spPr bwMode="auto">
          <a:xfrm>
            <a:off x="428596" y="1357299"/>
            <a:ext cx="4286280" cy="3509392"/>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929190" y="1357298"/>
            <a:ext cx="3929090" cy="2862322"/>
          </a:xfrm>
          <a:prstGeom prst="rect">
            <a:avLst/>
          </a:prstGeom>
        </p:spPr>
        <p:txBody>
          <a:bodyPr wrap="square">
            <a:spAutoFit/>
          </a:bodyPr>
          <a:lstStyle/>
          <a:p>
            <a:r>
              <a:rPr lang="ru-RU" sz="2000" dirty="0" smtClean="0"/>
              <a:t>Все персонажи картины объединены единым чувством горя. И бедная мать, и дети словно замерли. Руки вдовы бессильно упали на колени, и нет, кажется, у нее сил, чтобы распрямить согнувшуюся спину, поднять низко упавшую голову. Велика сила кисти Перова!</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Василий Григорьевич Перов </a:t>
            </a:r>
            <a:br>
              <a:rPr lang="ru-RU" sz="2400" b="1" dirty="0" smtClean="0"/>
            </a:br>
            <a:r>
              <a:rPr lang="ru-RU" sz="2400" b="1" dirty="0" smtClean="0"/>
              <a:t>Охотники на привале. ГТГ</a:t>
            </a:r>
            <a:endParaRPr lang="ru-RU" sz="2400" b="1" dirty="0"/>
          </a:p>
        </p:txBody>
      </p:sp>
      <p:pic>
        <p:nvPicPr>
          <p:cNvPr id="139266" name="Picture 2" descr="Охотники на привале. 1871. Холст, масло. 119х183 ГТГ">
            <a:hlinkClick r:id="rId2" tooltip="Охотники на привале. 1871. Холст, масло. 119х183 ГТГ"/>
          </p:cNvPr>
          <p:cNvPicPr>
            <a:picLocks noGrp="1" noChangeAspect="1" noChangeArrowheads="1"/>
          </p:cNvPicPr>
          <p:nvPr>
            <p:ph idx="1"/>
          </p:nvPr>
        </p:nvPicPr>
        <p:blipFill>
          <a:blip r:embed="rId3"/>
          <a:srcRect/>
          <a:stretch>
            <a:fillRect/>
          </a:stretch>
        </p:blipFill>
        <p:spPr bwMode="auto">
          <a:xfrm>
            <a:off x="1090490" y="1600200"/>
            <a:ext cx="6963020"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a:bodyPr>
          <a:lstStyle/>
          <a:p>
            <a:r>
              <a:rPr lang="ru-RU" sz="3200" b="1" dirty="0" smtClean="0">
                <a:solidFill>
                  <a:schemeClr val="accent2">
                    <a:lumMod val="50000"/>
                  </a:schemeClr>
                </a:solidFill>
              </a:rPr>
              <a:t>Николай Николаевич Ге. </a:t>
            </a:r>
            <a:r>
              <a:rPr lang="ru-RU" sz="3200" dirty="0" smtClean="0">
                <a:solidFill>
                  <a:schemeClr val="accent2">
                    <a:lumMod val="50000"/>
                  </a:schemeClr>
                </a:solidFill>
              </a:rPr>
              <a:t>1831-1894</a:t>
            </a:r>
            <a:endParaRPr lang="ru-RU" sz="3200" dirty="0">
              <a:solidFill>
                <a:schemeClr val="accent2">
                  <a:lumMod val="50000"/>
                </a:schemeClr>
              </a:solidFill>
            </a:endParaRPr>
          </a:p>
        </p:txBody>
      </p:sp>
      <p:sp>
        <p:nvSpPr>
          <p:cNvPr id="3" name="Содержимое 2"/>
          <p:cNvSpPr>
            <a:spLocks noGrp="1"/>
          </p:cNvSpPr>
          <p:nvPr>
            <p:ph idx="1"/>
          </p:nvPr>
        </p:nvSpPr>
        <p:spPr>
          <a:xfrm>
            <a:off x="3923928" y="1301968"/>
            <a:ext cx="4762872" cy="4525963"/>
          </a:xfrm>
        </p:spPr>
        <p:txBody>
          <a:bodyPr>
            <a:noAutofit/>
          </a:bodyPr>
          <a:lstStyle/>
          <a:p>
            <a:r>
              <a:rPr lang="ru-RU" sz="2400" b="1" dirty="0" smtClean="0"/>
              <a:t>Исторический живописец, портретист, пейзажист. </a:t>
            </a:r>
            <a:r>
              <a:rPr lang="ru-RU" sz="2400" dirty="0" smtClean="0"/>
              <a:t>Николай Николаевич Ге родился в дворянской семье. Семья Ге (</a:t>
            </a:r>
            <a:r>
              <a:rPr lang="ru-RU" sz="2400" dirty="0" err="1" smtClean="0"/>
              <a:t>Gay</a:t>
            </a:r>
            <a:r>
              <a:rPr lang="ru-RU" sz="2400" dirty="0" smtClean="0"/>
              <a:t>) родом из Франции. В конце XVIII в. прадед художника эмигрировал в Россию и поселился в Москве. </a:t>
            </a:r>
            <a:endParaRPr lang="ru-RU" sz="2400" dirty="0"/>
          </a:p>
        </p:txBody>
      </p:sp>
      <p:pic>
        <p:nvPicPr>
          <p:cNvPr id="4" name="Рисунок 3"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3074" name="Picture 2" descr="портрет работы Николая Ярошенк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294934"/>
            <a:ext cx="2791854" cy="371824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00034" y="5048484"/>
            <a:ext cx="4153253" cy="400110"/>
          </a:xfrm>
          <a:prstGeom prst="rect">
            <a:avLst/>
          </a:prstGeom>
        </p:spPr>
        <p:txBody>
          <a:bodyPr wrap="none">
            <a:spAutoFit/>
          </a:bodyPr>
          <a:lstStyle/>
          <a:p>
            <a:r>
              <a:rPr lang="ru-RU" sz="2000" b="1" dirty="0"/>
              <a:t>портрет работы Николая Ярошенко</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lgn="ctr"/>
            <a:r>
              <a:rPr lang="ru-RU" dirty="0" smtClean="0"/>
              <a:t>Русский </a:t>
            </a:r>
            <a:r>
              <a:rPr lang="ru-RU" dirty="0" err="1" smtClean="0"/>
              <a:t>художественый</a:t>
            </a:r>
            <a:r>
              <a:rPr lang="ru-RU" dirty="0" smtClean="0"/>
              <a:t> критик и историк </a:t>
            </a:r>
          </a:p>
          <a:p>
            <a:pPr marL="0" indent="0" algn="ctr">
              <a:buNone/>
            </a:pPr>
            <a:r>
              <a:rPr lang="ru-RU" b="1" dirty="0" smtClean="0"/>
              <a:t>В.В. Стасов</a:t>
            </a:r>
            <a:r>
              <a:rPr lang="ru-RU" dirty="0" smtClean="0"/>
              <a:t> следующими словами выразил собственный научный подход к реализму и настроение общества:      </a:t>
            </a:r>
            <a:br>
              <a:rPr lang="ru-RU" dirty="0" smtClean="0"/>
            </a:br>
            <a:r>
              <a:rPr lang="ru-RU" dirty="0" smtClean="0"/>
              <a:t>       </a:t>
            </a:r>
            <a:r>
              <a:rPr lang="ru-RU" b="1" i="1" dirty="0" smtClean="0"/>
              <a:t>«... Повсюду начинается новое художественное движение, покончившее и со старинным причёсанным классицизмом, и с более новым, но не менее ложным растрёпанным романтизмом и стремящееся к целям совершенно иным. Везде свежим духом повеяло, всюду искусство подняло руки и глаза к новым задачам и делам...»</a:t>
            </a:r>
            <a:r>
              <a:rPr lang="ru-RU" dirty="0" smtClean="0"/>
              <a:t/>
            </a:r>
            <a:br>
              <a:rPr lang="ru-RU" dirty="0" smtClean="0"/>
            </a:br>
            <a:r>
              <a:rPr lang="ru-RU" dirty="0" smtClean="0"/>
              <a:t>      </a:t>
            </a:r>
            <a:endParaRPr lang="ru-RU" dirty="0"/>
          </a:p>
        </p:txBody>
      </p:sp>
      <p:sp>
        <p:nvSpPr>
          <p:cNvPr id="4" name="Заголовок 1"/>
          <p:cNvSpPr>
            <a:spLocks noGrp="1"/>
          </p:cNvSpPr>
          <p:nvPr>
            <p:ph type="title"/>
          </p:nvPr>
        </p:nvSpPr>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a:bodyPr>
          <a:lstStyle/>
          <a:p>
            <a:r>
              <a:rPr lang="ru-RU" sz="2400" b="1" dirty="0" smtClean="0"/>
              <a:t>Николай Николаевич Ге. Тайная вечеря. 1863г. </a:t>
            </a:r>
            <a:endParaRPr lang="ru-RU" sz="2400" b="1" dirty="0"/>
          </a:p>
        </p:txBody>
      </p:sp>
      <p:pic>
        <p:nvPicPr>
          <p:cNvPr id="9220" name="Picture 4" descr="картина Тайная вечеря"/>
          <p:cNvPicPr>
            <a:picLocks noChangeAspect="1" noChangeArrowheads="1"/>
          </p:cNvPicPr>
          <p:nvPr/>
        </p:nvPicPr>
        <p:blipFill>
          <a:blip r:embed="rId3"/>
          <a:srcRect/>
          <a:stretch>
            <a:fillRect/>
          </a:stretch>
        </p:blipFill>
        <p:spPr bwMode="auto">
          <a:xfrm>
            <a:off x="2000232" y="1214422"/>
            <a:ext cx="5000660" cy="364709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357158" y="5000636"/>
            <a:ext cx="8501090" cy="1323439"/>
          </a:xfrm>
          <a:prstGeom prst="rect">
            <a:avLst/>
          </a:prstGeom>
        </p:spPr>
        <p:txBody>
          <a:bodyPr wrap="square">
            <a:spAutoFit/>
          </a:bodyPr>
          <a:lstStyle/>
          <a:p>
            <a:r>
              <a:rPr lang="ru-RU" sz="2000" dirty="0" smtClean="0"/>
              <a:t>Это первая большая картина художника. Трагедия Учителя, предвидящего отступничество одного из учеников, но готового к самопожертвованию, - основа драматического конфликта полотна, написанного во Флоренции и привезенного в Петербург. </a:t>
            </a:r>
            <a:endParaRPr lang="ru-R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60472"/>
          </a:xfrm>
        </p:spPr>
        <p:txBody>
          <a:bodyPr>
            <a:noAutofit/>
          </a:bodyPr>
          <a:lstStyle/>
          <a:p>
            <a:r>
              <a:rPr lang="ru-RU" sz="2400" b="1" dirty="0" smtClean="0"/>
              <a:t>Ге Николай Николаевич. Петр I допрашивает царевича Алексея Петровича в Петергофе. 1871. ГТГ </a:t>
            </a:r>
            <a:br>
              <a:rPr lang="ru-RU" sz="2400" b="1" dirty="0" smtClean="0"/>
            </a:br>
            <a:endParaRPr lang="ru-RU" sz="2400" b="1" dirty="0"/>
          </a:p>
        </p:txBody>
      </p:sp>
      <p:pic>
        <p:nvPicPr>
          <p:cNvPr id="19458" name="Picture 2" descr="http://artclassic.edu.ru/attach.asp?a_no=13471"/>
          <p:cNvPicPr>
            <a:picLocks noGrp="1" noChangeAspect="1" noChangeArrowheads="1"/>
          </p:cNvPicPr>
          <p:nvPr>
            <p:ph idx="1"/>
          </p:nvPr>
        </p:nvPicPr>
        <p:blipFill>
          <a:blip r:embed="rId2"/>
          <a:srcRect/>
          <a:stretch>
            <a:fillRect/>
          </a:stretch>
        </p:blipFill>
        <p:spPr bwMode="auto">
          <a:xfrm>
            <a:off x="1000100" y="1214422"/>
            <a:ext cx="7134870" cy="53578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ru-RU" sz="2400" b="1" dirty="0" smtClean="0"/>
              <a:t>Ге Николай Николаевич. Христос и Пилат</a:t>
            </a:r>
            <a:r>
              <a:rPr lang="ru-RU" sz="2400" b="1" dirty="0" smtClean="0"/>
              <a:t>.</a:t>
            </a:r>
            <a:r>
              <a:rPr lang="ru-RU" sz="2400" dirty="0"/>
              <a:t> В чем есть истина</a:t>
            </a:r>
            <a:r>
              <a:rPr lang="ru-RU" sz="2400" b="1" dirty="0" smtClean="0"/>
              <a:t> </a:t>
            </a:r>
            <a:r>
              <a:rPr lang="ru-RU" sz="2400" b="1" dirty="0" smtClean="0"/>
              <a:t>1890.</a:t>
            </a:r>
            <a:endParaRPr lang="ru-RU" sz="2400" b="1" dirty="0"/>
          </a:p>
        </p:txBody>
      </p:sp>
      <p:pic>
        <p:nvPicPr>
          <p:cNvPr id="1026" name="Picture 2" descr="Христос и Пилат"/>
          <p:cNvPicPr>
            <a:picLocks noGrp="1" noChangeAspect="1" noChangeArrowheads="1"/>
          </p:cNvPicPr>
          <p:nvPr>
            <p:ph idx="1"/>
          </p:nvPr>
        </p:nvPicPr>
        <p:blipFill>
          <a:blip r:embed="rId2"/>
          <a:srcRect/>
          <a:stretch>
            <a:fillRect/>
          </a:stretch>
        </p:blipFill>
        <p:spPr bwMode="auto">
          <a:xfrm>
            <a:off x="2555776" y="1196752"/>
            <a:ext cx="3942771" cy="546227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472518" cy="1143000"/>
          </a:xfrm>
        </p:spPr>
        <p:txBody>
          <a:bodyPr>
            <a:noAutofit/>
          </a:bodyPr>
          <a:lstStyle/>
          <a:p>
            <a:r>
              <a:rPr lang="ru-RU" sz="3200" b="1" dirty="0" smtClean="0">
                <a:solidFill>
                  <a:schemeClr val="accent2">
                    <a:lumMod val="50000"/>
                  </a:schemeClr>
                </a:solidFill>
              </a:rPr>
              <a:t>Верещагин Василий Васильевич </a:t>
            </a:r>
            <a:r>
              <a:rPr lang="ru-RU" sz="3200" dirty="0" smtClean="0">
                <a:solidFill>
                  <a:schemeClr val="accent2">
                    <a:lumMod val="50000"/>
                  </a:schemeClr>
                </a:solidFill>
              </a:rPr>
              <a:t>(1842—1904) </a:t>
            </a:r>
            <a:endParaRPr lang="ru-RU" sz="3200" dirty="0">
              <a:solidFill>
                <a:schemeClr val="accent2">
                  <a:lumMod val="50000"/>
                </a:schemeClr>
              </a:solidFill>
            </a:endParaRPr>
          </a:p>
        </p:txBody>
      </p:sp>
      <p:sp>
        <p:nvSpPr>
          <p:cNvPr id="3" name="Содержимое 2"/>
          <p:cNvSpPr>
            <a:spLocks noGrp="1"/>
          </p:cNvSpPr>
          <p:nvPr>
            <p:ph idx="1"/>
          </p:nvPr>
        </p:nvSpPr>
        <p:spPr>
          <a:xfrm>
            <a:off x="3419872" y="1426756"/>
            <a:ext cx="5194920" cy="4525963"/>
          </a:xfrm>
        </p:spPr>
        <p:txBody>
          <a:bodyPr>
            <a:normAutofit fontScale="85000" lnSpcReduction="20000"/>
          </a:bodyPr>
          <a:lstStyle/>
          <a:p>
            <a:r>
              <a:rPr lang="ru-RU" dirty="0" smtClean="0"/>
              <a:t>Василий Васильевич Верещагин — один из крупнейших русских художников-реалистов. Его творчество получило всенародную известность и завоевало высокий международный авторитет. В истории мирового искусства за Верещагиным прочно закрепилась слава знаменитого </a:t>
            </a:r>
            <a:r>
              <a:rPr lang="ru-RU" b="1" dirty="0" smtClean="0"/>
              <a:t>живописца-баталиста. </a:t>
            </a:r>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4098" name="Picture 2" descr="Василий Верещаги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87" y="1419722"/>
            <a:ext cx="2640374" cy="3665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472518" cy="1143000"/>
          </a:xfrm>
        </p:spPr>
        <p:txBody>
          <a:bodyPr>
            <a:noAutofit/>
          </a:bodyPr>
          <a:lstStyle/>
          <a:p>
            <a:r>
              <a:rPr lang="ru-RU" sz="3200" b="1" dirty="0" smtClean="0">
                <a:solidFill>
                  <a:schemeClr val="accent2">
                    <a:lumMod val="50000"/>
                  </a:schemeClr>
                </a:solidFill>
              </a:rPr>
              <a:t>Верещагин Василий Васильевич </a:t>
            </a:r>
            <a:r>
              <a:rPr lang="ru-RU" sz="3200" dirty="0" smtClean="0">
                <a:solidFill>
                  <a:schemeClr val="accent2">
                    <a:lumMod val="50000"/>
                  </a:schemeClr>
                </a:solidFill>
              </a:rPr>
              <a:t>(1842—1904) </a:t>
            </a:r>
            <a:endParaRPr lang="ru-RU" sz="3200" dirty="0">
              <a:solidFill>
                <a:schemeClr val="accent2">
                  <a:lumMod val="50000"/>
                </a:schemeClr>
              </a:solidFill>
            </a:endParaRPr>
          </a:p>
        </p:txBody>
      </p:sp>
      <p:sp>
        <p:nvSpPr>
          <p:cNvPr id="3" name="Содержимое 2"/>
          <p:cNvSpPr>
            <a:spLocks noGrp="1"/>
          </p:cNvSpPr>
          <p:nvPr>
            <p:ph idx="1"/>
          </p:nvPr>
        </p:nvSpPr>
        <p:spPr/>
        <p:txBody>
          <a:bodyPr>
            <a:normAutofit/>
          </a:bodyPr>
          <a:lstStyle/>
          <a:p>
            <a:r>
              <a:rPr lang="ru-RU" dirty="0" smtClean="0"/>
              <a:t>Объективное значение творчества художника в том, что в изобразительном искусстве он одним из первых выступил как пацифист, противник использования военных средств для разрешении общественных конфликтов. </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348" y="5357826"/>
            <a:ext cx="1165640" cy="369332"/>
          </a:xfrm>
          <a:prstGeom prst="rect">
            <a:avLst/>
          </a:prstGeom>
        </p:spPr>
        <p:txBody>
          <a:bodyPr wrap="none">
            <a:spAutoFit/>
          </a:bodyPr>
          <a:lstStyle/>
          <a:p>
            <a:r>
              <a:rPr lang="ru-RU" b="1" dirty="0" smtClean="0"/>
              <a:t>Фрагмент</a:t>
            </a:r>
            <a:endParaRPr lang="ru-RU" dirty="0"/>
          </a:p>
        </p:txBody>
      </p:sp>
      <p:sp>
        <p:nvSpPr>
          <p:cNvPr id="2" name="Заголовок 1"/>
          <p:cNvSpPr>
            <a:spLocks noGrp="1"/>
          </p:cNvSpPr>
          <p:nvPr>
            <p:ph type="title"/>
          </p:nvPr>
        </p:nvSpPr>
        <p:spPr>
          <a:xfrm>
            <a:off x="500034" y="285728"/>
            <a:ext cx="8229600" cy="1143000"/>
          </a:xfrm>
        </p:spPr>
        <p:txBody>
          <a:bodyPr>
            <a:noAutofit/>
          </a:bodyPr>
          <a:lstStyle/>
          <a:p>
            <a:r>
              <a:rPr lang="ru-RU" sz="2400" b="1" dirty="0" smtClean="0"/>
              <a:t>Верещагин Василий Васильевич. Апофеоз войны. 1871. ГТГ. </a:t>
            </a:r>
            <a:endParaRPr lang="ru-RU" sz="2400" b="1" dirty="0"/>
          </a:p>
        </p:txBody>
      </p:sp>
      <p:pic>
        <p:nvPicPr>
          <p:cNvPr id="93186" name="Picture 2" descr="http://artclassic.edu.ru/attach.asp?a_no=9383"/>
          <p:cNvPicPr>
            <a:picLocks noGrp="1" noChangeAspect="1" noChangeArrowheads="1"/>
          </p:cNvPicPr>
          <p:nvPr>
            <p:ph idx="1"/>
          </p:nvPr>
        </p:nvPicPr>
        <p:blipFill>
          <a:blip r:embed="rId2"/>
          <a:srcRect/>
          <a:stretch>
            <a:fillRect/>
          </a:stretch>
        </p:blipFill>
        <p:spPr bwMode="auto">
          <a:xfrm>
            <a:off x="571472" y="1571612"/>
            <a:ext cx="4474436" cy="3749704"/>
          </a:xfrm>
          <a:prstGeom prst="rect">
            <a:avLst/>
          </a:prstGeom>
          <a:noFill/>
        </p:spPr>
      </p:pic>
      <p:sp>
        <p:nvSpPr>
          <p:cNvPr id="5" name="Прямоугольник 4"/>
          <p:cNvSpPr/>
          <p:nvPr/>
        </p:nvSpPr>
        <p:spPr>
          <a:xfrm>
            <a:off x="5214942" y="1500174"/>
            <a:ext cx="3643306" cy="3170099"/>
          </a:xfrm>
          <a:prstGeom prst="rect">
            <a:avLst/>
          </a:prstGeom>
        </p:spPr>
        <p:txBody>
          <a:bodyPr wrap="square">
            <a:spAutoFit/>
          </a:bodyPr>
          <a:lstStyle/>
          <a:p>
            <a:r>
              <a:rPr lang="ru-RU" sz="2000" dirty="0" smtClean="0"/>
              <a:t>Художник воплотил в картине «Апофеоз войны» свою главную творческую идею — «война есть позор и проклятие человечества». На раме картины В.В. Верещагин оставил надпись: </a:t>
            </a:r>
            <a:r>
              <a:rPr lang="ru-RU" sz="2000" b="1" dirty="0" smtClean="0"/>
              <a:t>«Посвящается всем великим завоевателям, прошедшим, настоящим и будущим». </a:t>
            </a:r>
            <a:endParaRPr lang="ru-RU" sz="2000" b="1" dirty="0"/>
          </a:p>
        </p:txBody>
      </p:sp>
      <p:pic>
        <p:nvPicPr>
          <p:cNvPr id="93188" name="Picture 4" descr="http://artclassic.edu.ru/attach.asp?a_no=9381"/>
          <p:cNvPicPr>
            <a:picLocks noChangeAspect="1" noChangeArrowheads="1"/>
          </p:cNvPicPr>
          <p:nvPr/>
        </p:nvPicPr>
        <p:blipFill>
          <a:blip r:embed="rId3"/>
          <a:srcRect/>
          <a:stretch>
            <a:fillRect/>
          </a:stretch>
        </p:blipFill>
        <p:spPr bwMode="auto">
          <a:xfrm>
            <a:off x="344544" y="1357298"/>
            <a:ext cx="8324896" cy="52414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3188"/>
                                        </p:tgtEl>
                                      </p:cBhvr>
                                    </p:animEffect>
                                    <p:set>
                                      <p:cBhvr>
                                        <p:cTn id="7" dur="1" fill="hold">
                                          <p:stCondLst>
                                            <p:cond delay="499"/>
                                          </p:stCondLst>
                                        </p:cTn>
                                        <p:tgtEl>
                                          <p:spTgt spid="93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noAutofit/>
          </a:bodyPr>
          <a:lstStyle/>
          <a:p>
            <a:r>
              <a:rPr lang="ru-RU" sz="2400" b="1" dirty="0" smtClean="0"/>
              <a:t>Верещагин Василий Васильевич. Торжествуют. 1872.ГТГ </a:t>
            </a:r>
            <a:br>
              <a:rPr lang="ru-RU" sz="2400" b="1" dirty="0" smtClean="0"/>
            </a:br>
            <a:endParaRPr lang="ru-RU" sz="2400" b="1" dirty="0"/>
          </a:p>
        </p:txBody>
      </p:sp>
      <p:sp>
        <p:nvSpPr>
          <p:cNvPr id="3" name="Содержимое 2"/>
          <p:cNvSpPr>
            <a:spLocks noGrp="1"/>
          </p:cNvSpPr>
          <p:nvPr>
            <p:ph idx="1"/>
          </p:nvPr>
        </p:nvSpPr>
        <p:spPr>
          <a:xfrm>
            <a:off x="457200" y="1600200"/>
            <a:ext cx="7972452" cy="4525963"/>
          </a:xfrm>
        </p:spPr>
        <p:txBody>
          <a:bodyPr>
            <a:normAutofit/>
          </a:bodyPr>
          <a:lstStyle/>
          <a:p>
            <a:pPr>
              <a:buNone/>
            </a:pPr>
            <a:r>
              <a:rPr lang="ru-RU" sz="2400" dirty="0" smtClean="0"/>
              <a:t>     С первых самостоятельных произведений одной из ведущих тем творчества В.В. Верещагина становится Восток, его быт и нравы. Свидетель военных событий в Туркестанском крае, Верещагин несколько позднее на основе сделанных на месте событий этюдов и набросков создает в Мюнхене первую серию картин, посвященных Туркестанской кампании. </a:t>
            </a:r>
            <a:endParaRPr lang="ru-RU" sz="2400" dirty="0"/>
          </a:p>
        </p:txBody>
      </p:sp>
      <p:pic>
        <p:nvPicPr>
          <p:cNvPr id="97282" name="Picture 2" descr="http://artclassic.edu.ru/attach.asp?a_no=9367"/>
          <p:cNvPicPr>
            <a:picLocks noChangeAspect="1" noChangeArrowheads="1"/>
          </p:cNvPicPr>
          <p:nvPr/>
        </p:nvPicPr>
        <p:blipFill>
          <a:blip r:embed="rId2"/>
          <a:srcRect/>
          <a:stretch>
            <a:fillRect/>
          </a:stretch>
        </p:blipFill>
        <p:spPr bwMode="auto">
          <a:xfrm>
            <a:off x="857224" y="1000108"/>
            <a:ext cx="7500990" cy="5667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858148" cy="1143000"/>
          </a:xfrm>
        </p:spPr>
        <p:txBody>
          <a:bodyPr>
            <a:normAutofit/>
          </a:bodyPr>
          <a:lstStyle/>
          <a:p>
            <a:r>
              <a:rPr lang="ru-RU" sz="2400" b="1" dirty="0" smtClean="0"/>
              <a:t>Верещагин Василий Васильевич. Представляют трофеи. 1872.ГТГ </a:t>
            </a:r>
            <a:endParaRPr lang="ru-RU" sz="2400" b="1" dirty="0"/>
          </a:p>
        </p:txBody>
      </p:sp>
      <p:sp>
        <p:nvSpPr>
          <p:cNvPr id="4" name="Содержимое 3"/>
          <p:cNvSpPr>
            <a:spLocks noGrp="1"/>
          </p:cNvSpPr>
          <p:nvPr>
            <p:ph sz="half" idx="2"/>
          </p:nvPr>
        </p:nvSpPr>
        <p:spPr>
          <a:xfrm>
            <a:off x="4714876" y="1643050"/>
            <a:ext cx="4038600" cy="4525963"/>
          </a:xfrm>
        </p:spPr>
        <p:txBody>
          <a:bodyPr>
            <a:normAutofit fontScale="85000" lnSpcReduction="10000"/>
          </a:bodyPr>
          <a:lstStyle/>
          <a:p>
            <a:r>
              <a:rPr lang="ru-RU" dirty="0" smtClean="0"/>
              <a:t>В.В. Верещагин показывал в своих картинах предрассудки, косные формы быта и устарелые нравы. Он вскрывал бесчеловечность отживших обычаев, религиозный фанатизм, дикость и варварство отсталых восточных народов и «цивилизованных колонизаторов». </a:t>
            </a:r>
            <a:endParaRPr lang="ru-RU" dirty="0"/>
          </a:p>
        </p:txBody>
      </p:sp>
      <p:pic>
        <p:nvPicPr>
          <p:cNvPr id="95234" name="Picture 2" descr="http://artclassic.edu.ru/attach.asp?a_no=9369"/>
          <p:cNvPicPr>
            <a:picLocks noGrp="1" noChangeAspect="1" noChangeArrowheads="1"/>
          </p:cNvPicPr>
          <p:nvPr>
            <p:ph sz="half" idx="1"/>
          </p:nvPr>
        </p:nvPicPr>
        <p:blipFill>
          <a:blip r:embed="rId2"/>
          <a:srcRect/>
          <a:stretch>
            <a:fillRect/>
          </a:stretch>
        </p:blipFill>
        <p:spPr bwMode="auto">
          <a:xfrm>
            <a:off x="500034" y="1368550"/>
            <a:ext cx="3714776" cy="52751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r>
              <a:rPr lang="ru-RU" sz="2400" b="1" dirty="0" smtClean="0"/>
              <a:t>Верещагин Василий Васильевич. Мавзолей Тадж-Махал в </a:t>
            </a:r>
            <a:r>
              <a:rPr lang="ru-RU" sz="2400" b="1" dirty="0" err="1" smtClean="0"/>
              <a:t>Агре</a:t>
            </a:r>
            <a:r>
              <a:rPr lang="ru-RU" sz="2400" b="1" dirty="0" smtClean="0"/>
              <a:t>. 1874—1876. ГТГ </a:t>
            </a:r>
            <a:br>
              <a:rPr lang="ru-RU" sz="2400" b="1" dirty="0" smtClean="0"/>
            </a:br>
            <a:endParaRPr lang="ru-RU" sz="2400" b="1" dirty="0"/>
          </a:p>
        </p:txBody>
      </p:sp>
      <p:pic>
        <p:nvPicPr>
          <p:cNvPr id="96258" name="Picture 2" descr="http://artclassic.edu.ru/attach.asp?a_no=9355"/>
          <p:cNvPicPr>
            <a:picLocks noGrp="1" noChangeAspect="1" noChangeArrowheads="1"/>
          </p:cNvPicPr>
          <p:nvPr>
            <p:ph idx="1"/>
          </p:nvPr>
        </p:nvPicPr>
        <p:blipFill>
          <a:blip r:embed="rId2"/>
          <a:srcRect/>
          <a:stretch>
            <a:fillRect/>
          </a:stretch>
        </p:blipFill>
        <p:spPr bwMode="auto">
          <a:xfrm>
            <a:off x="1071538" y="1428736"/>
            <a:ext cx="6865668" cy="50606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Autofit/>
          </a:bodyPr>
          <a:lstStyle/>
          <a:p>
            <a:r>
              <a:rPr lang="ru-RU" sz="2400" b="1" dirty="0" smtClean="0"/>
              <a:t>Верещагин В.В. У крепостной стены. Пусть войдут.</a:t>
            </a:r>
            <a:endParaRPr lang="ru-RU" sz="2400" b="1" dirty="0"/>
          </a:p>
        </p:txBody>
      </p:sp>
      <p:pic>
        <p:nvPicPr>
          <p:cNvPr id="12290" name="Picture 2" descr="C:\Users\user\Documents\Vereshchagin_Lets_come.jpg"/>
          <p:cNvPicPr>
            <a:picLocks noGrp="1" noChangeAspect="1" noChangeArrowheads="1"/>
          </p:cNvPicPr>
          <p:nvPr>
            <p:ph idx="1"/>
          </p:nvPr>
        </p:nvPicPr>
        <p:blipFill>
          <a:blip r:embed="rId3"/>
          <a:srcRect/>
          <a:stretch>
            <a:fillRect/>
          </a:stretch>
        </p:blipFill>
        <p:spPr bwMode="auto">
          <a:xfrm>
            <a:off x="1142976" y="1357298"/>
            <a:ext cx="6715140" cy="3837223"/>
          </a:xfrm>
          <a:prstGeom prst="rect">
            <a:avLst/>
          </a:prstGeom>
          <a:noFill/>
        </p:spPr>
      </p:pic>
      <p:sp>
        <p:nvSpPr>
          <p:cNvPr id="4" name="Прямоугольник 3"/>
          <p:cNvSpPr/>
          <p:nvPr/>
        </p:nvSpPr>
        <p:spPr>
          <a:xfrm>
            <a:off x="857224" y="5286388"/>
            <a:ext cx="7715304" cy="1015663"/>
          </a:xfrm>
          <a:prstGeom prst="rect">
            <a:avLst/>
          </a:prstGeom>
        </p:spPr>
        <p:txBody>
          <a:bodyPr wrap="square">
            <a:spAutoFit/>
          </a:bodyPr>
          <a:lstStyle/>
          <a:p>
            <a:r>
              <a:rPr lang="ru-RU" sz="2000" dirty="0" smtClean="0"/>
              <a:t>Картина передает состояние тревожного ожидания и непреклонной решимости к победе. Внутри крепостной стены выстроился отряд, ожидающий врага</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
            </a:r>
            <a:br>
              <a:rPr lang="ru-RU" dirty="0" smtClean="0"/>
            </a:br>
            <a:r>
              <a:rPr lang="ru-RU" dirty="0" smtClean="0"/>
              <a:t>       Понятие "реализм" - одно из наиболее трудных для определения, поскольку употребляется в широком и узком смысле. Оно применимо как к повседневной жизни, так и к сфере искусства. </a:t>
            </a:r>
            <a:endParaRPr lang="ru-RU" dirty="0"/>
          </a:p>
        </p:txBody>
      </p:sp>
      <p:sp>
        <p:nvSpPr>
          <p:cNvPr id="4" name="Заголовок 1"/>
          <p:cNvSpPr>
            <a:spLocks noGrp="1"/>
          </p:cNvSpPr>
          <p:nvPr>
            <p:ph type="title"/>
          </p:nvPr>
        </p:nvSpPr>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57290" y="357166"/>
            <a:ext cx="6000792" cy="500055"/>
          </a:xfrm>
        </p:spPr>
        <p:txBody>
          <a:bodyPr>
            <a:normAutofit lnSpcReduction="10000"/>
          </a:bodyPr>
          <a:lstStyle/>
          <a:p>
            <a:r>
              <a:rPr lang="ru-RU" sz="2800" b="1" dirty="0" smtClean="0">
                <a:solidFill>
                  <a:schemeClr val="accent2">
                    <a:lumMod val="50000"/>
                  </a:schemeClr>
                </a:solidFill>
              </a:rPr>
              <a:t>Илья</a:t>
            </a:r>
            <a:r>
              <a:rPr lang="en-US" sz="2800" b="1" dirty="0" smtClean="0">
                <a:solidFill>
                  <a:schemeClr val="accent2">
                    <a:lumMod val="50000"/>
                  </a:schemeClr>
                </a:solidFill>
              </a:rPr>
              <a:t> </a:t>
            </a:r>
            <a:r>
              <a:rPr lang="ru-RU" sz="2800" b="1" dirty="0" smtClean="0">
                <a:solidFill>
                  <a:schemeClr val="accent2">
                    <a:lumMod val="50000"/>
                  </a:schemeClr>
                </a:solidFill>
              </a:rPr>
              <a:t>Ефимович</a:t>
            </a:r>
            <a:r>
              <a:rPr lang="en-US" sz="2800" b="1" dirty="0" smtClean="0">
                <a:solidFill>
                  <a:schemeClr val="accent2">
                    <a:lumMod val="50000"/>
                  </a:schemeClr>
                </a:solidFill>
              </a:rPr>
              <a:t> </a:t>
            </a:r>
            <a:r>
              <a:rPr lang="ru-RU" sz="2800" b="1" dirty="0" smtClean="0">
                <a:solidFill>
                  <a:schemeClr val="accent2">
                    <a:lumMod val="50000"/>
                  </a:schemeClr>
                </a:solidFill>
              </a:rPr>
              <a:t>Репин</a:t>
            </a:r>
            <a:r>
              <a:rPr lang="ru-RU" sz="2800" dirty="0" smtClean="0">
                <a:solidFill>
                  <a:schemeClr val="accent2">
                    <a:lumMod val="50000"/>
                  </a:schemeClr>
                </a:solidFill>
              </a:rPr>
              <a:t>(1844-1930)</a:t>
            </a:r>
            <a:endParaRPr lang="en-US" sz="2800" dirty="0">
              <a:solidFill>
                <a:schemeClr val="accent2">
                  <a:lumMod val="50000"/>
                </a:schemeClr>
              </a:solidFill>
            </a:endParaRPr>
          </a:p>
        </p:txBody>
      </p:sp>
      <p:sp>
        <p:nvSpPr>
          <p:cNvPr id="4" name="Прямоугольник 3"/>
          <p:cNvSpPr/>
          <p:nvPr/>
        </p:nvSpPr>
        <p:spPr>
          <a:xfrm>
            <a:off x="3921648" y="1267738"/>
            <a:ext cx="4936632" cy="3539430"/>
          </a:xfrm>
          <a:prstGeom prst="rect">
            <a:avLst/>
          </a:prstGeom>
        </p:spPr>
        <p:txBody>
          <a:bodyPr wrap="square">
            <a:spAutoFit/>
          </a:bodyPr>
          <a:lstStyle/>
          <a:p>
            <a:r>
              <a:rPr lang="ru-RU" sz="2800" dirty="0" smtClean="0"/>
              <a:t>выдающийся русский живописец. Учился в Петербурге в Рисовальной школе Общества поощрения художеств у И.Н. Крамского и в Академии художеств. Член Товарищества передвижных художественных выставок.</a:t>
            </a:r>
          </a:p>
        </p:txBody>
      </p:sp>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6" name="Рисунок 5" descr="vol_line.png"/>
          <p:cNvPicPr>
            <a:picLocks noChangeAspect="1"/>
          </p:cNvPicPr>
          <p:nvPr/>
        </p:nvPicPr>
        <p:blipFill>
          <a:blip r:embed="rId2">
            <a:duotone>
              <a:prstClr val="black"/>
              <a:schemeClr val="accent6">
                <a:tint val="45000"/>
                <a:satMod val="400000"/>
              </a:schemeClr>
            </a:duotone>
          </a:blip>
          <a:stretch>
            <a:fillRect/>
          </a:stretch>
        </p:blipFill>
        <p:spPr>
          <a:xfrm flipH="1">
            <a:off x="214282" y="714356"/>
            <a:ext cx="6286512" cy="553382"/>
          </a:xfrm>
          <a:prstGeom prst="rect">
            <a:avLst/>
          </a:prstGeom>
        </p:spPr>
      </p:pic>
      <p:pic>
        <p:nvPicPr>
          <p:cNvPr id="5122" name="Picture 2" descr="Автопортрет, 18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412776"/>
            <a:ext cx="2952585"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5" y="5445224"/>
            <a:ext cx="2213170" cy="400110"/>
          </a:xfrm>
          <a:prstGeom prst="rect">
            <a:avLst/>
          </a:prstGeom>
        </p:spPr>
        <p:txBody>
          <a:bodyPr wrap="none">
            <a:spAutoFit/>
          </a:bodyPr>
          <a:lstStyle/>
          <a:p>
            <a:r>
              <a:rPr lang="ru-RU" sz="2000" b="1" dirty="0"/>
              <a:t>Автопортрет, 1878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57290" y="357166"/>
            <a:ext cx="6000792" cy="500055"/>
          </a:xfrm>
        </p:spPr>
        <p:txBody>
          <a:bodyPr>
            <a:normAutofit lnSpcReduction="10000"/>
          </a:bodyPr>
          <a:lstStyle/>
          <a:p>
            <a:r>
              <a:rPr lang="ru-RU" sz="2800" b="1" dirty="0" smtClean="0">
                <a:solidFill>
                  <a:schemeClr val="accent2">
                    <a:lumMod val="50000"/>
                  </a:schemeClr>
                </a:solidFill>
              </a:rPr>
              <a:t>Илья</a:t>
            </a:r>
            <a:r>
              <a:rPr lang="en-US" sz="2800" b="1" dirty="0" smtClean="0">
                <a:solidFill>
                  <a:schemeClr val="accent2">
                    <a:lumMod val="50000"/>
                  </a:schemeClr>
                </a:solidFill>
              </a:rPr>
              <a:t> </a:t>
            </a:r>
            <a:r>
              <a:rPr lang="ru-RU" sz="2800" b="1" dirty="0" smtClean="0">
                <a:solidFill>
                  <a:schemeClr val="accent2">
                    <a:lumMod val="50000"/>
                  </a:schemeClr>
                </a:solidFill>
              </a:rPr>
              <a:t>Ефимович</a:t>
            </a:r>
            <a:r>
              <a:rPr lang="en-US" sz="2800" b="1" dirty="0" smtClean="0">
                <a:solidFill>
                  <a:schemeClr val="accent2">
                    <a:lumMod val="50000"/>
                  </a:schemeClr>
                </a:solidFill>
              </a:rPr>
              <a:t> </a:t>
            </a:r>
            <a:r>
              <a:rPr lang="ru-RU" sz="2800" b="1" dirty="0" smtClean="0">
                <a:solidFill>
                  <a:schemeClr val="accent2">
                    <a:lumMod val="50000"/>
                  </a:schemeClr>
                </a:solidFill>
              </a:rPr>
              <a:t>Репин</a:t>
            </a:r>
            <a:r>
              <a:rPr lang="ru-RU" sz="2800" dirty="0" smtClean="0">
                <a:solidFill>
                  <a:schemeClr val="accent2">
                    <a:lumMod val="50000"/>
                  </a:schemeClr>
                </a:solidFill>
              </a:rPr>
              <a:t>(1844-1930)</a:t>
            </a:r>
            <a:endParaRPr lang="en-US" sz="2800" dirty="0">
              <a:solidFill>
                <a:schemeClr val="accent2">
                  <a:lumMod val="50000"/>
                </a:schemeClr>
              </a:solidFill>
            </a:endParaRPr>
          </a:p>
        </p:txBody>
      </p:sp>
      <p:sp>
        <p:nvSpPr>
          <p:cNvPr id="4" name="Прямоугольник 3"/>
          <p:cNvSpPr/>
          <p:nvPr/>
        </p:nvSpPr>
        <p:spPr>
          <a:xfrm>
            <a:off x="571472" y="1500174"/>
            <a:ext cx="7858180" cy="3970318"/>
          </a:xfrm>
          <a:prstGeom prst="rect">
            <a:avLst/>
          </a:prstGeom>
        </p:spPr>
        <p:txBody>
          <a:bodyPr wrap="square">
            <a:spAutoFit/>
          </a:bodyPr>
          <a:lstStyle/>
          <a:p>
            <a:pPr algn="ctr"/>
            <a:r>
              <a:rPr lang="ru-RU" sz="2800" b="1" dirty="0" smtClean="0"/>
              <a:t>Первой самостоятельной работой художника является картина «Бурлаки на Волге» </a:t>
            </a:r>
            <a:r>
              <a:rPr lang="ru-RU" sz="2800" dirty="0" smtClean="0"/>
              <a:t>(1870—1873. ГРМ). Во время поездки на пароходе по Неве в 1863 году Репин впервые увидел бурлаков. Люди, впряженные в лямки, как скот, тянули баржу, в то время как на берегу беззаботно гуляли нарядные господа. Этот контраст поразил художника. У него родилась идея написать эту сцену, построенную на противопоставлении. </a:t>
            </a:r>
            <a:endParaRPr lang="ru-RU" sz="2800" dirty="0"/>
          </a:p>
        </p:txBody>
      </p:sp>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6" name="Рисунок 5" descr="vol_line.png"/>
          <p:cNvPicPr>
            <a:picLocks noChangeAspect="1"/>
          </p:cNvPicPr>
          <p:nvPr/>
        </p:nvPicPr>
        <p:blipFill>
          <a:blip r:embed="rId2">
            <a:duotone>
              <a:prstClr val="black"/>
              <a:schemeClr val="accent6">
                <a:tint val="45000"/>
                <a:satMod val="400000"/>
              </a:schemeClr>
            </a:duotone>
          </a:blip>
          <a:stretch>
            <a:fillRect/>
          </a:stretch>
        </p:blipFill>
        <p:spPr>
          <a:xfrm flipH="1">
            <a:off x="214282" y="714356"/>
            <a:ext cx="6286512" cy="55338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203348"/>
          </a:xfrm>
        </p:spPr>
        <p:txBody>
          <a:bodyPr>
            <a:normAutofit/>
          </a:bodyPr>
          <a:lstStyle/>
          <a:p>
            <a:r>
              <a:rPr lang="ru-RU" sz="2400" b="1" dirty="0" smtClean="0">
                <a:latin typeface="+mn-lt"/>
              </a:rPr>
              <a:t>Илья</a:t>
            </a:r>
            <a:r>
              <a:rPr lang="en-US" sz="2400" b="1" dirty="0" smtClean="0">
                <a:latin typeface="+mn-lt"/>
              </a:rPr>
              <a:t> </a:t>
            </a:r>
            <a:r>
              <a:rPr lang="ru-RU" sz="2400" b="1" dirty="0" smtClean="0">
                <a:latin typeface="+mn-lt"/>
              </a:rPr>
              <a:t>Ефимович</a:t>
            </a:r>
            <a:r>
              <a:rPr lang="en-US" sz="2400" b="1" dirty="0" smtClean="0">
                <a:latin typeface="+mn-lt"/>
              </a:rPr>
              <a:t> </a:t>
            </a:r>
            <a:r>
              <a:rPr lang="ru-RU" sz="2400" b="1" dirty="0" smtClean="0">
                <a:latin typeface="+mn-lt"/>
              </a:rPr>
              <a:t>Репин. Бурлаки на Волге(1870—1873. ГРМ). </a:t>
            </a:r>
            <a:endParaRPr lang="ru-RU" sz="2400" b="1" dirty="0">
              <a:latin typeface="+mn-lt"/>
            </a:endParaRPr>
          </a:p>
        </p:txBody>
      </p:sp>
      <p:pic>
        <p:nvPicPr>
          <p:cNvPr id="13314" name="Picture 2" descr="C:\Users\user\Documents\Repin_Burlaki.jpg"/>
          <p:cNvPicPr>
            <a:picLocks noGrp="1" noChangeAspect="1" noChangeArrowheads="1"/>
          </p:cNvPicPr>
          <p:nvPr>
            <p:ph idx="1"/>
          </p:nvPr>
        </p:nvPicPr>
        <p:blipFill>
          <a:blip r:embed="rId2"/>
          <a:srcRect/>
          <a:stretch>
            <a:fillRect/>
          </a:stretch>
        </p:blipFill>
        <p:spPr bwMode="auto">
          <a:xfrm>
            <a:off x="428596" y="1285860"/>
            <a:ext cx="8358214" cy="3677614"/>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71440" y="5143512"/>
            <a:ext cx="8215402" cy="1323439"/>
          </a:xfrm>
          <a:prstGeom prst="rect">
            <a:avLst/>
          </a:prstGeom>
        </p:spPr>
        <p:txBody>
          <a:bodyPr wrap="square">
            <a:spAutoFit/>
          </a:bodyPr>
          <a:lstStyle/>
          <a:p>
            <a:r>
              <a:rPr lang="ru-RU" sz="2000" dirty="0" smtClean="0"/>
              <a:t>Известный пейзажист Ф. А. Васильев заметил: </a:t>
            </a:r>
            <a:r>
              <a:rPr lang="ru-RU" sz="2000" i="1" dirty="0" smtClean="0"/>
              <a:t>«Картина должна быть шире, проще, что называется сама по себе... Бурлаки, так бурлаки!». </a:t>
            </a:r>
          </a:p>
          <a:p>
            <a:r>
              <a:rPr lang="ru-RU" sz="2000" dirty="0" smtClean="0"/>
              <a:t>И Репин отказался от прямолинейной тенденциозности. Он поехал на Волгу, желая лучше изучить своих будущих героев. </a:t>
            </a:r>
            <a:endParaRPr lang="ru-RU"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zaporojl"/>
          <p:cNvPicPr>
            <a:picLocks noChangeAspect="1" noChangeArrowheads="1"/>
          </p:cNvPicPr>
          <p:nvPr/>
        </p:nvPicPr>
        <p:blipFill>
          <a:blip r:embed="rId3"/>
          <a:srcRect/>
          <a:stretch>
            <a:fillRect/>
          </a:stretch>
        </p:blipFill>
        <p:spPr bwMode="auto">
          <a:xfrm>
            <a:off x="714348" y="1500174"/>
            <a:ext cx="7715304" cy="4757771"/>
          </a:xfrm>
          <a:prstGeom prst="rect">
            <a:avLst/>
          </a:prstGeom>
          <a:ln>
            <a:noFill/>
          </a:ln>
          <a:effectLst>
            <a:outerShdw blurRad="292100" dist="139700" dir="2700000" algn="tl" rotWithShape="0">
              <a:srgbClr val="333333">
                <a:alpha val="65000"/>
              </a:srgbClr>
            </a:outerShdw>
          </a:effectLst>
        </p:spPr>
      </p:pic>
      <p:sp>
        <p:nvSpPr>
          <p:cNvPr id="4" name="Заголовок 3"/>
          <p:cNvSpPr>
            <a:spLocks noGrp="1"/>
          </p:cNvSpPr>
          <p:nvPr>
            <p:ph type="title"/>
          </p:nvPr>
        </p:nvSpPr>
        <p:spPr>
          <a:xfrm>
            <a:off x="500034" y="357166"/>
            <a:ext cx="8229600" cy="1143000"/>
          </a:xfrm>
        </p:spPr>
        <p:txBody>
          <a:bodyPr>
            <a:noAutofit/>
          </a:bodyPr>
          <a:lstStyle/>
          <a:p>
            <a:r>
              <a:rPr lang="ru-RU" sz="2400" b="1" dirty="0" smtClean="0"/>
              <a:t>Илья</a:t>
            </a:r>
            <a:r>
              <a:rPr lang="en-US" sz="2400" b="1" dirty="0" smtClean="0"/>
              <a:t> </a:t>
            </a:r>
            <a:r>
              <a:rPr lang="ru-RU" sz="2400" b="1" dirty="0" smtClean="0"/>
              <a:t>Ефимович</a:t>
            </a:r>
            <a:r>
              <a:rPr lang="en-US" sz="2400" b="1" dirty="0" smtClean="0"/>
              <a:t> </a:t>
            </a:r>
            <a:r>
              <a:rPr lang="ru-RU" sz="2400" b="1" dirty="0" smtClean="0"/>
              <a:t>Репин. Запорожцы пишут письмо турецкому султану. 1880—1891. ГРМ .</a:t>
            </a:r>
            <a:endParaRPr lang="ru-RU"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Autofit/>
          </a:bodyPr>
          <a:lstStyle/>
          <a:p>
            <a:r>
              <a:rPr lang="ru-RU" sz="2400" b="1" dirty="0" smtClean="0"/>
              <a:t>Илья</a:t>
            </a:r>
            <a:r>
              <a:rPr lang="en-US" sz="2400" b="1" dirty="0" smtClean="0"/>
              <a:t> </a:t>
            </a:r>
            <a:r>
              <a:rPr lang="ru-RU" sz="2400" b="1" dirty="0" smtClean="0"/>
              <a:t>Ефимович</a:t>
            </a:r>
            <a:r>
              <a:rPr lang="en-US" sz="2400" b="1" dirty="0" smtClean="0"/>
              <a:t> </a:t>
            </a:r>
            <a:r>
              <a:rPr lang="ru-RU" sz="2400" b="1" dirty="0" smtClean="0"/>
              <a:t>Репин. Крестный ход в Курской губернии. 1881—1883. ГТГ </a:t>
            </a:r>
            <a:endParaRPr lang="ru-RU" sz="2400" b="1" dirty="0"/>
          </a:p>
        </p:txBody>
      </p:sp>
      <p:sp>
        <p:nvSpPr>
          <p:cNvPr id="5" name="Прямоугольник 4"/>
          <p:cNvSpPr/>
          <p:nvPr/>
        </p:nvSpPr>
        <p:spPr>
          <a:xfrm>
            <a:off x="571472" y="4786322"/>
            <a:ext cx="8215370" cy="1754326"/>
          </a:xfrm>
          <a:prstGeom prst="rect">
            <a:avLst/>
          </a:prstGeom>
        </p:spPr>
        <p:txBody>
          <a:bodyPr wrap="square">
            <a:spAutoFit/>
          </a:bodyPr>
          <a:lstStyle/>
          <a:p>
            <a:r>
              <a:rPr lang="ru-RU" dirty="0" smtClean="0"/>
              <a:t>Изображая многолюдье, давая меткие характеристики участникам процессии, художник великолепно организует нестройное движение множества людей. "Толпа многолика, как сама Россия... Это даже не течение людской массы, а </a:t>
            </a:r>
            <a:r>
              <a:rPr lang="ru-RU" dirty="0" err="1" smtClean="0"/>
              <a:t>неостановимый</a:t>
            </a:r>
            <a:r>
              <a:rPr lang="ru-RU" dirty="0" smtClean="0"/>
              <a:t> поток самой жизни, ... полной острейших противоречий, социальной вражды и неравенства, но не останавливающей ни на минуту своего беспрерывного сложного движения" (Г.Ю. </a:t>
            </a:r>
            <a:r>
              <a:rPr lang="ru-RU" dirty="0" err="1" smtClean="0"/>
              <a:t>Стернин</a:t>
            </a:r>
            <a:r>
              <a:rPr lang="ru-RU" dirty="0" smtClean="0"/>
              <a:t>).</a:t>
            </a:r>
            <a:endParaRPr lang="ru-RU" dirty="0"/>
          </a:p>
        </p:txBody>
      </p:sp>
      <p:pic>
        <p:nvPicPr>
          <p:cNvPr id="15362" name="Picture 2" descr="C:\Users\user\Documents\83a103.jpg"/>
          <p:cNvPicPr>
            <a:picLocks noGrp="1" noChangeAspect="1" noChangeArrowheads="1"/>
          </p:cNvPicPr>
          <p:nvPr>
            <p:ph idx="1"/>
          </p:nvPr>
        </p:nvPicPr>
        <p:blipFill>
          <a:blip r:embed="rId3"/>
          <a:srcRect/>
          <a:stretch>
            <a:fillRect/>
          </a:stretch>
        </p:blipFill>
        <p:spPr bwMode="auto">
          <a:xfrm>
            <a:off x="1928794" y="1285860"/>
            <a:ext cx="5369699" cy="33627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362"/>
                                        </p:tgtEl>
                                      </p:cBhvr>
                                      <p:by x="150000" y="150000"/>
                                    </p:animScale>
                                  </p:childTnLst>
                                </p:cTn>
                              </p:par>
                              <p:par>
                                <p:cTn id="7" presetID="10" presetClass="exit" presetSubtype="0" fill="hold" grpId="0" nodeType="withEffect">
                                  <p:stCondLst>
                                    <p:cond delay="0"/>
                                  </p:stCondLst>
                                  <p:childTnLst>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Не ждали"/>
          <p:cNvPicPr>
            <a:picLocks noChangeAspect="1" noChangeArrowheads="1"/>
          </p:cNvPicPr>
          <p:nvPr/>
        </p:nvPicPr>
        <p:blipFill>
          <a:blip r:embed="rId2"/>
          <a:srcRect/>
          <a:stretch>
            <a:fillRect/>
          </a:stretch>
        </p:blipFill>
        <p:spPr bwMode="auto">
          <a:xfrm>
            <a:off x="2071670" y="1142984"/>
            <a:ext cx="4908324" cy="5134381"/>
          </a:xfrm>
          <a:prstGeom prst="rect">
            <a:avLst/>
          </a:prstGeom>
          <a:ln>
            <a:noFill/>
          </a:ln>
          <a:effectLst>
            <a:outerShdw blurRad="292100" dist="139700" dir="2700000" algn="tl" rotWithShape="0">
              <a:srgbClr val="333333">
                <a:alpha val="65000"/>
              </a:srgbClr>
            </a:outerShdw>
          </a:effectLst>
        </p:spPr>
      </p:pic>
      <p:sp>
        <p:nvSpPr>
          <p:cNvPr id="5" name="Заголовок 4"/>
          <p:cNvSpPr>
            <a:spLocks noGrp="1"/>
          </p:cNvSpPr>
          <p:nvPr>
            <p:ph type="title"/>
          </p:nvPr>
        </p:nvSpPr>
        <p:spPr>
          <a:xfrm>
            <a:off x="500034" y="285728"/>
            <a:ext cx="8229600" cy="1143000"/>
          </a:xfrm>
        </p:spPr>
        <p:txBody>
          <a:bodyPr>
            <a:noAutofit/>
          </a:bodyPr>
          <a:lstStyle/>
          <a:p>
            <a:r>
              <a:rPr lang="ru-RU" sz="2400" b="1" dirty="0" smtClean="0"/>
              <a:t>Илья</a:t>
            </a:r>
            <a:r>
              <a:rPr lang="en-US" sz="2400" b="1" dirty="0" smtClean="0"/>
              <a:t> </a:t>
            </a:r>
            <a:r>
              <a:rPr lang="ru-RU" sz="2400" b="1" dirty="0" smtClean="0"/>
              <a:t>Ефимович</a:t>
            </a:r>
            <a:r>
              <a:rPr lang="en-US" sz="2400" b="1" dirty="0" smtClean="0"/>
              <a:t> </a:t>
            </a:r>
            <a:r>
              <a:rPr lang="ru-RU" sz="2400" b="1" dirty="0" smtClean="0"/>
              <a:t>Репин. Не ждали. 1888. ГТГ </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72560" cy="1143000"/>
          </a:xfrm>
        </p:spPr>
        <p:txBody>
          <a:bodyPr>
            <a:noAutofit/>
          </a:bodyPr>
          <a:lstStyle/>
          <a:p>
            <a:r>
              <a:rPr lang="ru-RU" sz="2400" b="1" dirty="0" smtClean="0"/>
              <a:t>Илья</a:t>
            </a:r>
            <a:r>
              <a:rPr lang="en-US" sz="2400" b="1" dirty="0" smtClean="0"/>
              <a:t> </a:t>
            </a:r>
            <a:r>
              <a:rPr lang="ru-RU" sz="2400" b="1" dirty="0" smtClean="0"/>
              <a:t>Ефимович</a:t>
            </a:r>
            <a:r>
              <a:rPr lang="en-US" sz="2400" b="1" dirty="0" smtClean="0"/>
              <a:t> </a:t>
            </a:r>
            <a:r>
              <a:rPr lang="ru-RU" sz="2400" b="1" dirty="0" smtClean="0"/>
              <a:t>Репин. Иван Грозный и его сын Иван 16 ноября 1581года. (1888. ГТГ)</a:t>
            </a:r>
            <a:br>
              <a:rPr lang="ru-RU" sz="2400" b="1" dirty="0" smtClean="0"/>
            </a:br>
            <a:endParaRPr lang="ru-RU" sz="2400" b="1" dirty="0"/>
          </a:p>
        </p:txBody>
      </p:sp>
      <p:pic>
        <p:nvPicPr>
          <p:cNvPr id="18434" name="Picture 2" descr="C:\Users\user\Documents\85a108.jpg"/>
          <p:cNvPicPr>
            <a:picLocks noGrp="1" noChangeAspect="1" noChangeArrowheads="1"/>
          </p:cNvPicPr>
          <p:nvPr>
            <p:ph idx="1"/>
          </p:nvPr>
        </p:nvPicPr>
        <p:blipFill>
          <a:blip r:embed="rId3"/>
          <a:srcRect/>
          <a:stretch>
            <a:fillRect/>
          </a:stretch>
        </p:blipFill>
        <p:spPr bwMode="auto">
          <a:xfrm>
            <a:off x="1500166" y="1142984"/>
            <a:ext cx="6275829" cy="50006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r>
              <a:rPr lang="ru-RU" sz="3200" b="1" dirty="0" smtClean="0">
                <a:solidFill>
                  <a:schemeClr val="accent2">
                    <a:lumMod val="50000"/>
                  </a:schemeClr>
                </a:solidFill>
              </a:rPr>
              <a:t>Мясоедов Григорий Григорьевич </a:t>
            </a:r>
            <a:r>
              <a:rPr lang="ru-RU" sz="3200" dirty="0" smtClean="0">
                <a:solidFill>
                  <a:schemeClr val="accent2">
                    <a:lumMod val="50000"/>
                  </a:schemeClr>
                </a:solidFill>
              </a:rPr>
              <a:t>(1834-1911)</a:t>
            </a:r>
            <a:endParaRPr lang="ru-RU" sz="3200" dirty="0">
              <a:solidFill>
                <a:schemeClr val="accent2">
                  <a:lumMod val="50000"/>
                </a:schemeClr>
              </a:solidFill>
            </a:endParaRPr>
          </a:p>
        </p:txBody>
      </p:sp>
      <p:sp>
        <p:nvSpPr>
          <p:cNvPr id="3" name="Содержимое 2"/>
          <p:cNvSpPr>
            <a:spLocks noGrp="1"/>
          </p:cNvSpPr>
          <p:nvPr>
            <p:ph idx="1"/>
          </p:nvPr>
        </p:nvSpPr>
        <p:spPr>
          <a:xfrm>
            <a:off x="3084488" y="1357970"/>
            <a:ext cx="6043626" cy="4525963"/>
          </a:xfrm>
        </p:spPr>
        <p:txBody>
          <a:bodyPr>
            <a:noAutofit/>
          </a:bodyPr>
          <a:lstStyle/>
          <a:p>
            <a:r>
              <a:rPr lang="ru-RU" sz="2000" b="1" dirty="0" smtClean="0"/>
              <a:t>Творческая работа все время сочеталась у живописца с активной общественной деятельностью. </a:t>
            </a:r>
          </a:p>
          <a:p>
            <a:r>
              <a:rPr lang="ru-RU" sz="2000" dirty="0" smtClean="0"/>
              <a:t>Именно ему принадлежит инициатива создания организации художников нового типа - Товарищества передвижных художественных выставок. </a:t>
            </a:r>
          </a:p>
          <a:p>
            <a:r>
              <a:rPr lang="ru-RU" sz="2000" dirty="0" smtClean="0"/>
              <a:t>Идея о такой организации зародилась у </a:t>
            </a:r>
            <a:r>
              <a:rPr lang="ru-RU" sz="2000" dirty="0" err="1" smtClean="0"/>
              <a:t>Мясоедова</a:t>
            </a:r>
            <a:r>
              <a:rPr lang="ru-RU" sz="2000" dirty="0" smtClean="0"/>
              <a:t> еще в 1867 г., когда он находился за границей и имел возможность наблюдать деятельность европейских художников по организации передвижных выставок, проводившихся в основном с коммерческой целью</a:t>
            </a:r>
            <a:endParaRPr lang="ru-RU" sz="2000" dirty="0"/>
          </a:p>
        </p:txBody>
      </p:sp>
      <p:pic>
        <p:nvPicPr>
          <p:cNvPr id="4" name="Рисунок 3"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6146" name="Picture 2" descr="Портрет работы И. Репина (1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20" y="1297930"/>
            <a:ext cx="2413004" cy="329046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4820" y="4869160"/>
            <a:ext cx="2413004" cy="707886"/>
          </a:xfrm>
          <a:prstGeom prst="rect">
            <a:avLst/>
          </a:prstGeom>
        </p:spPr>
        <p:txBody>
          <a:bodyPr wrap="square">
            <a:spAutoFit/>
          </a:bodyPr>
          <a:lstStyle/>
          <a:p>
            <a:r>
              <a:rPr lang="ru-RU" sz="2000" b="1" dirty="0"/>
              <a:t>Портрет работы </a:t>
            </a:r>
            <a:endParaRPr lang="ru-RU" sz="2000" b="1" dirty="0" smtClean="0"/>
          </a:p>
          <a:p>
            <a:r>
              <a:rPr lang="ru-RU" sz="2000" b="1" dirty="0" smtClean="0"/>
              <a:t>И</a:t>
            </a:r>
            <a:r>
              <a:rPr lang="ru-RU" sz="2000" b="1" dirty="0"/>
              <a:t>. Репина (1904)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Autofit/>
          </a:bodyPr>
          <a:lstStyle/>
          <a:p>
            <a:r>
              <a:rPr lang="ru-RU" sz="2400" b="1" dirty="0" smtClean="0"/>
              <a:t>Мясоедов Григорий Григорьевич. Косцы. 1887г. </a:t>
            </a:r>
            <a:endParaRPr lang="ru-RU" sz="2400" b="1" dirty="0"/>
          </a:p>
        </p:txBody>
      </p:sp>
      <p:pic>
        <p:nvPicPr>
          <p:cNvPr id="105474" name="Picture 2" descr="http://www.artsait.ru/art/m/mysoedov/img/3.jpg"/>
          <p:cNvPicPr>
            <a:picLocks noGrp="1" noChangeAspect="1" noChangeArrowheads="1"/>
          </p:cNvPicPr>
          <p:nvPr>
            <p:ph idx="1"/>
          </p:nvPr>
        </p:nvPicPr>
        <p:blipFill>
          <a:blip r:embed="rId2"/>
          <a:srcRect/>
          <a:stretch>
            <a:fillRect/>
          </a:stretch>
        </p:blipFill>
        <p:spPr bwMode="auto">
          <a:xfrm>
            <a:off x="500034" y="1428736"/>
            <a:ext cx="8095920" cy="46678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Autofit/>
          </a:bodyPr>
          <a:lstStyle/>
          <a:p>
            <a:r>
              <a:rPr lang="ru-RU" sz="2400" b="1" dirty="0" smtClean="0"/>
              <a:t>Мясоедов Григорий Григорьевич. Земство обедает. 1872г. </a:t>
            </a:r>
            <a:endParaRPr lang="ru-RU" sz="2400" b="1" dirty="0"/>
          </a:p>
        </p:txBody>
      </p:sp>
      <p:pic>
        <p:nvPicPr>
          <p:cNvPr id="108546" name="Picture 2" descr="http://www.artsait.ru/art/m/mysoedov/img/2.jpg"/>
          <p:cNvPicPr>
            <a:picLocks noGrp="1" noChangeAspect="1" noChangeArrowheads="1"/>
          </p:cNvPicPr>
          <p:nvPr>
            <p:ph idx="1"/>
          </p:nvPr>
        </p:nvPicPr>
        <p:blipFill>
          <a:blip r:embed="rId2"/>
          <a:srcRect/>
          <a:stretch>
            <a:fillRect/>
          </a:stretch>
        </p:blipFill>
        <p:spPr bwMode="auto">
          <a:xfrm>
            <a:off x="428596" y="1428736"/>
            <a:ext cx="8207830" cy="48605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
        <p:nvSpPr>
          <p:cNvPr id="3" name="Содержимое 2"/>
          <p:cNvSpPr>
            <a:spLocks noGrp="1"/>
          </p:cNvSpPr>
          <p:nvPr>
            <p:ph idx="1"/>
          </p:nvPr>
        </p:nvSpPr>
        <p:spPr/>
        <p:txBody>
          <a:bodyPr>
            <a:normAutofit/>
          </a:bodyPr>
          <a:lstStyle/>
          <a:p>
            <a:pPr algn="ctr"/>
            <a:r>
              <a:rPr lang="ru-RU" dirty="0" smtClean="0"/>
              <a:t>Слово "реализм" восходит к латинскому корню "</a:t>
            </a:r>
            <a:r>
              <a:rPr lang="ru-RU" dirty="0" err="1" smtClean="0"/>
              <a:t>realis</a:t>
            </a:r>
            <a:r>
              <a:rPr lang="ru-RU" dirty="0" smtClean="0"/>
              <a:t>", т.е. "вещественный". </a:t>
            </a:r>
          </a:p>
          <a:p>
            <a:pPr algn="ctr"/>
            <a:r>
              <a:rPr lang="ru-RU" b="1" dirty="0" smtClean="0"/>
              <a:t>В широком смысле слова он обозначает стремление к более полному, глубокому и всестороннему отражению действительности во всех её проявлениях. </a:t>
            </a:r>
            <a:r>
              <a:rPr lang="ru-RU" dirty="0" smtClean="0"/>
              <a:t/>
            </a:r>
            <a:br>
              <a:rPr lang="ru-RU" dirty="0" smtClean="0"/>
            </a:br>
            <a:r>
              <a:rPr lang="ru-RU" dirty="0" smtClean="0"/>
              <a:t>      </a:t>
            </a:r>
            <a:endParaRPr lang="ru-RU" b="1" dirty="0"/>
          </a:p>
        </p:txBody>
      </p:sp>
      <p:sp>
        <p:nvSpPr>
          <p:cNvPr id="4" name="Заголовок 1"/>
          <p:cNvSpPr>
            <a:spLocks noGrp="1"/>
          </p:cNvSpPr>
          <p:nvPr>
            <p:ph type="title"/>
          </p:nvPr>
        </p:nvSpPr>
        <p:spPr>
          <a:xfrm>
            <a:off x="457200" y="214290"/>
            <a:ext cx="8229600" cy="1203348"/>
          </a:xfrm>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23928" y="1240266"/>
            <a:ext cx="4920096" cy="4525963"/>
          </a:xfrm>
        </p:spPr>
        <p:txBody>
          <a:bodyPr>
            <a:normAutofit lnSpcReduction="10000"/>
          </a:bodyPr>
          <a:lstStyle/>
          <a:p>
            <a:r>
              <a:rPr lang="ru-RU" sz="2400" dirty="0" smtClean="0"/>
              <a:t>Владимир Егорович Маковский </a:t>
            </a:r>
            <a:r>
              <a:rPr lang="ru-RU" sz="2400" b="1" dirty="0" smtClean="0"/>
              <a:t>принадлежит к крупнейшим мастерам бытового реалистического жанра</a:t>
            </a:r>
            <a:r>
              <a:rPr lang="ru-RU" sz="2400" dirty="0" smtClean="0"/>
              <a:t>. По его картинам, как по документальному материалу, можно изучать события, сцены повседневной жизни и характеры людей. Темы его картин во многом перекликаются с произведениями Н.А. Некрасова, М.Е. Салтыкова-Щедрина, В.Г. Короленко, А.П. Чехова. </a:t>
            </a:r>
            <a:endParaRPr lang="ru-RU" sz="2400" dirty="0"/>
          </a:p>
        </p:txBody>
      </p:sp>
      <p:sp>
        <p:nvSpPr>
          <p:cNvPr id="7" name="Заголовок 1"/>
          <p:cNvSpPr>
            <a:spLocks noGrp="1"/>
          </p:cNvSpPr>
          <p:nvPr>
            <p:ph type="title"/>
          </p:nvPr>
        </p:nvSpPr>
        <p:spPr>
          <a:xfrm>
            <a:off x="500034" y="0"/>
            <a:ext cx="8229600" cy="1143000"/>
          </a:xfrm>
        </p:spPr>
        <p:txBody>
          <a:bodyPr>
            <a:normAutofit fontScale="90000"/>
          </a:bodyPr>
          <a:lstStyle/>
          <a:p>
            <a:r>
              <a:rPr lang="ru-RU" sz="3600" b="1" dirty="0" smtClean="0">
                <a:solidFill>
                  <a:schemeClr val="accent2">
                    <a:lumMod val="50000"/>
                  </a:schemeClr>
                </a:solidFill>
              </a:rPr>
              <a:t>Маковский Владимир Егорович </a:t>
            </a:r>
            <a:r>
              <a:rPr lang="ru-RU" sz="3600" dirty="0" smtClean="0">
                <a:solidFill>
                  <a:schemeClr val="accent2">
                    <a:lumMod val="50000"/>
                  </a:schemeClr>
                </a:solidFill>
              </a:rPr>
              <a:t>(1846—1920)</a:t>
            </a:r>
            <a:endParaRPr lang="ru-RU" dirty="0">
              <a:solidFill>
                <a:schemeClr val="accent2">
                  <a:lumMod val="50000"/>
                </a:schemeClr>
              </a:solidFill>
            </a:endParaRPr>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7170" name="Picture 2" descr="Фотограф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39" y="1267738"/>
            <a:ext cx="3169503" cy="2809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1500174"/>
            <a:ext cx="8229600" cy="4525963"/>
          </a:xfrm>
        </p:spPr>
        <p:txBody>
          <a:bodyPr>
            <a:normAutofit/>
          </a:bodyPr>
          <a:lstStyle/>
          <a:p>
            <a:r>
              <a:rPr lang="ru-RU" sz="2400" dirty="0" smtClean="0"/>
              <a:t>Продуманная до мельчайших деталей композиция, отбор наиболее выразительных подробностей, умение мастерски передать все тонкости психологического состояния персонажей – вот характерные черты его полотен. </a:t>
            </a:r>
          </a:p>
          <a:p>
            <a:r>
              <a:rPr lang="ru-RU" sz="2400" dirty="0" smtClean="0"/>
              <a:t> В середине 1870-х годов определяется </a:t>
            </a:r>
            <a:r>
              <a:rPr lang="ru-RU" sz="2400" b="1" dirty="0" smtClean="0"/>
              <a:t>главная тема Маковского — городской быт</a:t>
            </a:r>
            <a:r>
              <a:rPr lang="ru-RU" sz="2400" dirty="0" smtClean="0"/>
              <a:t>. </a:t>
            </a:r>
            <a:endParaRPr lang="ru-RU" sz="2400" dirty="0"/>
          </a:p>
        </p:txBody>
      </p:sp>
      <p:sp>
        <p:nvSpPr>
          <p:cNvPr id="7" name="Заголовок 1"/>
          <p:cNvSpPr>
            <a:spLocks noGrp="1"/>
          </p:cNvSpPr>
          <p:nvPr>
            <p:ph type="title"/>
          </p:nvPr>
        </p:nvSpPr>
        <p:spPr>
          <a:xfrm>
            <a:off x="500034" y="0"/>
            <a:ext cx="8229600" cy="1143000"/>
          </a:xfrm>
        </p:spPr>
        <p:txBody>
          <a:bodyPr>
            <a:normAutofit fontScale="90000"/>
          </a:bodyPr>
          <a:lstStyle/>
          <a:p>
            <a:r>
              <a:rPr lang="ru-RU" sz="3600" b="1" dirty="0" smtClean="0">
                <a:solidFill>
                  <a:schemeClr val="accent2">
                    <a:lumMod val="50000"/>
                  </a:schemeClr>
                </a:solidFill>
              </a:rPr>
              <a:t>Маковский Владимир Егорович </a:t>
            </a:r>
            <a:r>
              <a:rPr lang="ru-RU" sz="3600" dirty="0" smtClean="0">
                <a:solidFill>
                  <a:schemeClr val="accent2">
                    <a:lumMod val="50000"/>
                  </a:schemeClr>
                </a:solidFill>
              </a:rPr>
              <a:t>(1846—1920)</a:t>
            </a:r>
            <a:endParaRPr lang="ru-RU" dirty="0">
              <a:solidFill>
                <a:schemeClr val="accent2">
                  <a:lumMod val="50000"/>
                </a:schemeClr>
              </a:solidFill>
            </a:endParaRPr>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r>
              <a:rPr lang="ru-RU" sz="2400" b="1" dirty="0" smtClean="0"/>
              <a:t>Маковский Владимир Егорович. Свидание. 1883г.</a:t>
            </a:r>
            <a:br>
              <a:rPr lang="ru-RU" sz="2400" b="1" dirty="0" smtClean="0"/>
            </a:br>
            <a:endParaRPr lang="ru-RU" sz="2400" b="1" dirty="0"/>
          </a:p>
        </p:txBody>
      </p:sp>
      <p:pic>
        <p:nvPicPr>
          <p:cNvPr id="16386" name="Picture 2" descr="C:\Users\user\Documents\83a104_i.jpg"/>
          <p:cNvPicPr>
            <a:picLocks noGrp="1" noChangeAspect="1" noChangeArrowheads="1"/>
          </p:cNvPicPr>
          <p:nvPr>
            <p:ph idx="1"/>
          </p:nvPr>
        </p:nvPicPr>
        <p:blipFill>
          <a:blip r:embed="rId2"/>
          <a:srcRect/>
          <a:stretch>
            <a:fillRect/>
          </a:stretch>
        </p:blipFill>
        <p:spPr bwMode="auto">
          <a:xfrm>
            <a:off x="2285984" y="928670"/>
            <a:ext cx="4410106" cy="57150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2400" b="1" dirty="0" smtClean="0"/>
              <a:t>Маковский Владимир Егорович. Объяснение. 1889-91гг. </a:t>
            </a:r>
            <a:endParaRPr lang="ru-RU" sz="2400" b="1" dirty="0"/>
          </a:p>
        </p:txBody>
      </p:sp>
      <p:pic>
        <p:nvPicPr>
          <p:cNvPr id="100354" name="Picture 2" descr="http://www.artsait.ru/art/m/makovskyV/img/4.jpg"/>
          <p:cNvPicPr>
            <a:picLocks noGrp="1" noChangeAspect="1" noChangeArrowheads="1"/>
          </p:cNvPicPr>
          <p:nvPr>
            <p:ph idx="1"/>
          </p:nvPr>
        </p:nvPicPr>
        <p:blipFill>
          <a:blip r:embed="rId2"/>
          <a:srcRect/>
          <a:stretch>
            <a:fillRect/>
          </a:stretch>
        </p:blipFill>
        <p:spPr bwMode="auto">
          <a:xfrm>
            <a:off x="2428860" y="857232"/>
            <a:ext cx="4194432" cy="57150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Маковский Владимир Егорович. На бульваре. 1886</a:t>
            </a:r>
            <a:br>
              <a:rPr lang="ru-RU" sz="2400" b="1" dirty="0" smtClean="0"/>
            </a:br>
            <a:endParaRPr lang="ru-RU" sz="2400" b="1" dirty="0"/>
          </a:p>
        </p:txBody>
      </p:sp>
      <p:pic>
        <p:nvPicPr>
          <p:cNvPr id="99330" name="Picture 2" descr="http://www.artsait.ru/art/m/makovskyV/img/19.jpg"/>
          <p:cNvPicPr>
            <a:picLocks noGrp="1" noChangeAspect="1" noChangeArrowheads="1"/>
          </p:cNvPicPr>
          <p:nvPr>
            <p:ph idx="1"/>
          </p:nvPr>
        </p:nvPicPr>
        <p:blipFill>
          <a:blip r:embed="rId2"/>
          <a:srcRect/>
          <a:stretch>
            <a:fillRect/>
          </a:stretch>
        </p:blipFill>
        <p:spPr bwMode="auto">
          <a:xfrm>
            <a:off x="1285852" y="1000108"/>
            <a:ext cx="6500858" cy="51584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3200" b="1" dirty="0" smtClean="0">
                <a:solidFill>
                  <a:schemeClr val="accent2">
                    <a:lumMod val="50000"/>
                  </a:schemeClr>
                </a:solidFill>
              </a:rPr>
              <a:t>Крамской Иван Николаевич</a:t>
            </a:r>
            <a:r>
              <a:rPr lang="ru-RU" sz="3200" dirty="0" smtClean="0">
                <a:solidFill>
                  <a:schemeClr val="accent2">
                    <a:lumMod val="50000"/>
                  </a:schemeClr>
                </a:solidFill>
              </a:rPr>
              <a:t>(1837-1887)</a:t>
            </a:r>
            <a:endParaRPr lang="ru-RU" sz="3200" dirty="0">
              <a:solidFill>
                <a:schemeClr val="accent2">
                  <a:lumMod val="50000"/>
                </a:schemeClr>
              </a:solidFill>
            </a:endParaRPr>
          </a:p>
        </p:txBody>
      </p:sp>
      <p:sp>
        <p:nvSpPr>
          <p:cNvPr id="3" name="Содержимое 2"/>
          <p:cNvSpPr>
            <a:spLocks noGrp="1"/>
          </p:cNvSpPr>
          <p:nvPr>
            <p:ph idx="1"/>
          </p:nvPr>
        </p:nvSpPr>
        <p:spPr>
          <a:xfrm>
            <a:off x="3347864" y="1214422"/>
            <a:ext cx="5381770" cy="4525963"/>
          </a:xfrm>
        </p:spPr>
        <p:txBody>
          <a:bodyPr>
            <a:normAutofit fontScale="85000" lnSpcReduction="20000"/>
          </a:bodyPr>
          <a:lstStyle/>
          <a:p>
            <a:r>
              <a:rPr lang="ru-RU" b="1" dirty="0" smtClean="0"/>
              <a:t>русский художник, критик и теоретик искусства</a:t>
            </a:r>
            <a:r>
              <a:rPr lang="ru-RU" dirty="0" smtClean="0"/>
              <a:t>. Родился в бедной мещанской семье. С детства увлекался искусством и литературой. </a:t>
            </a:r>
          </a:p>
          <a:p>
            <a:r>
              <a:rPr lang="ru-RU" dirty="0" smtClean="0"/>
              <a:t>В годы учения сплотил вокруг себя передовую академическую молодежь. Возглавил протест выпускников Академии («бунта четырнадцати»), отказавшихся писать картины («программы») на заданный Советом мифологический сюжет.</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8194" name="Picture 2" descr="Автопортрет, (18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47075"/>
            <a:ext cx="2381250" cy="28956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83568" y="4177984"/>
            <a:ext cx="2689006" cy="400110"/>
          </a:xfrm>
          <a:prstGeom prst="rect">
            <a:avLst/>
          </a:prstGeom>
        </p:spPr>
        <p:txBody>
          <a:bodyPr wrap="none">
            <a:spAutoFit/>
          </a:bodyPr>
          <a:lstStyle/>
          <a:p>
            <a:r>
              <a:rPr lang="ru-RU" sz="2000" b="1" i="1" dirty="0"/>
              <a:t>Автопортрет, (1867)</a:t>
            </a:r>
            <a:endParaRPr lang="ru-RU" sz="2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noAutofit/>
          </a:bodyPr>
          <a:lstStyle/>
          <a:p>
            <a:r>
              <a:rPr lang="ru-RU" sz="2400" b="1" dirty="0" smtClean="0"/>
              <a:t>Крамской Иван Николаевич. Неизвестная. 1883г.</a:t>
            </a:r>
            <a:endParaRPr lang="ru-RU" sz="2400" b="1" dirty="0"/>
          </a:p>
        </p:txBody>
      </p:sp>
      <p:pic>
        <p:nvPicPr>
          <p:cNvPr id="103426" name="Picture 2" descr="http://www.artsait.ru/art/k/kramskoy/img/2.jpg"/>
          <p:cNvPicPr>
            <a:picLocks noGrp="1" noChangeAspect="1" noChangeArrowheads="1"/>
          </p:cNvPicPr>
          <p:nvPr>
            <p:ph idx="1"/>
          </p:nvPr>
        </p:nvPicPr>
        <p:blipFill>
          <a:blip r:embed="rId3"/>
          <a:srcRect/>
          <a:stretch>
            <a:fillRect/>
          </a:stretch>
        </p:blipFill>
        <p:spPr bwMode="auto">
          <a:xfrm>
            <a:off x="1785918" y="1142984"/>
            <a:ext cx="5437538" cy="4143404"/>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00034" y="5286388"/>
            <a:ext cx="8215370" cy="1323439"/>
          </a:xfrm>
          <a:prstGeom prst="rect">
            <a:avLst/>
          </a:prstGeom>
        </p:spPr>
        <p:txBody>
          <a:bodyPr wrap="square">
            <a:spAutoFit/>
          </a:bodyPr>
          <a:lstStyle/>
          <a:p>
            <a:r>
              <a:rPr lang="ru-RU" sz="2000" dirty="0" smtClean="0"/>
              <a:t>Широкую известность полотно обрело во многом благодаря своей интригующей загадочности, неразгаданной и по сей день. Подарив своей работе название «неизвестная», Крамской создал для неё вечный ореол таинственности. </a:t>
            </a:r>
            <a:endParaRPr lang="ru-RU"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Крамской Иван Николаевич. Мина Моисеев. Этюд для картины «Крестьянин с уздечкой». 1882г. </a:t>
            </a:r>
            <a:br>
              <a:rPr lang="ru-RU" sz="2400" b="1" dirty="0" smtClean="0"/>
            </a:br>
            <a:endParaRPr lang="ru-RU" sz="2400" b="1" dirty="0"/>
          </a:p>
        </p:txBody>
      </p:sp>
      <p:pic>
        <p:nvPicPr>
          <p:cNvPr id="107522" name="Picture 2" descr="http://www.artsait.ru/art/k/kramskoy/img/12.jpg"/>
          <p:cNvPicPr>
            <a:picLocks noGrp="1" noChangeAspect="1" noChangeArrowheads="1"/>
          </p:cNvPicPr>
          <p:nvPr>
            <p:ph idx="1"/>
          </p:nvPr>
        </p:nvPicPr>
        <p:blipFill>
          <a:blip r:embed="rId2"/>
          <a:srcRect/>
          <a:stretch>
            <a:fillRect/>
          </a:stretch>
        </p:blipFill>
        <p:spPr bwMode="auto">
          <a:xfrm>
            <a:off x="2214546" y="1214422"/>
            <a:ext cx="4579358" cy="5357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Autofit/>
          </a:bodyPr>
          <a:lstStyle/>
          <a:p>
            <a:r>
              <a:rPr lang="ru-RU" sz="2400" b="1" dirty="0" smtClean="0"/>
              <a:t>Крамской Иван Николаевич. Христос в пустыне. 1872г</a:t>
            </a:r>
            <a:endParaRPr lang="ru-RU" sz="2400" b="1" dirty="0"/>
          </a:p>
        </p:txBody>
      </p:sp>
      <p:pic>
        <p:nvPicPr>
          <p:cNvPr id="108546" name="Picture 2" descr="http://www.artsait.ru/art/k/kramskoy/img/3.jpg"/>
          <p:cNvPicPr>
            <a:picLocks noGrp="1" noChangeAspect="1" noChangeArrowheads="1"/>
          </p:cNvPicPr>
          <p:nvPr>
            <p:ph idx="1"/>
          </p:nvPr>
        </p:nvPicPr>
        <p:blipFill>
          <a:blip r:embed="rId2"/>
          <a:srcRect/>
          <a:stretch>
            <a:fillRect/>
          </a:stretch>
        </p:blipFill>
        <p:spPr bwMode="auto">
          <a:xfrm>
            <a:off x="1285852" y="857232"/>
            <a:ext cx="6466627" cy="57150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59833" y="1412777"/>
            <a:ext cx="5688631" cy="4936120"/>
          </a:xfrm>
        </p:spPr>
        <p:txBody>
          <a:bodyPr>
            <a:normAutofit fontScale="70000" lnSpcReduction="20000"/>
          </a:bodyPr>
          <a:lstStyle/>
          <a:p>
            <a:r>
              <a:rPr lang="ru-RU" dirty="0" smtClean="0"/>
              <a:t>Из казаков. Суриков весьма гордился своим происхождением и писал об этом: “Со всех сторон я природный казак... Мое казачество более, чем 200-летнее”. </a:t>
            </a:r>
          </a:p>
          <a:p>
            <a:r>
              <a:rPr lang="ru-RU" dirty="0" smtClean="0"/>
              <a:t>Его рисунки привлекли внимание красноярского губернатора П. Н. Замятина и богатого золотопромышленника П. И. Кузнецова, которые помогли ему с поступлением в петербургскую школу Общества поощрения художеств и взяли на себя расходы по содержанию молодого художника.</a:t>
            </a:r>
          </a:p>
          <a:p>
            <a:r>
              <a:rPr lang="ru-RU" dirty="0" smtClean="0"/>
              <a:t> Затем успешно сдал вступительные экзамены в петербургскую Академию художеств. </a:t>
            </a:r>
          </a:p>
        </p:txBody>
      </p:sp>
      <p:sp>
        <p:nvSpPr>
          <p:cNvPr id="4" name="Заголовок 1"/>
          <p:cNvSpPr>
            <a:spLocks noGrp="1"/>
          </p:cNvSpPr>
          <p:nvPr>
            <p:ph type="title"/>
          </p:nvPr>
        </p:nvSpPr>
        <p:spPr>
          <a:xfrm>
            <a:off x="428596" y="0"/>
            <a:ext cx="8229600" cy="1143000"/>
          </a:xfrm>
        </p:spPr>
        <p:txBody>
          <a:bodyPr>
            <a:noAutofit/>
          </a:bodyPr>
          <a:lstStyle/>
          <a:p>
            <a:r>
              <a:rPr lang="ru-RU" sz="3200" b="1" dirty="0" smtClean="0">
                <a:solidFill>
                  <a:schemeClr val="accent2">
                    <a:lumMod val="50000"/>
                  </a:schemeClr>
                </a:solidFill>
              </a:rPr>
              <a:t>Василий Иванович Суриков </a:t>
            </a:r>
            <a:r>
              <a:rPr lang="ru-RU" sz="3200" dirty="0" smtClean="0">
                <a:solidFill>
                  <a:schemeClr val="accent2">
                    <a:lumMod val="50000"/>
                  </a:schemeClr>
                </a:solidFill>
              </a:rPr>
              <a:t>(1848-1916)</a:t>
            </a:r>
            <a:endParaRPr lang="ru-RU" sz="3200" dirty="0">
              <a:solidFill>
                <a:schemeClr val="accent2">
                  <a:lumMod val="50000"/>
                </a:schemeClr>
              </a:solidFill>
            </a:endParaRPr>
          </a:p>
        </p:txBody>
      </p:sp>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6" name="Рисунок 5"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9218" name="Picture 2" descr="Автопортр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57" y="1412776"/>
            <a:ext cx="2381250" cy="324802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0794" y="4941168"/>
            <a:ext cx="1579728" cy="400110"/>
          </a:xfrm>
          <a:prstGeom prst="rect">
            <a:avLst/>
          </a:prstGeom>
        </p:spPr>
        <p:txBody>
          <a:bodyPr wrap="none">
            <a:spAutoFit/>
          </a:bodyPr>
          <a:lstStyle/>
          <a:p>
            <a:r>
              <a:rPr lang="ru-RU" sz="2000" b="1" dirty="0"/>
              <a:t>Автопортрет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ru-RU" dirty="0" smtClean="0"/>
              <a:t>В сфере художественной деятельности значение «реализма» ещё более сложно и противоречиво. Его границы изменчивы и неопределённы; стилистически он многолик. Более того, </a:t>
            </a:r>
            <a:r>
              <a:rPr lang="ru-RU" b="1" dirty="0" smtClean="0"/>
              <a:t>в искусстве не может быть и не существует абсолютного реализма.</a:t>
            </a:r>
          </a:p>
          <a:p>
            <a:pPr algn="ctr"/>
            <a:endParaRPr lang="ru-RU" b="1" dirty="0"/>
          </a:p>
        </p:txBody>
      </p:sp>
      <p:sp>
        <p:nvSpPr>
          <p:cNvPr id="4" name="Заголовок 1"/>
          <p:cNvSpPr>
            <a:spLocks noGrp="1"/>
          </p:cNvSpPr>
          <p:nvPr>
            <p:ph type="title"/>
          </p:nvPr>
        </p:nvSpPr>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1546243"/>
            <a:ext cx="7776863" cy="4525963"/>
          </a:xfrm>
        </p:spPr>
        <p:txBody>
          <a:bodyPr>
            <a:normAutofit/>
          </a:bodyPr>
          <a:lstStyle/>
          <a:p>
            <a:r>
              <a:rPr lang="ru-RU" sz="2400" b="1" dirty="0" smtClean="0"/>
              <a:t>Суриков стал одним из лучших мастеров русской исторической картины. </a:t>
            </a:r>
            <a:r>
              <a:rPr lang="ru-RU" sz="2400" dirty="0" smtClean="0"/>
              <a:t>Ему удалось соединить реализм XIX века с ярким живописным новаторством. Влияние творчества Сурикова было очень значительным, в равной мере затронувшим и традиционалистов, и мастеров более авангардного толка.</a:t>
            </a:r>
            <a:br>
              <a:rPr lang="ru-RU" sz="2400" dirty="0" smtClean="0"/>
            </a:br>
            <a:endParaRPr lang="ru-RU" sz="2400" dirty="0"/>
          </a:p>
        </p:txBody>
      </p:sp>
      <p:sp>
        <p:nvSpPr>
          <p:cNvPr id="4" name="Заголовок 1"/>
          <p:cNvSpPr>
            <a:spLocks noGrp="1"/>
          </p:cNvSpPr>
          <p:nvPr>
            <p:ph type="title"/>
          </p:nvPr>
        </p:nvSpPr>
        <p:spPr>
          <a:xfrm>
            <a:off x="428596" y="0"/>
            <a:ext cx="8229600" cy="1143000"/>
          </a:xfrm>
        </p:spPr>
        <p:txBody>
          <a:bodyPr>
            <a:noAutofit/>
          </a:bodyPr>
          <a:lstStyle/>
          <a:p>
            <a:r>
              <a:rPr lang="ru-RU" sz="3200" b="1" dirty="0" smtClean="0">
                <a:solidFill>
                  <a:schemeClr val="accent2">
                    <a:lumMod val="50000"/>
                  </a:schemeClr>
                </a:solidFill>
              </a:rPr>
              <a:t>Василий Иванович Суриков </a:t>
            </a:r>
            <a:r>
              <a:rPr lang="ru-RU" sz="3200" dirty="0" smtClean="0">
                <a:solidFill>
                  <a:schemeClr val="accent2">
                    <a:lumMod val="50000"/>
                  </a:schemeClr>
                </a:solidFill>
              </a:rPr>
              <a:t>(1848-1916)</a:t>
            </a:r>
            <a:endParaRPr lang="ru-RU" sz="3200" dirty="0">
              <a:solidFill>
                <a:schemeClr val="accent2">
                  <a:lumMod val="50000"/>
                </a:schemeClr>
              </a:solidFill>
            </a:endParaRPr>
          </a:p>
        </p:txBody>
      </p:sp>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6" name="Рисунок 5"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spTree>
    <p:extLst>
      <p:ext uri="{BB962C8B-B14F-4D97-AF65-F5344CB8AC3E}">
        <p14:creationId xmlns:p14="http://schemas.microsoft.com/office/powerpoint/2010/main" val="36131937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Боярыня Морозова ("/>
          <p:cNvPicPr>
            <a:picLocks noGrp="1" noChangeAspect="1" noChangeArrowheads="1"/>
          </p:cNvPicPr>
          <p:nvPr>
            <p:ph idx="1"/>
          </p:nvPr>
        </p:nvPicPr>
        <p:blipFill>
          <a:blip r:embed="rId2"/>
          <a:srcRect/>
          <a:stretch>
            <a:fillRect/>
          </a:stretch>
        </p:blipFill>
        <p:spPr bwMode="auto">
          <a:xfrm>
            <a:off x="285720" y="1500174"/>
            <a:ext cx="8501090" cy="4025648"/>
          </a:xfrm>
          <a:prstGeom prst="rect">
            <a:avLst/>
          </a:prstGeom>
          <a:ln>
            <a:noFill/>
          </a:ln>
          <a:effectLst>
            <a:outerShdw blurRad="292100" dist="139700" dir="2700000" algn="tl" rotWithShape="0">
              <a:srgbClr val="333333">
                <a:alpha val="65000"/>
              </a:srgbClr>
            </a:outerShdw>
          </a:effectLst>
        </p:spPr>
      </p:pic>
      <p:sp>
        <p:nvSpPr>
          <p:cNvPr id="6" name="Заголовок 5"/>
          <p:cNvSpPr>
            <a:spLocks noGrp="1"/>
          </p:cNvSpPr>
          <p:nvPr>
            <p:ph type="title"/>
          </p:nvPr>
        </p:nvSpPr>
        <p:spPr>
          <a:xfrm>
            <a:off x="571472" y="857232"/>
            <a:ext cx="8229600" cy="1143000"/>
          </a:xfrm>
        </p:spPr>
        <p:txBody>
          <a:bodyPr>
            <a:noAutofit/>
          </a:bodyPr>
          <a:lstStyle/>
          <a:p>
            <a:r>
              <a:rPr lang="ru-RU" sz="2400" b="1" dirty="0" smtClean="0"/>
              <a:t>Василий Иванович Суриков. Боярыня Морозова</a:t>
            </a:r>
            <a:br>
              <a:rPr lang="ru-RU" sz="2400" b="1" dirty="0" smtClean="0"/>
            </a:br>
            <a:r>
              <a:rPr lang="ru-RU" sz="2400" b="1" dirty="0" smtClean="0"/>
              <a:t/>
            </a:r>
            <a:br>
              <a:rPr lang="ru-RU" sz="2400" b="1" dirty="0" smtClean="0"/>
            </a:br>
            <a:r>
              <a:rPr lang="ru-RU" sz="2400" b="1" dirty="0" smtClean="0"/>
              <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mhtml:file://C:\Users\user\Documents\My%20Art\Суриков.mht!http://region.krasu.ru/files/sh84_3.jpg"/>
          <p:cNvPicPr>
            <a:picLocks noChangeAspect="1" noChangeArrowheads="1"/>
          </p:cNvPicPr>
          <p:nvPr/>
        </p:nvPicPr>
        <p:blipFill>
          <a:blip r:embed="rId2"/>
          <a:srcRect/>
          <a:stretch>
            <a:fillRect/>
          </a:stretch>
        </p:blipFill>
        <p:spPr bwMode="auto">
          <a:xfrm>
            <a:off x="285720" y="1214422"/>
            <a:ext cx="8593137" cy="4786313"/>
          </a:xfrm>
          <a:prstGeom prst="rect">
            <a:avLst/>
          </a:prstGeom>
          <a:ln>
            <a:noFill/>
          </a:ln>
          <a:effectLst>
            <a:outerShdw blurRad="292100" dist="139700" dir="2700000" algn="tl" rotWithShape="0">
              <a:srgbClr val="333333">
                <a:alpha val="65000"/>
              </a:srgbClr>
            </a:outerShdw>
          </a:effectLst>
        </p:spPr>
      </p:pic>
      <p:sp>
        <p:nvSpPr>
          <p:cNvPr id="4" name="Заголовок 1"/>
          <p:cNvSpPr txBox="1">
            <a:spLocks/>
          </p:cNvSpPr>
          <p:nvPr/>
        </p:nvSpPr>
        <p:spPr>
          <a:xfrm>
            <a:off x="428596" y="357166"/>
            <a:ext cx="8229600" cy="1143000"/>
          </a:xfrm>
          <a:prstGeom prst="rect">
            <a:avLst/>
          </a:prstGeom>
        </p:spPr>
        <p:txBody>
          <a:bodyPr>
            <a:noAutofit/>
          </a:bodyPr>
          <a:lstStyle/>
          <a:p>
            <a:pPr algn="ctr">
              <a:spcBef>
                <a:spcPct val="0"/>
              </a:spcBef>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Василий Иванович Суриков. </a:t>
            </a:r>
            <a:r>
              <a:rPr lang="ru-RU" sz="2400" b="1" dirty="0" smtClean="0"/>
              <a:t>Утро стрелецкой казни</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
            </a:r>
            <a:br>
              <a:rPr kumimoji="0" lang="ru-RU" sz="2400" b="1" i="0" u="none" strike="noStrike" kern="1200" cap="none" spc="0" normalizeH="0" baseline="0" noProof="0" dirty="0" smtClean="0">
                <a:ln>
                  <a:noFill/>
                </a:ln>
                <a:solidFill>
                  <a:schemeClr val="tx1"/>
                </a:solidFill>
                <a:effectLst/>
                <a:uLnTx/>
                <a:uFillTx/>
                <a:latin typeface="+mj-lt"/>
                <a:ea typeface="+mj-ea"/>
                <a:cs typeface="+mj-cs"/>
              </a:rPr>
            </a:b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html:file://C:\Users\user\Documents\My%20Art\Суриков.mht!http://region.krasu.ru/files/sh84_4.jpg"/>
          <p:cNvPicPr>
            <a:picLocks noChangeAspect="1" noChangeArrowheads="1"/>
          </p:cNvPicPr>
          <p:nvPr/>
        </p:nvPicPr>
        <p:blipFill>
          <a:blip r:embed="rId2"/>
          <a:srcRect/>
          <a:stretch>
            <a:fillRect/>
          </a:stretch>
        </p:blipFill>
        <p:spPr bwMode="auto">
          <a:xfrm>
            <a:off x="1214414" y="1000108"/>
            <a:ext cx="6643688" cy="5462588"/>
          </a:xfrm>
          <a:prstGeom prst="rect">
            <a:avLst/>
          </a:prstGeom>
          <a:ln>
            <a:noFill/>
          </a:ln>
          <a:effectLst>
            <a:outerShdw blurRad="292100" dist="139700" dir="2700000" algn="tl" rotWithShape="0">
              <a:srgbClr val="333333">
                <a:alpha val="65000"/>
              </a:srgbClr>
            </a:outerShdw>
          </a:effectLst>
        </p:spPr>
      </p:pic>
      <p:sp>
        <p:nvSpPr>
          <p:cNvPr id="5" name="Заголовок 4"/>
          <p:cNvSpPr>
            <a:spLocks noGrp="1"/>
          </p:cNvSpPr>
          <p:nvPr>
            <p:ph type="title"/>
          </p:nvPr>
        </p:nvSpPr>
        <p:spPr/>
        <p:txBody>
          <a:bodyPr>
            <a:noAutofit/>
          </a:bodyPr>
          <a:lstStyle/>
          <a:p>
            <a:r>
              <a:rPr lang="ru-RU" sz="2400" b="1" dirty="0" smtClean="0"/>
              <a:t>Василий Иванович Суриков. Меньшиков в Берёзове</a:t>
            </a:r>
            <a:br>
              <a:rPr lang="ru-RU" sz="2400" b="1" dirty="0" smtClean="0"/>
            </a:br>
            <a:r>
              <a:rPr lang="ru-RU" sz="2400" b="1" dirty="0" smtClean="0"/>
              <a:t> </a:t>
            </a:r>
            <a:endParaRPr lang="ru-RU" sz="24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Прямоугольник 5"/>
          <p:cNvSpPr>
            <a:spLocks noChangeArrowheads="1"/>
          </p:cNvSpPr>
          <p:nvPr/>
        </p:nvSpPr>
        <p:spPr bwMode="auto">
          <a:xfrm>
            <a:off x="571500" y="1214438"/>
            <a:ext cx="6500813" cy="1200150"/>
          </a:xfrm>
          <a:prstGeom prst="rect">
            <a:avLst/>
          </a:prstGeom>
          <a:noFill/>
          <a:ln w="9525">
            <a:noFill/>
            <a:miter lim="800000"/>
            <a:headEnd/>
            <a:tailEnd/>
          </a:ln>
        </p:spPr>
        <p:txBody>
          <a:bodyPr>
            <a:spAutoFit/>
          </a:bodyPr>
          <a:lstStyle/>
          <a:p>
            <a:r>
              <a:rPr lang="ru-RU"/>
              <a:t>От глубокой депрессии его вылечил любимый Красноярск, стены родного дома, помощь матери и брата. Здесь он пишет самую жизнерадостную из своих картин "Взятие снежного городка".</a:t>
            </a:r>
          </a:p>
        </p:txBody>
      </p:sp>
      <p:pic>
        <p:nvPicPr>
          <p:cNvPr id="7" name="Picture 3" descr="surikov2"/>
          <p:cNvPicPr>
            <a:picLocks noChangeAspect="1" noChangeArrowheads="1"/>
          </p:cNvPicPr>
          <p:nvPr/>
        </p:nvPicPr>
        <p:blipFill>
          <a:blip r:embed="rId2"/>
          <a:srcRect/>
          <a:stretch>
            <a:fillRect/>
          </a:stretch>
        </p:blipFill>
        <p:spPr bwMode="auto">
          <a:xfrm>
            <a:off x="428596" y="1142984"/>
            <a:ext cx="8266113" cy="4583113"/>
          </a:xfrm>
          <a:prstGeom prst="rect">
            <a:avLst/>
          </a:prstGeom>
          <a:ln>
            <a:noFill/>
          </a:ln>
          <a:effectLst>
            <a:outerShdw blurRad="292100" dist="139700" dir="2700000" algn="tl" rotWithShape="0">
              <a:srgbClr val="333333">
                <a:alpha val="65000"/>
              </a:srgbClr>
            </a:outerShdw>
          </a:effectLst>
        </p:spPr>
      </p:pic>
      <p:sp>
        <p:nvSpPr>
          <p:cNvPr id="9" name="Заголовок 1"/>
          <p:cNvSpPr txBox="1">
            <a:spLocks/>
          </p:cNvSpPr>
          <p:nvPr/>
        </p:nvSpPr>
        <p:spPr>
          <a:xfrm>
            <a:off x="428596" y="500042"/>
            <a:ext cx="8229600" cy="1143000"/>
          </a:xfrm>
          <a:prstGeom prst="rect">
            <a:avLst/>
          </a:prstGeom>
        </p:spPr>
        <p:txBody>
          <a:bodyPr>
            <a:noAutofit/>
          </a:bodyPr>
          <a:lstStyle/>
          <a:p>
            <a:pPr algn="ctr">
              <a:spcBef>
                <a:spcPct val="0"/>
              </a:spcBef>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Василий Иванович Суриков. </a:t>
            </a:r>
            <a:r>
              <a:rPr lang="ru-RU" sz="2400" b="1" dirty="0" smtClean="0"/>
              <a:t>Взятие снежного городка</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j-lt"/>
                <a:ea typeface="+mj-ea"/>
                <a:cs typeface="+mj-cs"/>
              </a:rPr>
              <a:t/>
            </a:r>
            <a:br>
              <a:rPr kumimoji="0" lang="ru-RU" sz="2400" b="1" i="0" u="none" strike="noStrike" kern="1200" cap="none" spc="0" normalizeH="0" baseline="0" noProof="0" dirty="0" smtClean="0">
                <a:ln>
                  <a:noFill/>
                </a:ln>
                <a:solidFill>
                  <a:schemeClr val="tx1"/>
                </a:solidFill>
                <a:effectLst/>
                <a:uLnTx/>
                <a:uFillTx/>
                <a:latin typeface="+mj-lt"/>
                <a:ea typeface="+mj-ea"/>
                <a:cs typeface="+mj-cs"/>
              </a:rPr>
            </a:br>
            <a:endParaRPr kumimoji="0" lang="ru-RU"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571480"/>
            <a:ext cx="3929058" cy="1143000"/>
          </a:xfrm>
        </p:spPr>
        <p:txBody>
          <a:bodyPr>
            <a:noAutofit/>
          </a:bodyPr>
          <a:lstStyle/>
          <a:p>
            <a:r>
              <a:rPr lang="ru-RU" sz="2400" b="1" dirty="0" smtClean="0"/>
              <a:t>Суриков Василий Иванович. Переход Суворова через Альпы. </a:t>
            </a:r>
            <a:br>
              <a:rPr lang="ru-RU" sz="2400" b="1" dirty="0" smtClean="0"/>
            </a:br>
            <a:r>
              <a:rPr lang="ru-RU" sz="2400" b="1" dirty="0" smtClean="0"/>
              <a:t>1899. </a:t>
            </a:r>
            <a:endParaRPr lang="ru-RU" sz="2400" b="1" dirty="0"/>
          </a:p>
        </p:txBody>
      </p:sp>
      <p:pic>
        <p:nvPicPr>
          <p:cNvPr id="109570" name="Picture 2" descr="http://www.artsait.ru/art/s/surikov/img/9.jpg"/>
          <p:cNvPicPr>
            <a:picLocks noGrp="1" noChangeAspect="1" noChangeArrowheads="1"/>
          </p:cNvPicPr>
          <p:nvPr>
            <p:ph idx="1"/>
          </p:nvPr>
        </p:nvPicPr>
        <p:blipFill>
          <a:blip r:embed="rId2"/>
          <a:srcRect/>
          <a:stretch>
            <a:fillRect/>
          </a:stretch>
        </p:blipFill>
        <p:spPr bwMode="auto">
          <a:xfrm>
            <a:off x="357158" y="357166"/>
            <a:ext cx="4485108" cy="60722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6" name="Рисунок 5"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sp>
        <p:nvSpPr>
          <p:cNvPr id="2" name="Заголовок 1"/>
          <p:cNvSpPr>
            <a:spLocks noGrp="1"/>
          </p:cNvSpPr>
          <p:nvPr>
            <p:ph type="title"/>
          </p:nvPr>
        </p:nvSpPr>
        <p:spPr>
          <a:xfrm>
            <a:off x="500034" y="89091"/>
            <a:ext cx="8229600" cy="1143000"/>
          </a:xfrm>
        </p:spPr>
        <p:txBody>
          <a:bodyPr>
            <a:noAutofit/>
          </a:bodyPr>
          <a:lstStyle/>
          <a:p>
            <a:r>
              <a:rPr lang="ru-RU" sz="3200" b="1" dirty="0">
                <a:solidFill>
                  <a:schemeClr val="accent2">
                    <a:lumMod val="50000"/>
                  </a:schemeClr>
                </a:solidFill>
              </a:rPr>
              <a:t>Василий Владимирович </a:t>
            </a:r>
            <a:r>
              <a:rPr lang="ru-RU" sz="3200" b="1" dirty="0" err="1" smtClean="0">
                <a:solidFill>
                  <a:schemeClr val="accent2">
                    <a:lumMod val="50000"/>
                  </a:schemeClr>
                </a:solidFill>
              </a:rPr>
              <a:t>Пукирев</a:t>
            </a:r>
            <a:r>
              <a:rPr lang="ru-RU" sz="3200" b="1" dirty="0" smtClean="0">
                <a:solidFill>
                  <a:schemeClr val="accent2">
                    <a:lumMod val="50000"/>
                  </a:schemeClr>
                </a:solidFill>
              </a:rPr>
              <a:t> (1832-1890)</a:t>
            </a:r>
            <a:endParaRPr lang="ru-RU" sz="3200" b="1" dirty="0">
              <a:solidFill>
                <a:schemeClr val="accent2">
                  <a:lumMod val="50000"/>
                </a:schemeClr>
              </a:solidFill>
            </a:endParaRPr>
          </a:p>
        </p:txBody>
      </p:sp>
      <p:sp>
        <p:nvSpPr>
          <p:cNvPr id="7" name="Объект 6"/>
          <p:cNvSpPr>
            <a:spLocks noGrp="1"/>
          </p:cNvSpPr>
          <p:nvPr>
            <p:ph idx="1"/>
          </p:nvPr>
        </p:nvSpPr>
        <p:spPr>
          <a:xfrm>
            <a:off x="2233544" y="1412776"/>
            <a:ext cx="6624736" cy="4525963"/>
          </a:xfrm>
        </p:spPr>
        <p:txBody>
          <a:bodyPr>
            <a:noAutofit/>
          </a:bodyPr>
          <a:lstStyle/>
          <a:p>
            <a:r>
              <a:rPr lang="ru-RU" sz="2400" dirty="0"/>
              <a:t> русский живописец-жанрист, крестьянин по происхождению. Получив начальное образование, поступил в учение к одному неважному живописцу в Могилёвской губернии, а затем, благодаря счастливой случайности, попал в Московское училище живописи, ваяния и зодчества. Занимаясь здесь живописью под главным руководством профессора С. К. </a:t>
            </a:r>
            <a:r>
              <a:rPr lang="ru-RU" sz="2400" dirty="0" err="1"/>
              <a:t>Зарянко</a:t>
            </a:r>
            <a:r>
              <a:rPr lang="ru-RU" sz="2400" dirty="0"/>
              <a:t>, вскоре выказал блестящие успехи в этой отрасли искусства</a:t>
            </a:r>
            <a:r>
              <a:rPr lang="ru-RU" sz="2400" dirty="0" smtClean="0"/>
              <a:t>.</a:t>
            </a:r>
            <a:r>
              <a:rPr lang="ru-RU" sz="2400" dirty="0"/>
              <a:t> За портретные </a:t>
            </a:r>
            <a:r>
              <a:rPr lang="ru-RU" sz="2400" dirty="0" smtClean="0"/>
              <a:t>произведения </a:t>
            </a:r>
            <a:r>
              <a:rPr lang="ru-RU" sz="2400" dirty="0"/>
              <a:t>была присуждена ему в 1860 году степень академика.</a:t>
            </a:r>
          </a:p>
        </p:txBody>
      </p:sp>
      <p:pic>
        <p:nvPicPr>
          <p:cNvPr id="10242" name="Picture 2" descr="Фотограф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412776"/>
            <a:ext cx="166582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0327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В.В. </a:t>
            </a:r>
            <a:r>
              <a:rPr lang="ru-RU" sz="2400" b="1" dirty="0" err="1" smtClean="0"/>
              <a:t>Пукирев</a:t>
            </a:r>
            <a:r>
              <a:rPr lang="ru-RU" sz="2400" b="1" dirty="0" smtClean="0"/>
              <a:t>. Неравный брак</a:t>
            </a:r>
            <a:br>
              <a:rPr lang="ru-RU" sz="2400" b="1" dirty="0" smtClean="0"/>
            </a:br>
            <a:r>
              <a:rPr lang="ru-RU" sz="2400" b="1" dirty="0" smtClean="0"/>
              <a:t>1862</a:t>
            </a:r>
            <a:endParaRPr lang="ru-RU" sz="2400" b="1" dirty="0"/>
          </a:p>
        </p:txBody>
      </p:sp>
      <p:pic>
        <p:nvPicPr>
          <p:cNvPr id="1026" name="Picture 2" descr="C:\Users\user\Documents\62a046.jpg"/>
          <p:cNvPicPr>
            <a:picLocks noGrp="1" noChangeAspect="1" noChangeArrowheads="1"/>
          </p:cNvPicPr>
          <p:nvPr>
            <p:ph idx="1"/>
          </p:nvPr>
        </p:nvPicPr>
        <p:blipFill>
          <a:blip r:embed="rId3"/>
          <a:srcRect/>
          <a:stretch>
            <a:fillRect/>
          </a:stretch>
        </p:blipFill>
        <p:spPr bwMode="auto">
          <a:xfrm>
            <a:off x="357158" y="1142984"/>
            <a:ext cx="3732636" cy="4714908"/>
          </a:xfrm>
          <a:prstGeom prst="rect">
            <a:avLst/>
          </a:prstGeom>
          <a:noFill/>
        </p:spPr>
      </p:pic>
      <p:sp>
        <p:nvSpPr>
          <p:cNvPr id="4" name="Прямоугольник 3"/>
          <p:cNvSpPr/>
          <p:nvPr/>
        </p:nvSpPr>
        <p:spPr>
          <a:xfrm>
            <a:off x="4286248" y="1142984"/>
            <a:ext cx="4429156" cy="2585323"/>
          </a:xfrm>
          <a:prstGeom prst="rect">
            <a:avLst/>
          </a:prstGeom>
        </p:spPr>
        <p:txBody>
          <a:bodyPr wrap="square">
            <a:spAutoFit/>
          </a:bodyPr>
          <a:lstStyle/>
          <a:p>
            <a:r>
              <a:rPr lang="ru-RU" dirty="0" smtClean="0"/>
              <a:t>Во многих сюжетах художников-шестидесятников возникает тема трагической женской судьбы. Это связано с бесправным положением женщины в русском обществе ХIХ века. Героиня картины В.В. </a:t>
            </a:r>
            <a:r>
              <a:rPr lang="ru-RU" dirty="0" err="1" smtClean="0"/>
              <a:t>Пукирева</a:t>
            </a:r>
            <a:r>
              <a:rPr lang="ru-RU" dirty="0" smtClean="0"/>
              <a:t> пополняет череду печальных и пленительных женских образов, созданных в русской литературе и изобразительном искусстве. </a:t>
            </a:r>
            <a:endParaRPr lang="ru-RU" dirty="0"/>
          </a:p>
        </p:txBody>
      </p:sp>
      <p:sp>
        <p:nvSpPr>
          <p:cNvPr id="5" name="Прямоугольник 4"/>
          <p:cNvSpPr/>
          <p:nvPr/>
        </p:nvSpPr>
        <p:spPr>
          <a:xfrm>
            <a:off x="4286248" y="3714752"/>
            <a:ext cx="4214842" cy="923330"/>
          </a:xfrm>
          <a:prstGeom prst="rect">
            <a:avLst/>
          </a:prstGeom>
        </p:spPr>
        <p:txBody>
          <a:bodyPr wrap="square">
            <a:spAutoFit/>
          </a:bodyPr>
          <a:lstStyle/>
          <a:p>
            <a:r>
              <a:rPr lang="ru-RU" dirty="0" smtClean="0"/>
              <a:t>На холсте изображена сцена обручения молодой девушки-бесприданницы и старого богатого чиновника. </a:t>
            </a:r>
            <a:endParaRPr lang="ru-RU" dirty="0"/>
          </a:p>
        </p:txBody>
      </p:sp>
      <p:sp>
        <p:nvSpPr>
          <p:cNvPr id="6" name="Прямоугольник 5"/>
          <p:cNvSpPr/>
          <p:nvPr/>
        </p:nvSpPr>
        <p:spPr>
          <a:xfrm>
            <a:off x="4286248" y="4714884"/>
            <a:ext cx="4572000" cy="1477328"/>
          </a:xfrm>
          <a:prstGeom prst="rect">
            <a:avLst/>
          </a:prstGeom>
        </p:spPr>
        <p:txBody>
          <a:bodyPr wrap="square">
            <a:spAutoFit/>
          </a:bodyPr>
          <a:lstStyle/>
          <a:p>
            <a:r>
              <a:rPr lang="ru-RU" dirty="0" smtClean="0"/>
              <a:t>Для усиления драматизма </a:t>
            </a:r>
            <a:r>
              <a:rPr lang="ru-RU" dirty="0" err="1" smtClean="0"/>
              <a:t>Пукирев</a:t>
            </a:r>
            <a:r>
              <a:rPr lang="ru-RU" dirty="0" smtClean="0"/>
              <a:t> вводит в полотно фигуру резонёра - негодующего молодого человека со скрещёнными на груди руками, в котором он изобразил самого себя. </a:t>
            </a:r>
            <a:endParaRPr lang="ru-R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500174"/>
            <a:ext cx="8229600" cy="1060472"/>
          </a:xfrm>
        </p:spPr>
        <p:txBody>
          <a:bodyPr>
            <a:normAutofit/>
          </a:bodyPr>
          <a:lstStyle/>
          <a:p>
            <a:r>
              <a:rPr lang="ru-RU" sz="3200" b="1" dirty="0" smtClean="0">
                <a:solidFill>
                  <a:schemeClr val="accent2">
                    <a:lumMod val="50000"/>
                  </a:schemeClr>
                </a:solidFill>
              </a:rPr>
              <a:t>Пейзажи русских художников</a:t>
            </a:r>
            <a:endParaRPr lang="ru-RU" sz="3200" b="1" dirty="0">
              <a:solidFill>
                <a:schemeClr val="accent2">
                  <a:lumMod val="50000"/>
                </a:schemeClr>
              </a:solidFill>
            </a:endParaRPr>
          </a:p>
        </p:txBody>
      </p:sp>
      <p:sp>
        <p:nvSpPr>
          <p:cNvPr id="3" name="Содержимое 2"/>
          <p:cNvSpPr>
            <a:spLocks noGrp="1"/>
          </p:cNvSpPr>
          <p:nvPr>
            <p:ph idx="1"/>
          </p:nvPr>
        </p:nvSpPr>
        <p:spPr>
          <a:xfrm>
            <a:off x="285720" y="2786058"/>
            <a:ext cx="8229600" cy="4525963"/>
          </a:xfrm>
        </p:spPr>
        <p:txBody>
          <a:bodyPr/>
          <a:lstStyle/>
          <a:p>
            <a:pPr algn="ctr"/>
            <a:r>
              <a:rPr lang="ru-RU" dirty="0" smtClean="0"/>
              <a:t>Скромны, правдивы и неброски пейзажи русских художников-передвижников. </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3200" b="1" dirty="0" smtClean="0">
                <a:solidFill>
                  <a:schemeClr val="accent2">
                    <a:lumMod val="50000"/>
                  </a:schemeClr>
                </a:solidFill>
              </a:rPr>
              <a:t>Левитан Исаак Ильич </a:t>
            </a:r>
            <a:r>
              <a:rPr lang="ru-RU" sz="3200" dirty="0" smtClean="0">
                <a:solidFill>
                  <a:schemeClr val="accent2">
                    <a:lumMod val="50000"/>
                  </a:schemeClr>
                </a:solidFill>
              </a:rPr>
              <a:t>(1860-1900)</a:t>
            </a:r>
            <a:endParaRPr lang="ru-RU" sz="3200" dirty="0">
              <a:solidFill>
                <a:schemeClr val="accent2">
                  <a:lumMod val="50000"/>
                </a:schemeClr>
              </a:solidFill>
            </a:endParaRPr>
          </a:p>
        </p:txBody>
      </p:sp>
      <p:sp>
        <p:nvSpPr>
          <p:cNvPr id="3" name="Содержимое 2"/>
          <p:cNvSpPr>
            <a:spLocks noGrp="1"/>
          </p:cNvSpPr>
          <p:nvPr>
            <p:ph idx="1"/>
          </p:nvPr>
        </p:nvSpPr>
        <p:spPr>
          <a:xfrm>
            <a:off x="428596" y="1357298"/>
            <a:ext cx="8229600" cy="4525963"/>
          </a:xfrm>
        </p:spPr>
        <p:txBody>
          <a:bodyPr>
            <a:normAutofit/>
          </a:bodyPr>
          <a:lstStyle/>
          <a:p>
            <a:r>
              <a:rPr lang="ru-RU" dirty="0" smtClean="0"/>
              <a:t>Годы обучения в Училище стали для Исаака временем тяжелых испытаний, так как его родители к тому времени умерли, а помощи ждать было не от кого. Но уже в стенах Училища он не только обнаружил огромные способности, но и </a:t>
            </a:r>
            <a:r>
              <a:rPr lang="ru-RU" b="1" dirty="0" smtClean="0"/>
              <a:t>сумел сказать новое слово в русском пейзаже. </a:t>
            </a:r>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ru-RU" b="1" dirty="0" smtClean="0"/>
              <a:t>Творчество отдельного художника невозможно ограничить рамками только одного художественного стиля или направления. </a:t>
            </a:r>
            <a:endParaRPr lang="ru-RU" b="1" dirty="0"/>
          </a:p>
        </p:txBody>
      </p:sp>
      <p:sp>
        <p:nvSpPr>
          <p:cNvPr id="4" name="Заголовок 1"/>
          <p:cNvSpPr>
            <a:spLocks noGrp="1"/>
          </p:cNvSpPr>
          <p:nvPr>
            <p:ph type="title"/>
          </p:nvPr>
        </p:nvSpPr>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3200" b="1" dirty="0" smtClean="0">
                <a:solidFill>
                  <a:schemeClr val="accent2">
                    <a:lumMod val="50000"/>
                  </a:schemeClr>
                </a:solidFill>
              </a:rPr>
              <a:t>Левитан Исаак Ильич </a:t>
            </a:r>
            <a:r>
              <a:rPr lang="ru-RU" sz="3200" dirty="0" smtClean="0">
                <a:solidFill>
                  <a:schemeClr val="accent2">
                    <a:lumMod val="50000"/>
                  </a:schemeClr>
                </a:solidFill>
              </a:rPr>
              <a:t>(1860-1900)</a:t>
            </a:r>
            <a:endParaRPr lang="ru-RU" sz="3200" dirty="0">
              <a:solidFill>
                <a:schemeClr val="accent2">
                  <a:lumMod val="50000"/>
                </a:schemeClr>
              </a:solidFill>
            </a:endParaRPr>
          </a:p>
        </p:txBody>
      </p:sp>
      <p:sp>
        <p:nvSpPr>
          <p:cNvPr id="3" name="Содержимое 2"/>
          <p:cNvSpPr>
            <a:spLocks noGrp="1"/>
          </p:cNvSpPr>
          <p:nvPr>
            <p:ph idx="1"/>
          </p:nvPr>
        </p:nvSpPr>
        <p:spPr>
          <a:xfrm>
            <a:off x="2643174" y="1357298"/>
            <a:ext cx="6015022" cy="4525963"/>
          </a:xfrm>
        </p:spPr>
        <p:txBody>
          <a:bodyPr>
            <a:normAutofit fontScale="85000" lnSpcReduction="20000"/>
          </a:bodyPr>
          <a:lstStyle/>
          <a:p>
            <a:r>
              <a:rPr lang="ru-RU" dirty="0" smtClean="0"/>
              <a:t>Был членом “Товарищества передвижников”. Ему удалось преодолеть сценические условности классико-романтического пейзажа, отчасти сохранявшиеся у передвижников.</a:t>
            </a:r>
          </a:p>
          <a:p>
            <a:r>
              <a:rPr lang="ru-RU" b="1" dirty="0" smtClean="0"/>
              <a:t>Его «пейзажи настроения» обрели особую психологическую насыщенность, выражая жизнь человеческой души, что вглядывается в природу как средоточие тайн бытия </a:t>
            </a:r>
            <a:endParaRPr lang="ru-RU" b="1" dirty="0"/>
          </a:p>
        </p:txBody>
      </p:sp>
      <p:pic>
        <p:nvPicPr>
          <p:cNvPr id="4" name="Рисунок 3"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12290" name="Picture 2" descr="Исаак Левитан, Автопортрет (18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455855"/>
            <a:ext cx="2095500" cy="28384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23102" y="4509120"/>
            <a:ext cx="2374817" cy="400110"/>
          </a:xfrm>
          <a:prstGeom prst="rect">
            <a:avLst/>
          </a:prstGeom>
        </p:spPr>
        <p:txBody>
          <a:bodyPr wrap="none">
            <a:spAutoFit/>
          </a:bodyPr>
          <a:lstStyle/>
          <a:p>
            <a:r>
              <a:rPr lang="ru-RU" sz="2000" b="1" dirty="0"/>
              <a:t> Автопортрет (1880)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p:spPr>
        <p:txBody>
          <a:bodyPr>
            <a:normAutofit/>
          </a:bodyPr>
          <a:lstStyle/>
          <a:p>
            <a:r>
              <a:rPr lang="ru-RU" sz="2400" b="1" dirty="0" smtClean="0"/>
              <a:t>Левитан. Над вечным покоем. 1894</a:t>
            </a:r>
            <a:endParaRPr lang="ru-RU" sz="2400" b="1" dirty="0"/>
          </a:p>
        </p:txBody>
      </p:sp>
      <p:pic>
        <p:nvPicPr>
          <p:cNvPr id="17410" name="Picture 2" descr="C:\Users\user\Documents\94a127.jpg"/>
          <p:cNvPicPr>
            <a:picLocks noGrp="1" noChangeAspect="1" noChangeArrowheads="1"/>
          </p:cNvPicPr>
          <p:nvPr>
            <p:ph idx="1"/>
          </p:nvPr>
        </p:nvPicPr>
        <p:blipFill>
          <a:blip r:embed="rId3"/>
          <a:srcRect/>
          <a:stretch>
            <a:fillRect/>
          </a:stretch>
        </p:blipFill>
        <p:spPr bwMode="auto">
          <a:xfrm>
            <a:off x="2071670" y="1285860"/>
            <a:ext cx="5072098" cy="357582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357158" y="4929198"/>
            <a:ext cx="8501122" cy="1631216"/>
          </a:xfrm>
          <a:prstGeom prst="rect">
            <a:avLst/>
          </a:prstGeom>
        </p:spPr>
        <p:txBody>
          <a:bodyPr wrap="square">
            <a:spAutoFit/>
          </a:bodyPr>
          <a:lstStyle/>
          <a:p>
            <a:r>
              <a:rPr lang="ru-RU" sz="2000" dirty="0" smtClean="0"/>
              <a:t>Пейзаж, созданный художником, наполнен философскими раздумьями о бренности всего земного, о малости человека во Вселенной, о краткости земного существования. "...а дальше что? - Вечность, грозная вечность, в которой потонули поколения и потонут ещё...", - так высказывал сам художник мысль, которую стремился образно воплотить в картине. </a:t>
            </a:r>
            <a:endParaRPr lang="ru-RU"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Autofit/>
          </a:bodyPr>
          <a:lstStyle/>
          <a:p>
            <a:r>
              <a:rPr lang="ru-RU" sz="2400" b="1" dirty="0" smtClean="0"/>
              <a:t>Левитан Исаак Ильич. Вечерний звон. 1892 </a:t>
            </a:r>
            <a:endParaRPr lang="ru-RU" sz="2400" b="1" dirty="0"/>
          </a:p>
        </p:txBody>
      </p:sp>
      <p:pic>
        <p:nvPicPr>
          <p:cNvPr id="1026" name="Picture 2" descr="http://www.artsait.ru/art/l/levitan/img/47.jpg"/>
          <p:cNvPicPr>
            <a:picLocks noGrp="1" noChangeAspect="1" noChangeArrowheads="1"/>
          </p:cNvPicPr>
          <p:nvPr>
            <p:ph idx="1"/>
          </p:nvPr>
        </p:nvPicPr>
        <p:blipFill>
          <a:blip r:embed="rId3"/>
          <a:srcRect/>
          <a:stretch>
            <a:fillRect/>
          </a:stretch>
        </p:blipFill>
        <p:spPr bwMode="auto">
          <a:xfrm>
            <a:off x="1357290" y="1142984"/>
            <a:ext cx="6287273" cy="49292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r>
              <a:rPr lang="ru-RU" sz="2400" b="1" dirty="0" smtClean="0"/>
              <a:t>Левитан Исаак Ильич. Цветущие яблони. 1896</a:t>
            </a:r>
            <a:endParaRPr lang="ru-RU" sz="2400" b="1" dirty="0"/>
          </a:p>
        </p:txBody>
      </p:sp>
      <p:pic>
        <p:nvPicPr>
          <p:cNvPr id="102402" name="Picture 2" descr="http://www.artsait.ru/art/l/levitan/img/53.jpg"/>
          <p:cNvPicPr>
            <a:picLocks noGrp="1" noChangeAspect="1" noChangeArrowheads="1"/>
          </p:cNvPicPr>
          <p:nvPr>
            <p:ph idx="1"/>
          </p:nvPr>
        </p:nvPicPr>
        <p:blipFill>
          <a:blip r:embed="rId2"/>
          <a:srcRect/>
          <a:stretch>
            <a:fillRect/>
          </a:stretch>
        </p:blipFill>
        <p:spPr bwMode="auto">
          <a:xfrm>
            <a:off x="928662" y="1142984"/>
            <a:ext cx="7237980" cy="52230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Autofit/>
          </a:bodyPr>
          <a:lstStyle/>
          <a:p>
            <a:r>
              <a:rPr lang="ru-RU" sz="3200" b="1" dirty="0" smtClean="0">
                <a:solidFill>
                  <a:schemeClr val="accent2">
                    <a:lumMod val="50000"/>
                  </a:schemeClr>
                </a:solidFill>
              </a:rPr>
              <a:t> Поленов Василий Дмитриевич </a:t>
            </a:r>
            <a:r>
              <a:rPr lang="ru-RU" sz="3200" dirty="0" smtClean="0">
                <a:solidFill>
                  <a:schemeClr val="accent2">
                    <a:lumMod val="50000"/>
                  </a:schemeClr>
                </a:solidFill>
              </a:rPr>
              <a:t>(1844-1927) </a:t>
            </a:r>
            <a:endParaRPr lang="ru-RU" sz="3200" dirty="0">
              <a:solidFill>
                <a:schemeClr val="accent2">
                  <a:lumMod val="50000"/>
                </a:schemeClr>
              </a:solidFill>
            </a:endParaRPr>
          </a:p>
        </p:txBody>
      </p:sp>
      <p:sp>
        <p:nvSpPr>
          <p:cNvPr id="3" name="Содержимое 2"/>
          <p:cNvSpPr>
            <a:spLocks noGrp="1"/>
          </p:cNvSpPr>
          <p:nvPr>
            <p:ph idx="1"/>
          </p:nvPr>
        </p:nvSpPr>
        <p:spPr>
          <a:xfrm>
            <a:off x="2987825" y="1267738"/>
            <a:ext cx="5913113" cy="4525963"/>
          </a:xfrm>
        </p:spPr>
        <p:txBody>
          <a:bodyPr>
            <a:noAutofit/>
          </a:bodyPr>
          <a:lstStyle/>
          <a:p>
            <a:r>
              <a:rPr lang="ru-RU" sz="2400" dirty="0"/>
              <a:t> русский художник, мастер исторической, пейзажной и жанровой живописи, педагог. Народный художник РСФСР (1926</a:t>
            </a:r>
            <a:r>
              <a:rPr lang="ru-RU" sz="2400" dirty="0" smtClean="0"/>
              <a:t>).</a:t>
            </a:r>
          </a:p>
          <a:p>
            <a:r>
              <a:rPr lang="ru-RU" sz="2400" dirty="0" smtClean="0"/>
              <a:t>С конца 1870-х гг. его искусство и сама личность В. Д. Поленова были окружены не просто славой, но прямо-таки восторженным поклонением художественной молодежи. Краски его картин казались современникам сверкающими и чарующими, воспринимались как живописное откровение. </a:t>
            </a:r>
            <a:endParaRPr lang="ru-RU" sz="2400" dirty="0"/>
          </a:p>
        </p:txBody>
      </p:sp>
      <p:pic>
        <p:nvPicPr>
          <p:cNvPr id="4" name="Рисунок 3"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13314" name="Picture 2" descr="В. Д. Поленов. Портрет работы И. Репина (18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29" y="1338892"/>
            <a:ext cx="2421996" cy="29504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65828" y="4581128"/>
            <a:ext cx="2077346" cy="707886"/>
          </a:xfrm>
          <a:prstGeom prst="rect">
            <a:avLst/>
          </a:prstGeom>
        </p:spPr>
        <p:txBody>
          <a:bodyPr wrap="square">
            <a:spAutoFit/>
          </a:bodyPr>
          <a:lstStyle/>
          <a:p>
            <a:r>
              <a:rPr lang="ru-RU" sz="2000" b="1" dirty="0"/>
              <a:t>Портрет </a:t>
            </a:r>
            <a:r>
              <a:rPr lang="ru-RU" sz="2000" b="1" dirty="0" smtClean="0"/>
              <a:t>работы</a:t>
            </a:r>
          </a:p>
          <a:p>
            <a:r>
              <a:rPr lang="ru-RU" sz="2000" b="1" dirty="0"/>
              <a:t> И. Репина (1877)</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rmAutofit/>
          </a:bodyPr>
          <a:lstStyle/>
          <a:p>
            <a:r>
              <a:rPr lang="ru-RU" sz="2400" b="1" dirty="0" smtClean="0"/>
              <a:t>Поленов Василий Дмитриевич. Московский дворик. 1878г </a:t>
            </a:r>
            <a:br>
              <a:rPr lang="ru-RU" sz="2400" b="1" dirty="0" smtClean="0"/>
            </a:br>
            <a:endParaRPr lang="ru-RU" sz="2400" b="1" dirty="0"/>
          </a:p>
        </p:txBody>
      </p:sp>
      <p:pic>
        <p:nvPicPr>
          <p:cNvPr id="14338" name="Picture 2" descr="C:\Users\user\Documents\78a083.jpg"/>
          <p:cNvPicPr>
            <a:picLocks noGrp="1" noChangeAspect="1" noChangeArrowheads="1"/>
          </p:cNvPicPr>
          <p:nvPr>
            <p:ph idx="1"/>
          </p:nvPr>
        </p:nvPicPr>
        <p:blipFill>
          <a:blip r:embed="rId3"/>
          <a:srcRect/>
          <a:stretch>
            <a:fillRect/>
          </a:stretch>
        </p:blipFill>
        <p:spPr bwMode="auto">
          <a:xfrm>
            <a:off x="1857356" y="1142984"/>
            <a:ext cx="5403569" cy="435771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714348" y="5715016"/>
            <a:ext cx="7858180" cy="707886"/>
          </a:xfrm>
          <a:prstGeom prst="rect">
            <a:avLst/>
          </a:prstGeom>
        </p:spPr>
        <p:txBody>
          <a:bodyPr wrap="square">
            <a:spAutoFit/>
          </a:bodyPr>
          <a:lstStyle/>
          <a:p>
            <a:r>
              <a:rPr lang="ru-RU" sz="2000" dirty="0" smtClean="0"/>
              <a:t> В основе картины - вид из окна мастерской художника в одном из арбатских переулков. </a:t>
            </a:r>
            <a:endParaRPr lang="ru-RU"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r>
              <a:rPr lang="ru-RU" sz="3200" b="1" dirty="0" smtClean="0">
                <a:solidFill>
                  <a:schemeClr val="accent2">
                    <a:lumMod val="50000"/>
                  </a:schemeClr>
                </a:solidFill>
              </a:rPr>
              <a:t>Шишкин Иван Иванович </a:t>
            </a:r>
            <a:r>
              <a:rPr lang="ru-RU" sz="3200" dirty="0" smtClean="0">
                <a:solidFill>
                  <a:schemeClr val="accent2">
                    <a:lumMod val="50000"/>
                  </a:schemeClr>
                </a:solidFill>
              </a:rPr>
              <a:t>(1832-1898) </a:t>
            </a:r>
            <a:endParaRPr lang="ru-RU" sz="3200" dirty="0">
              <a:solidFill>
                <a:schemeClr val="accent2">
                  <a:lumMod val="50000"/>
                </a:schemeClr>
              </a:solidFill>
            </a:endParaRPr>
          </a:p>
        </p:txBody>
      </p:sp>
      <p:sp>
        <p:nvSpPr>
          <p:cNvPr id="3" name="Содержимое 2"/>
          <p:cNvSpPr>
            <a:spLocks noGrp="1"/>
          </p:cNvSpPr>
          <p:nvPr>
            <p:ph idx="1"/>
          </p:nvPr>
        </p:nvSpPr>
        <p:spPr>
          <a:xfrm>
            <a:off x="3643290" y="1285860"/>
            <a:ext cx="5086344" cy="4525963"/>
          </a:xfrm>
        </p:spPr>
        <p:txBody>
          <a:bodyPr>
            <a:normAutofit fontScale="77500" lnSpcReduction="20000"/>
          </a:bodyPr>
          <a:lstStyle/>
          <a:p>
            <a:r>
              <a:rPr lang="ru-RU" dirty="0" smtClean="0"/>
              <a:t>Иван Иванович Шишкин — </a:t>
            </a:r>
            <a:r>
              <a:rPr lang="ru-RU" b="1" dirty="0" smtClean="0"/>
              <a:t>не только один из крупнейших, но и едва ли не самый популярный среди русских пейзажистов</a:t>
            </a:r>
            <a:r>
              <a:rPr lang="ru-RU" dirty="0" smtClean="0"/>
              <a:t>. </a:t>
            </a:r>
          </a:p>
          <a:p>
            <a:r>
              <a:rPr lang="ru-RU" dirty="0" smtClean="0"/>
              <a:t>Шишкин знал русскую природу “ученым образом” (И. Н. Крамской) и любил ее со всей силой своей могучей натуры. Из этого знания и этой любви родились образы, которые давно стали своеобразными символами России. </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14338" name="Picture 2" descr="Фотограф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3" y="1269594"/>
            <a:ext cx="2908049" cy="4031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r>
              <a:rPr lang="ru-RU" sz="3200" b="1" dirty="0" smtClean="0">
                <a:solidFill>
                  <a:schemeClr val="accent2">
                    <a:lumMod val="50000"/>
                  </a:schemeClr>
                </a:solidFill>
              </a:rPr>
              <a:t>Шишкин Иван Иванович </a:t>
            </a:r>
            <a:r>
              <a:rPr lang="ru-RU" sz="3200" dirty="0" smtClean="0">
                <a:solidFill>
                  <a:schemeClr val="accent2">
                    <a:lumMod val="50000"/>
                  </a:schemeClr>
                </a:solidFill>
              </a:rPr>
              <a:t>(1832-1898) </a:t>
            </a:r>
            <a:endParaRPr lang="ru-RU" sz="3200" dirty="0">
              <a:solidFill>
                <a:schemeClr val="accent2">
                  <a:lumMod val="50000"/>
                </a:schemeClr>
              </a:solidFill>
            </a:endParaRPr>
          </a:p>
        </p:txBody>
      </p:sp>
      <p:sp>
        <p:nvSpPr>
          <p:cNvPr id="3" name="Содержимое 2"/>
          <p:cNvSpPr>
            <a:spLocks noGrp="1"/>
          </p:cNvSpPr>
          <p:nvPr>
            <p:ph idx="1"/>
          </p:nvPr>
        </p:nvSpPr>
        <p:spPr>
          <a:xfrm>
            <a:off x="500034" y="1285860"/>
            <a:ext cx="8229600" cy="4525963"/>
          </a:xfrm>
        </p:spPr>
        <p:txBody>
          <a:bodyPr>
            <a:normAutofit lnSpcReduction="10000"/>
          </a:bodyPr>
          <a:lstStyle/>
          <a:p>
            <a:r>
              <a:rPr lang="ru-RU" dirty="0" smtClean="0"/>
              <a:t>Уже сама фигура Шишкина олицетворяла для современников русскую природу. </a:t>
            </a:r>
          </a:p>
          <a:p>
            <a:r>
              <a:rPr lang="ru-RU" dirty="0" smtClean="0"/>
              <a:t>Его называли “лесной богатырь-художник”, “царь леса”, “старик-лесовик”, его могли сравнивать со “старой крепкой сосной, мохом поросшей”, но, скорее, он подобен одинокому дубу со своей знаменитой картины, несмотря на множество поклонников, учеников и подражателей.</a:t>
            </a:r>
            <a:endParaRPr lang="ru-RU" dirty="0"/>
          </a:p>
        </p:txBody>
      </p:sp>
      <p:pic>
        <p:nvPicPr>
          <p:cNvPr id="4" name="Рисунок 3" descr="vol_line.png"/>
          <p:cNvPicPr>
            <a:picLocks noChangeAspect="1"/>
          </p:cNvPicPr>
          <p:nvPr/>
        </p:nvPicPr>
        <p:blipFill>
          <a:blip r:embed="rId2">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Иван Иванович Шишкин </a:t>
            </a:r>
            <a:br>
              <a:rPr lang="ru-RU" sz="2400" b="1" dirty="0" smtClean="0"/>
            </a:br>
            <a:r>
              <a:rPr lang="ru-RU" sz="2400" b="1" dirty="0" smtClean="0"/>
              <a:t>Дубы. Вечер</a:t>
            </a:r>
            <a:endParaRPr lang="ru-RU" sz="2400" b="1" dirty="0"/>
          </a:p>
        </p:txBody>
      </p:sp>
      <p:pic>
        <p:nvPicPr>
          <p:cNvPr id="166914" name="Picture 2" descr="http://nearyou.ru/shishkin/tdub87.jpg"/>
          <p:cNvPicPr>
            <a:picLocks noGrp="1" noChangeAspect="1" noChangeArrowheads="1"/>
          </p:cNvPicPr>
          <p:nvPr>
            <p:ph idx="1"/>
          </p:nvPr>
        </p:nvPicPr>
        <p:blipFill>
          <a:blip r:embed="rId2"/>
          <a:srcRect/>
          <a:stretch>
            <a:fillRect/>
          </a:stretch>
        </p:blipFill>
        <p:spPr bwMode="auto">
          <a:xfrm>
            <a:off x="1071538" y="1500174"/>
            <a:ext cx="7072362" cy="47384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Шишкин Иван Иванович </a:t>
            </a:r>
            <a:br>
              <a:rPr lang="ru-RU" sz="2400" b="1" dirty="0" smtClean="0"/>
            </a:br>
            <a:r>
              <a:rPr lang="ru-RU" sz="2400" b="1" dirty="0" smtClean="0"/>
              <a:t>Лесные дали </a:t>
            </a:r>
            <a:endParaRPr lang="ru-RU" sz="2400" dirty="0"/>
          </a:p>
        </p:txBody>
      </p:sp>
      <p:pic>
        <p:nvPicPr>
          <p:cNvPr id="55298" name="Picture 2" descr="http://gallerytretiyakov.ru/img/les.jpg"/>
          <p:cNvPicPr>
            <a:picLocks noGrp="1" noChangeAspect="1" noChangeArrowheads="1"/>
          </p:cNvPicPr>
          <p:nvPr>
            <p:ph idx="1"/>
          </p:nvPr>
        </p:nvPicPr>
        <p:blipFill>
          <a:blip r:embed="rId3"/>
          <a:srcRect/>
          <a:stretch>
            <a:fillRect/>
          </a:stretch>
        </p:blipFill>
        <p:spPr bwMode="auto">
          <a:xfrm>
            <a:off x="1142976" y="1428736"/>
            <a:ext cx="6969372" cy="492922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
        <p:nvSpPr>
          <p:cNvPr id="3" name="Содержимое 2"/>
          <p:cNvSpPr>
            <a:spLocks noGrp="1"/>
          </p:cNvSpPr>
          <p:nvPr>
            <p:ph idx="1"/>
          </p:nvPr>
        </p:nvSpPr>
        <p:spPr>
          <a:xfrm>
            <a:off x="714348" y="1571612"/>
            <a:ext cx="8229600" cy="4525963"/>
          </a:xfrm>
        </p:spPr>
        <p:txBody>
          <a:bodyPr>
            <a:normAutofit fontScale="92500" lnSpcReduction="20000"/>
          </a:bodyPr>
          <a:lstStyle/>
          <a:p>
            <a:r>
              <a:rPr lang="ru-RU" dirty="0" smtClean="0"/>
              <a:t>Являются ли, например, И.Е. Репин или И.Н. Крамской абсолютными реалистами? Разве творчество романтиков О.А. Кипренского и К.П. Брюллова лишено реалистических тенденций? Конечно, нет. Известно также, что А.С. Пушкин вполне обходился без термина «реализм», и это не мешало ему оставаться непревзойдённым бытописателем реальной жизни. Значит, дело вовсе не в термине, а в том, каким образом художник отражает эту действительность. </a:t>
            </a:r>
            <a:br>
              <a:rPr lang="ru-RU" dirty="0" smtClean="0"/>
            </a:br>
            <a:r>
              <a:rPr lang="ru-RU" dirty="0" smtClean="0"/>
              <a:t>      </a:t>
            </a:r>
            <a:endParaRPr lang="ru-RU" dirty="0"/>
          </a:p>
        </p:txBody>
      </p:sp>
      <p:sp>
        <p:nvSpPr>
          <p:cNvPr id="6" name="Заголовок 1"/>
          <p:cNvSpPr>
            <a:spLocks noGrp="1"/>
          </p:cNvSpPr>
          <p:nvPr>
            <p:ph type="title"/>
          </p:nvPr>
        </p:nvSpPr>
        <p:spPr>
          <a:xfrm>
            <a:off x="457200" y="214290"/>
            <a:ext cx="8229600" cy="1203348"/>
          </a:xfrm>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Ivan Shishkin"/>
          <p:cNvPicPr>
            <a:picLocks noChangeAspect="1" noChangeArrowheads="1"/>
          </p:cNvPicPr>
          <p:nvPr/>
        </p:nvPicPr>
        <p:blipFill>
          <a:blip r:embed="rId2"/>
          <a:srcRect/>
          <a:stretch>
            <a:fillRect/>
          </a:stretch>
        </p:blipFill>
        <p:spPr bwMode="auto">
          <a:xfrm>
            <a:off x="857224" y="1000108"/>
            <a:ext cx="7305698" cy="5296411"/>
          </a:xfrm>
          <a:prstGeom prst="rect">
            <a:avLst/>
          </a:prstGeom>
          <a:ln>
            <a:noFill/>
          </a:ln>
          <a:effectLst>
            <a:outerShdw blurRad="292100" dist="139700" dir="2700000" algn="tl" rotWithShape="0">
              <a:srgbClr val="333333">
                <a:alpha val="65000"/>
              </a:srgbClr>
            </a:outerShdw>
          </a:effectLst>
        </p:spPr>
      </p:pic>
      <p:sp>
        <p:nvSpPr>
          <p:cNvPr id="4" name="Заголовок 3"/>
          <p:cNvSpPr>
            <a:spLocks noGrp="1"/>
          </p:cNvSpPr>
          <p:nvPr>
            <p:ph type="title"/>
          </p:nvPr>
        </p:nvSpPr>
        <p:spPr/>
        <p:txBody>
          <a:bodyPr>
            <a:noAutofit/>
          </a:bodyPr>
          <a:lstStyle/>
          <a:p>
            <a:r>
              <a:rPr lang="ru-RU" sz="2400" b="1" dirty="0" smtClean="0"/>
              <a:t>Шишкин Иван Иванович. Перед грозой. 1884г. </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2400" b="1" dirty="0" smtClean="0"/>
              <a:t>Шишкин Иван Иванович. Дубы. 1887г. </a:t>
            </a:r>
            <a:endParaRPr lang="ru-RU" sz="2400" b="1" dirty="0"/>
          </a:p>
        </p:txBody>
      </p:sp>
      <p:pic>
        <p:nvPicPr>
          <p:cNvPr id="109570" name="Picture 2" descr="http://www.artsait.ru/art/sh/shishkin/img/21.jpg"/>
          <p:cNvPicPr>
            <a:picLocks noGrp="1" noChangeAspect="1" noChangeArrowheads="1"/>
          </p:cNvPicPr>
          <p:nvPr>
            <p:ph idx="1"/>
          </p:nvPr>
        </p:nvPicPr>
        <p:blipFill>
          <a:blip r:embed="rId2"/>
          <a:srcRect/>
          <a:stretch>
            <a:fillRect/>
          </a:stretch>
        </p:blipFill>
        <p:spPr bwMode="auto">
          <a:xfrm>
            <a:off x="2500298" y="857232"/>
            <a:ext cx="3895325" cy="57864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artsait.ru/art/sh/shishkin/img/127.jpg"/>
          <p:cNvPicPr>
            <a:picLocks noChangeAspect="1" noChangeArrowheads="1"/>
          </p:cNvPicPr>
          <p:nvPr/>
        </p:nvPicPr>
        <p:blipFill>
          <a:blip r:embed="rId2"/>
          <a:srcRect/>
          <a:stretch>
            <a:fillRect/>
          </a:stretch>
        </p:blipFill>
        <p:spPr bwMode="auto">
          <a:xfrm>
            <a:off x="2643174" y="928670"/>
            <a:ext cx="3786214" cy="5674443"/>
          </a:xfrm>
          <a:prstGeom prst="rect">
            <a:avLst/>
          </a:prstGeom>
          <a:noFill/>
        </p:spPr>
      </p:pic>
      <p:sp>
        <p:nvSpPr>
          <p:cNvPr id="5" name="Заголовок 4"/>
          <p:cNvSpPr>
            <a:spLocks noGrp="1"/>
          </p:cNvSpPr>
          <p:nvPr>
            <p:ph type="title"/>
          </p:nvPr>
        </p:nvSpPr>
        <p:spPr>
          <a:xfrm>
            <a:off x="2094217" y="357166"/>
            <a:ext cx="5384807" cy="461665"/>
          </a:xfrm>
          <a:prstGeom prst="rect">
            <a:avLst/>
          </a:prstGeom>
        </p:spPr>
        <p:txBody>
          <a:bodyPr wrap="none">
            <a:spAutoFit/>
          </a:bodyPr>
          <a:lstStyle/>
          <a:p>
            <a:r>
              <a:rPr lang="ru-RU" sz="2400" b="1" dirty="0" smtClean="0"/>
              <a:t>Шишкин Иван Иванович. Обрыв. 1893 </a:t>
            </a:r>
            <a:endParaRPr lang="ru-RU" sz="24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Autofit/>
          </a:bodyPr>
          <a:lstStyle/>
          <a:p>
            <a:r>
              <a:rPr lang="ru-RU" sz="2400" b="1" dirty="0" smtClean="0"/>
              <a:t>Иван Иванович Шишкин</a:t>
            </a:r>
            <a:br>
              <a:rPr lang="ru-RU" sz="2400" b="1" dirty="0" smtClean="0"/>
            </a:br>
            <a:r>
              <a:rPr lang="ru-RU" sz="2400" b="1" dirty="0" smtClean="0"/>
              <a:t>Рожь</a:t>
            </a:r>
            <a:br>
              <a:rPr lang="ru-RU" sz="2400" b="1" dirty="0" smtClean="0"/>
            </a:br>
            <a:r>
              <a:rPr lang="ru-RU" sz="2400" b="1" dirty="0" smtClean="0"/>
              <a:t> </a:t>
            </a:r>
            <a:endParaRPr lang="ru-RU" sz="2400" dirty="0"/>
          </a:p>
        </p:txBody>
      </p:sp>
      <p:pic>
        <p:nvPicPr>
          <p:cNvPr id="164866" name="Picture 2" descr="http://nearyou.ru/shishkin/trohg.jpg"/>
          <p:cNvPicPr>
            <a:picLocks noGrp="1" noChangeAspect="1" noChangeArrowheads="1"/>
          </p:cNvPicPr>
          <p:nvPr>
            <p:ph idx="1"/>
          </p:nvPr>
        </p:nvPicPr>
        <p:blipFill>
          <a:blip r:embed="rId3"/>
          <a:srcRect/>
          <a:stretch>
            <a:fillRect/>
          </a:stretch>
        </p:blipFill>
        <p:spPr bwMode="auto">
          <a:xfrm>
            <a:off x="1285852" y="1500174"/>
            <a:ext cx="6698948"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3200" b="1" dirty="0" smtClean="0">
                <a:solidFill>
                  <a:schemeClr val="accent2">
                    <a:lumMod val="50000"/>
                  </a:schemeClr>
                </a:solidFill>
              </a:rPr>
              <a:t>Куинджи Архип Иванович </a:t>
            </a:r>
            <a:r>
              <a:rPr lang="ru-RU" sz="3200" dirty="0" smtClean="0">
                <a:solidFill>
                  <a:schemeClr val="accent2">
                    <a:lumMod val="50000"/>
                  </a:schemeClr>
                </a:solidFill>
              </a:rPr>
              <a:t>(1842-1910)</a:t>
            </a:r>
            <a:endParaRPr lang="ru-RU" sz="3200" dirty="0">
              <a:solidFill>
                <a:schemeClr val="accent2">
                  <a:lumMod val="50000"/>
                </a:schemeClr>
              </a:solidFill>
            </a:endParaRPr>
          </a:p>
        </p:txBody>
      </p:sp>
      <p:sp>
        <p:nvSpPr>
          <p:cNvPr id="4" name="Содержимое 3"/>
          <p:cNvSpPr>
            <a:spLocks noGrp="1"/>
          </p:cNvSpPr>
          <p:nvPr>
            <p:ph idx="1"/>
          </p:nvPr>
        </p:nvSpPr>
        <p:spPr>
          <a:xfrm>
            <a:off x="2811208" y="1468260"/>
            <a:ext cx="6347048" cy="4525963"/>
          </a:xfrm>
        </p:spPr>
        <p:txBody>
          <a:bodyPr>
            <a:normAutofit fontScale="70000" lnSpcReduction="20000"/>
          </a:bodyPr>
          <a:lstStyle/>
          <a:p>
            <a:r>
              <a:rPr lang="ru-RU" dirty="0" smtClean="0"/>
              <a:t>Он дважды держал экзамены в Академию художеств и оба раза безрезультатно: слабой оказалась художественная подготовка. В 1868 году на академическую выставку Куинджи представил картину “Татарская сакля”, за которую получил звание </a:t>
            </a:r>
            <a:r>
              <a:rPr lang="ru-RU" dirty="0" err="1" smtClean="0"/>
              <a:t>неклассного</a:t>
            </a:r>
            <a:r>
              <a:rPr lang="ru-RU" dirty="0" smtClean="0"/>
              <a:t> художника. В этом же году его приняли вольнослушателем в Академию.</a:t>
            </a:r>
          </a:p>
          <a:p>
            <a:r>
              <a:rPr lang="ru-RU" dirty="0" smtClean="0"/>
              <a:t> В Академии Куинджи подружился с И. Е. Репиным и В. М. Васнецовым, познакомился с И. Н. Крамским, М. М. </a:t>
            </a:r>
            <a:r>
              <a:rPr lang="ru-RU" dirty="0" err="1" smtClean="0"/>
              <a:t>Антокольским</a:t>
            </a:r>
            <a:r>
              <a:rPr lang="ru-RU" dirty="0" smtClean="0"/>
              <a:t>, В. Е. Маковским.</a:t>
            </a:r>
          </a:p>
          <a:p>
            <a:r>
              <a:rPr lang="ru-RU" dirty="0" smtClean="0"/>
              <a:t> </a:t>
            </a:r>
            <a:r>
              <a:rPr lang="ru-RU" b="1" dirty="0" smtClean="0"/>
              <a:t>Будущие передвижники во многом определили его художественные интересы.</a:t>
            </a:r>
            <a:endParaRPr lang="ru-RU" b="1" dirty="0"/>
          </a:p>
        </p:txBody>
      </p:sp>
      <p:sp>
        <p:nvSpPr>
          <p:cNvPr id="5" name="Содержимое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Рисунок 5" descr="vol_line.png"/>
          <p:cNvPicPr>
            <a:picLocks noChangeAspect="1"/>
          </p:cNvPicPr>
          <p:nvPr/>
        </p:nvPicPr>
        <p:blipFill>
          <a:blip r:embed="rId3">
            <a:duotone>
              <a:prstClr val="black"/>
              <a:schemeClr val="accent6">
                <a:tint val="45000"/>
                <a:satMod val="400000"/>
              </a:schemeClr>
            </a:duotone>
          </a:blip>
          <a:stretch>
            <a:fillRect/>
          </a:stretch>
        </p:blipFill>
        <p:spPr>
          <a:xfrm>
            <a:off x="2643174" y="6072206"/>
            <a:ext cx="6215106" cy="553382"/>
          </a:xfrm>
          <a:prstGeom prst="rect">
            <a:avLst/>
          </a:prstGeom>
        </p:spPr>
      </p:pic>
      <p:pic>
        <p:nvPicPr>
          <p:cNvPr id="7" name="Рисунок 6" descr="vol_line.png"/>
          <p:cNvPicPr>
            <a:picLocks noChangeAspect="1"/>
          </p:cNvPicPr>
          <p:nvPr/>
        </p:nvPicPr>
        <p:blipFill>
          <a:blip r:embed="rId3">
            <a:duotone>
              <a:prstClr val="black"/>
              <a:schemeClr val="accent6">
                <a:tint val="45000"/>
                <a:satMod val="400000"/>
              </a:schemeClr>
            </a:duotone>
          </a:blip>
          <a:stretch>
            <a:fillRect/>
          </a:stretch>
        </p:blipFill>
        <p:spPr>
          <a:xfrm flipH="1">
            <a:off x="500034" y="714356"/>
            <a:ext cx="6286512" cy="553382"/>
          </a:xfrm>
          <a:prstGeom prst="rect">
            <a:avLst/>
          </a:prstGeom>
        </p:spPr>
      </p:pic>
      <p:pic>
        <p:nvPicPr>
          <p:cNvPr id="15362" name="Picture 2" descr="Портрет работы Васнецова, 18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267738"/>
            <a:ext cx="2095500" cy="27241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4606" y="4050889"/>
            <a:ext cx="2065694" cy="707886"/>
          </a:xfrm>
          <a:prstGeom prst="rect">
            <a:avLst/>
          </a:prstGeom>
        </p:spPr>
        <p:txBody>
          <a:bodyPr wrap="none">
            <a:spAutoFit/>
          </a:bodyPr>
          <a:lstStyle/>
          <a:p>
            <a:r>
              <a:rPr lang="ru-RU" sz="2000" b="1" dirty="0"/>
              <a:t>Портрет </a:t>
            </a:r>
            <a:r>
              <a:rPr lang="ru-RU" sz="2000" b="1" dirty="0" smtClean="0"/>
              <a:t>работы</a:t>
            </a:r>
          </a:p>
          <a:p>
            <a:r>
              <a:rPr lang="ru-RU" sz="2000" b="1" dirty="0"/>
              <a:t> Васнецова, 1869</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r>
              <a:rPr lang="ru-RU" sz="2400" b="1" dirty="0" smtClean="0"/>
              <a:t>Куинджи Архип Иванович. Ночь на Днепре. 1882г </a:t>
            </a:r>
            <a:endParaRPr lang="ru-RU" sz="2400" b="1" dirty="0"/>
          </a:p>
        </p:txBody>
      </p:sp>
      <p:pic>
        <p:nvPicPr>
          <p:cNvPr id="101378" name="Picture 2" descr="http://www.artsait.ru/art/k/kuindji/img/9.jpg"/>
          <p:cNvPicPr>
            <a:picLocks noGrp="1" noChangeAspect="1" noChangeArrowheads="1"/>
          </p:cNvPicPr>
          <p:nvPr>
            <p:ph idx="1"/>
          </p:nvPr>
        </p:nvPicPr>
        <p:blipFill>
          <a:blip r:embed="rId2"/>
          <a:srcRect/>
          <a:stretch>
            <a:fillRect/>
          </a:stretch>
        </p:blipFill>
        <p:spPr bwMode="auto">
          <a:xfrm>
            <a:off x="1071538" y="1214422"/>
            <a:ext cx="6799688" cy="49025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2400" b="1" dirty="0" smtClean="0"/>
              <a:t>Куинджи Архип Иванович. Радуга. 1900-05 гг. </a:t>
            </a:r>
            <a:endParaRPr lang="ru-RU" sz="2400" b="1" dirty="0"/>
          </a:p>
        </p:txBody>
      </p:sp>
      <p:pic>
        <p:nvPicPr>
          <p:cNvPr id="104450" name="Picture 2" descr="http://www.artsait.ru/art/k/kuindji/img/15.jpg"/>
          <p:cNvPicPr>
            <a:picLocks noGrp="1" noChangeAspect="1" noChangeArrowheads="1"/>
          </p:cNvPicPr>
          <p:nvPr>
            <p:ph idx="1"/>
          </p:nvPr>
        </p:nvPicPr>
        <p:blipFill>
          <a:blip r:embed="rId2"/>
          <a:srcRect/>
          <a:stretch>
            <a:fillRect/>
          </a:stretch>
        </p:blipFill>
        <p:spPr bwMode="auto">
          <a:xfrm>
            <a:off x="714348" y="1285860"/>
            <a:ext cx="7572396" cy="45434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642910" y="1643050"/>
            <a:ext cx="4572000" cy="707886"/>
          </a:xfrm>
          <a:prstGeom prst="rect">
            <a:avLst/>
          </a:prstGeom>
        </p:spPr>
        <p:txBody>
          <a:bodyPr>
            <a:spAutoFit/>
          </a:bodyPr>
          <a:lstStyle/>
          <a:p>
            <a:r>
              <a:rPr lang="en-BZ" sz="4000" dirty="0" smtClean="0"/>
              <a:t>www.artsait.ru</a:t>
            </a:r>
            <a:endParaRPr lang="ru-RU" sz="4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55000" lnSpcReduction="20000"/>
          </a:bodyPr>
          <a:lstStyle/>
          <a:p>
            <a:r>
              <a:rPr lang="ru-RU" dirty="0" smtClean="0"/>
              <a:t>Реалистическая направленность искусства нашла своё выражение в творчестве русских музыкантов - композиторов "Могучей кучки", П.И. Чайковского и М.И. Глинки.</a:t>
            </a:r>
            <a:br>
              <a:rPr lang="ru-RU" dirty="0" smtClean="0"/>
            </a:br>
            <a:r>
              <a:rPr lang="ru-RU" dirty="0" smtClean="0"/>
              <a:t>       С именем Михаила Ивановича Глинки были связаны выдающиеся достижения музыкальной культуры начала XIX века. Реалистическая направленность его творчества нашла выражение в первой русской национальной </a:t>
            </a:r>
            <a:r>
              <a:rPr lang="ru-RU" dirty="0" smtClean="0">
                <a:hlinkClick r:id="rId2"/>
              </a:rPr>
              <a:t>опере</a:t>
            </a:r>
            <a:r>
              <a:rPr lang="ru-RU" dirty="0" smtClean="0"/>
              <a:t> "Жизнь за царя (Иван Сусанин)" (1836). </a:t>
            </a:r>
            <a:r>
              <a:rPr lang="ru-RU" dirty="0" smtClean="0">
                <a:hlinkClick r:id="rId3"/>
              </a:rPr>
              <a:t>Сюжет</a:t>
            </a:r>
            <a:r>
              <a:rPr lang="ru-RU" dirty="0" smtClean="0"/>
              <a:t> оперы, подсказанный поэтом В.А. Жуковским и хорошо известной "Думой" К.Ф. Рылеева, правдиво передавал драматизм исторических событий и героико-патриотический дух великого русского народа. </a:t>
            </a:r>
            <a:br>
              <a:rPr lang="ru-RU" dirty="0" smtClean="0"/>
            </a:br>
            <a:r>
              <a:rPr lang="ru-RU" dirty="0" smtClean="0"/>
              <a:t>       Лучшие музыкальные традиции М.И. Глинки были продолжены и развиты в творчестве композиторов "Могучей кучки" и П.И. Чайковского. Во второй половине XIX века особенных высот достигло русское оперное искусство. Оперы А.П. Бородина ("Князь Игорь", 1890), М.П. Мусоргского ("Борис Годунов", 1874; "</a:t>
            </a:r>
            <a:r>
              <a:rPr lang="ru-RU" dirty="0" err="1" smtClean="0"/>
              <a:t>Хованщина</a:t>
            </a:r>
            <a:r>
              <a:rPr lang="ru-RU" dirty="0" smtClean="0"/>
              <a:t>", 1880), Н.А. Римского-Корсакова ("</a:t>
            </a:r>
            <a:r>
              <a:rPr lang="ru-RU" dirty="0" err="1" smtClean="0"/>
              <a:t>Псковитянка</a:t>
            </a:r>
            <a:r>
              <a:rPr lang="ru-RU" dirty="0" smtClean="0"/>
              <a:t>", 1869-1873; "Царская невеста"), П.И. Чайковского ("Евгений Онегин", 1879; "Пиковая дама", 1890) на долгие годы определили классический репертуар мировой оперной сцены. </a:t>
            </a:r>
            <a:endParaRPr lang="ru-RU" dirty="0"/>
          </a:p>
        </p:txBody>
      </p:sp>
      <p:pic>
        <p:nvPicPr>
          <p:cNvPr id="4" name="Рисунок 3" descr="vol_line.png"/>
          <p:cNvPicPr>
            <a:picLocks noChangeAspect="1"/>
          </p:cNvPicPr>
          <p:nvPr/>
        </p:nvPicPr>
        <p:blipFill>
          <a:blip r:embed="rId4">
            <a:duotone>
              <a:prstClr val="black"/>
              <a:schemeClr val="accent6">
                <a:tint val="45000"/>
                <a:satMod val="400000"/>
              </a:schemeClr>
            </a:duotone>
          </a:blip>
          <a:stretch>
            <a:fillRect/>
          </a:stretch>
        </p:blipFill>
        <p:spPr>
          <a:xfrm>
            <a:off x="2643174" y="6072206"/>
            <a:ext cx="6215106" cy="553382"/>
          </a:xfrm>
          <a:prstGeom prst="rect">
            <a:avLst/>
          </a:prstGeom>
        </p:spPr>
      </p:pic>
      <p:sp>
        <p:nvSpPr>
          <p:cNvPr id="5" name="Заголовок 4"/>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r>
              <a:rPr lang="ru-RU" dirty="0" smtClean="0"/>
              <a:t> Возвратившись в Россию в 1834 году, М.И. Глинка поселился в Петербурге. Посещая вечера у поэта В.А. Жуковского, он познакомился с Н.В. Гоголем, П.А. Вяземским, В.Ф. Одоевским и др. Композитор увлёкся идеей, поданной Жуковским, написать оперу на сюжет об Иване Сусанине, о ком он узнал ещё в юности, прочитав "Думу" К.Ф. Рылеева. </a:t>
            </a:r>
            <a:br>
              <a:rPr lang="ru-RU" dirty="0" smtClean="0"/>
            </a:br>
            <a:r>
              <a:rPr lang="ru-RU" dirty="0" smtClean="0"/>
              <a:t>       Опера "Жизнь за царя" была написана в 1836 году. Либретто написал барон Г. Розен, личный секретарь наследника престола. </a:t>
            </a:r>
            <a:br>
              <a:rPr lang="ru-RU" dirty="0" smtClean="0"/>
            </a:br>
            <a:r>
              <a:rPr lang="ru-RU" dirty="0" smtClean="0"/>
              <a:t>       "Жизнь за царя" - первая классическая национальная русская опера. В ней Глинка сумел "...народный напев возвысить до трагедии". Ведущий принцип драматургии оперы - ясная обрисовка действующих лиц и ситуаций в законченных оперных номерах. Наряду с этим, композитор последовательно проводил принцип симфонического развития, выражающийся в постепенной кристаллизации основных музыкальных тем и "сквозном" проведении этих тем на протяжении оперы. По выражению П.И. Чайковского, опера "Жизнь за царя" явилась "первой и лучшей русской оперой", которая стала высоким образцом и творческим мерилом для последующих поколений русских оперных композиторов-классиков. </a:t>
            </a:r>
            <a:br>
              <a:rPr lang="ru-RU" dirty="0" smtClean="0"/>
            </a:br>
            <a:r>
              <a:rPr lang="ru-RU" dirty="0" smtClean="0"/>
              <a:t>       Первое представление оперы под управлением К.А. </a:t>
            </a:r>
            <a:r>
              <a:rPr lang="ru-RU" dirty="0" err="1" smtClean="0"/>
              <a:t>Кавоса</a:t>
            </a:r>
            <a:r>
              <a:rPr lang="ru-RU" dirty="0" smtClean="0"/>
              <a:t> состоялось 9 декабря 1836 года в С.-Петербурге на сцене Большого Каменного театра в присутствии государя и царской фамилии. Композитор назвал оперу "Жизнь за царя" и посвятил её государю Николаю Павловичу. Успех оперы был громадный, публика восторженно приветствовала автора, в зале среди многих друзей Глинки был и А.С. Пушкин. Вскоре после премьеры Глинка был назначен руководителем Придворной певческой капеллы. Печать тоже высоко оценила оперу. Критика находила, что Глинка начал новую эру в музыке.</a:t>
            </a:r>
            <a:endParaRPr lang="ru-RU" dirty="0"/>
          </a:p>
        </p:txBody>
      </p:sp>
      <p:pic>
        <p:nvPicPr>
          <p:cNvPr id="4" name="36a028_1.wav">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7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vol_line.png"/>
          <p:cNvPicPr>
            <a:picLocks noChangeAspect="1"/>
          </p:cNvPicPr>
          <p:nvPr/>
        </p:nvPicPr>
        <p:blipFill>
          <a:blip r:embed="rId2">
            <a:duotone>
              <a:prstClr val="black"/>
              <a:schemeClr val="accent6">
                <a:tint val="45000"/>
                <a:satMod val="400000"/>
              </a:schemeClr>
            </a:duotone>
          </a:blip>
          <a:stretch>
            <a:fillRect/>
          </a:stretch>
        </p:blipFill>
        <p:spPr>
          <a:xfrm flipH="1">
            <a:off x="500034" y="714356"/>
            <a:ext cx="6286512" cy="553382"/>
          </a:xfrm>
          <a:prstGeom prst="rect">
            <a:avLst/>
          </a:prstGeom>
        </p:spPr>
      </p:pic>
      <p:sp>
        <p:nvSpPr>
          <p:cNvPr id="3" name="Содержимое 2"/>
          <p:cNvSpPr>
            <a:spLocks noGrp="1"/>
          </p:cNvSpPr>
          <p:nvPr>
            <p:ph idx="1"/>
          </p:nvPr>
        </p:nvSpPr>
        <p:spPr>
          <a:xfrm>
            <a:off x="395536" y="1267738"/>
            <a:ext cx="8229600" cy="4525963"/>
          </a:xfrm>
        </p:spPr>
        <p:txBody>
          <a:bodyPr>
            <a:normAutofit/>
          </a:bodyPr>
          <a:lstStyle/>
          <a:p>
            <a:pPr algn="ctr">
              <a:buNone/>
            </a:pPr>
            <a:r>
              <a:rPr lang="ru-RU" dirty="0" smtClean="0"/>
              <a:t/>
            </a:r>
            <a:br>
              <a:rPr lang="ru-RU" dirty="0" smtClean="0"/>
            </a:br>
            <a:r>
              <a:rPr lang="ru-RU" dirty="0" smtClean="0"/>
              <a:t>      </a:t>
            </a:r>
            <a:r>
              <a:rPr lang="ru-RU" b="1" dirty="0" smtClean="0"/>
              <a:t> </a:t>
            </a:r>
            <a:r>
              <a:rPr lang="ru-RU" sz="3400" b="1" dirty="0" smtClean="0"/>
              <a:t>Чаще всего под реализмом понимают воспроизведение действительности такой, «как она есть». И в этом смысле реализм родился вместе и одновременно с искусством, являясь важнейшим его свойством. </a:t>
            </a:r>
            <a:r>
              <a:rPr lang="ru-RU" sz="3400" dirty="0" smtClean="0"/>
              <a:t/>
            </a:r>
            <a:br>
              <a:rPr lang="ru-RU" sz="3400" dirty="0" smtClean="0"/>
            </a:br>
            <a:r>
              <a:rPr lang="ru-RU" sz="3400" dirty="0" smtClean="0"/>
              <a:t>      </a:t>
            </a:r>
            <a:endParaRPr lang="ru-RU" dirty="0"/>
          </a:p>
        </p:txBody>
      </p:sp>
      <p:sp>
        <p:nvSpPr>
          <p:cNvPr id="6" name="Заголовок 1"/>
          <p:cNvSpPr>
            <a:spLocks noGrp="1"/>
          </p:cNvSpPr>
          <p:nvPr>
            <p:ph type="title"/>
          </p:nvPr>
        </p:nvSpPr>
        <p:spPr>
          <a:xfrm>
            <a:off x="457200" y="214290"/>
            <a:ext cx="8229600" cy="1203348"/>
          </a:xfrm>
        </p:spPr>
        <p:txBody>
          <a:bodyPr/>
          <a:lstStyle/>
          <a:p>
            <a:r>
              <a:rPr lang="ru-RU" b="1" dirty="0" smtClean="0">
                <a:solidFill>
                  <a:schemeClr val="accent2">
                    <a:lumMod val="50000"/>
                  </a:schemeClr>
                </a:solidFill>
              </a:rPr>
              <a:t>Реализм</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r>
              <a:rPr lang="ru-RU" dirty="0" smtClean="0"/>
              <a:t> В 30-40-е годы XIX века в целом были определены и сложились основные принципы реалистического театрального искусства. Развивая лучшие традиции романтического театра, реализм вылился в мощной художественное направление, определившее дальнейший путь развития русского драматического театра. Его рождение по праву может быть связано с драматургической деятельностью А.С. </a:t>
            </a:r>
            <a:r>
              <a:rPr lang="ru-RU" dirty="0" err="1" smtClean="0"/>
              <a:t>Грибоедова</a:t>
            </a:r>
            <a:r>
              <a:rPr lang="ru-RU" dirty="0" smtClean="0"/>
              <a:t> ("Горе от ума", 1822-1824), А.С. Пушкина ("Борис Годунов", 1824-1825) и Н.В. Гоголя ("Ревизор", 1836), а становление с именем А.Н. Островского ("Гроза", 1859; "Лес", 1870).</a:t>
            </a:r>
            <a:br>
              <a:rPr lang="ru-RU" dirty="0" smtClean="0"/>
            </a:br>
            <a:r>
              <a:rPr lang="ru-RU" dirty="0" smtClean="0"/>
              <a:t>       Утверждению реалистических принципов на театральной сцене способствовало актёрское мастерство М.С. Щепкина. Его подлинными творческими вершинами стали блестяще сыгранные роли Фамусова в комедии А.С. </a:t>
            </a:r>
            <a:r>
              <a:rPr lang="ru-RU" dirty="0" err="1" smtClean="0"/>
              <a:t>Грибоедова</a:t>
            </a:r>
            <a:r>
              <a:rPr lang="ru-RU" dirty="0" smtClean="0"/>
              <a:t> "Горе от ума", Городничего в "Ревизоре" Н.В. Гоголя. В историю отечественного театра М.С. Щепкин вошёл как подлинный реформатор, теоретик и практик сценического искусства. Он, - по словам А.И. Герцена, - "создал правду на русской сцене", особенно в </a:t>
            </a:r>
            <a:r>
              <a:rPr lang="ru-RU" dirty="0" smtClean="0">
                <a:hlinkClick r:id="rId2"/>
              </a:rPr>
              <a:t>пьесах</a:t>
            </a:r>
            <a:r>
              <a:rPr lang="ru-RU" dirty="0" smtClean="0"/>
              <a:t> А.Н. Островского. В одном из писем Островскому И.А. Гончаров утверждает: "... Вы совершили всё, что подобало великому </a:t>
            </a:r>
            <a:r>
              <a:rPr lang="ru-RU" dirty="0" err="1" smtClean="0"/>
              <a:t>таланту...литературе</a:t>
            </a:r>
            <a:r>
              <a:rPr lang="ru-RU" dirty="0" smtClean="0"/>
              <a:t> Вы принесли в дар целую библиотеку художественных произведений, а для сцены создали свой особый мир. Вы один достроили здание, в основу которого положили краеугольный камень </a:t>
            </a:r>
            <a:r>
              <a:rPr lang="ru-RU" dirty="0" smtClean="0">
                <a:hlinkClick r:id="rId3"/>
              </a:rPr>
              <a:t>Фонвизин</a:t>
            </a:r>
            <a:r>
              <a:rPr lang="ru-RU" dirty="0" smtClean="0"/>
              <a:t>, Грибоедов, Гоголь. Но только после Вас мы, русские, можем с гордостью сказать: "у нас есть свой русский национальный театр". Он по справедливости должен называться Театр Островского".</a:t>
            </a:r>
            <a:br>
              <a:rPr lang="ru-RU" dirty="0" smtClean="0"/>
            </a:br>
            <a:r>
              <a:rPr lang="ru-RU" dirty="0" smtClean="0"/>
              <a:t>       Именно А.Н. Островским, Л.Н. Толстым, И.С. Тургеневым, М.Е. Салтыковым-Щедриным, Н.С. Лесковым и А.П. Чеховым во второй половине XIX века были сделаны новые шаги на пути реалистического театрального искусства.</a:t>
            </a:r>
            <a:endParaRPr lang="ru-RU" dirty="0"/>
          </a:p>
        </p:txBody>
      </p:sp>
      <p:pic>
        <p:nvPicPr>
          <p:cNvPr id="4" name="Рисунок 3" descr="vol_line.png"/>
          <p:cNvPicPr>
            <a:picLocks noChangeAspect="1"/>
          </p:cNvPicPr>
          <p:nvPr/>
        </p:nvPicPr>
        <p:blipFill>
          <a:blip r:embed="rId4">
            <a:duotone>
              <a:prstClr val="black"/>
              <a:schemeClr val="accent6">
                <a:tint val="45000"/>
                <a:satMod val="400000"/>
              </a:schemeClr>
            </a:duotone>
          </a:blip>
          <a:stretch>
            <a:fillRect/>
          </a:stretch>
        </p:blipFill>
        <p:spPr>
          <a:xfrm>
            <a:off x="2643174" y="6072206"/>
            <a:ext cx="6215106" cy="5533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4308</Words>
  <Application>Microsoft Office PowerPoint</Application>
  <PresentationFormat>Экран (4:3)</PresentationFormat>
  <Paragraphs>297</Paragraphs>
  <Slides>90</Slides>
  <Notes>33</Notes>
  <HiddenSlides>0</HiddenSlides>
  <MMClips>1</MMClips>
  <ScaleCrop>false</ScaleCrop>
  <HeadingPairs>
    <vt:vector size="4" baseType="variant">
      <vt:variant>
        <vt:lpstr>Тема</vt:lpstr>
      </vt:variant>
      <vt:variant>
        <vt:i4>1</vt:i4>
      </vt:variant>
      <vt:variant>
        <vt:lpstr>Заголовки слайдов</vt:lpstr>
      </vt:variant>
      <vt:variant>
        <vt:i4>90</vt:i4>
      </vt:variant>
    </vt:vector>
  </HeadingPairs>
  <TitlesOfParts>
    <vt:vector size="91" baseType="lpstr">
      <vt:lpstr>Тема Office</vt:lpstr>
      <vt:lpstr>Из истории реализма  в русской живописи</vt:lpstr>
      <vt:lpstr>Реализм</vt:lpstr>
      <vt:lpstr>Реализм</vt:lpstr>
      <vt:lpstr>Реализм</vt:lpstr>
      <vt:lpstr>Реализм</vt:lpstr>
      <vt:lpstr>Реализм</vt:lpstr>
      <vt:lpstr>Реализм</vt:lpstr>
      <vt:lpstr>Реализм</vt:lpstr>
      <vt:lpstr>Реализм</vt:lpstr>
      <vt:lpstr>Каковы основные эстетические принципы реализма?  </vt:lpstr>
      <vt:lpstr>Презентация PowerPoint</vt:lpstr>
      <vt:lpstr>Презентация PowerPoint</vt:lpstr>
      <vt:lpstr>Художники-передвижники</vt:lpstr>
      <vt:lpstr>Презентация PowerPoint</vt:lpstr>
      <vt:lpstr>Рождение Товарищества Передвижных Художественных Выставок </vt:lpstr>
      <vt:lpstr>Павел Андреевич Федотов (1815-1852)</vt:lpstr>
      <vt:lpstr>Павел Андреевич Федотов (1815-1852)</vt:lpstr>
      <vt:lpstr>Павел Андреевич Федотов. Свежий кавалер. 1846</vt:lpstr>
      <vt:lpstr>Павел Андреевич Федотов. Разборчивая невеста. 1847</vt:lpstr>
      <vt:lpstr>Павел Андреевич Федотов. Вдовушка. 1850</vt:lpstr>
      <vt:lpstr>Презентация PowerPoint</vt:lpstr>
      <vt:lpstr>Василий Григорьевич Перов (1833-1882) — живописец, жанрист, портретист, мастер исторической картины. Один из ведущих художников «критического направления» в русском реализме второй половины XIX столетия. </vt:lpstr>
      <vt:lpstr>Василий Григорьевич Перов. Тройка .Ученики-мастеровые везут воду. 1866. ГТГ</vt:lpstr>
      <vt:lpstr>Василий Григорьевич Перов. Последний кабак у заставы  1868. ГТГ  </vt:lpstr>
      <vt:lpstr>Василий Григорьевич Перов. Сельский крестный ход на Пасхе 1861. ГТГ  </vt:lpstr>
      <vt:lpstr>Василий Григорьевич Перов. Чаепитие в Мытищах, близ Москвы. 1862. ГТГ  </vt:lpstr>
      <vt:lpstr>Перов Василий Григорьевич  Проводы покойника ГТГ </vt:lpstr>
      <vt:lpstr>Василий Григорьевич Перов  Охотники на привале. ГТГ</vt:lpstr>
      <vt:lpstr>Николай Николаевич Ге. 1831-1894</vt:lpstr>
      <vt:lpstr>Николай Николаевич Ге. Тайная вечеря. 1863г. </vt:lpstr>
      <vt:lpstr>Ге Николай Николаевич. Петр I допрашивает царевича Алексея Петровича в Петергофе. 1871. ГТГ  </vt:lpstr>
      <vt:lpstr>Ге Николай Николаевич. Христос и Пилат. В чем есть истина 1890.</vt:lpstr>
      <vt:lpstr>Верещагин Василий Васильевич (1842—1904) </vt:lpstr>
      <vt:lpstr>Верещагин Василий Васильевич (1842—1904) </vt:lpstr>
      <vt:lpstr>Верещагин Василий Васильевич. Апофеоз войны. 1871. ГТГ. </vt:lpstr>
      <vt:lpstr>Верещагин Василий Васильевич. Торжествуют. 1872.ГТГ  </vt:lpstr>
      <vt:lpstr>Верещагин Василий Васильевич. Представляют трофеи. 1872.ГТГ </vt:lpstr>
      <vt:lpstr>Верещагин Василий Васильевич. Мавзолей Тадж-Махал в Агре. 1874—1876. ГТГ  </vt:lpstr>
      <vt:lpstr>Верещагин В.В. У крепостной стены. Пусть войдут.</vt:lpstr>
      <vt:lpstr>Презентация PowerPoint</vt:lpstr>
      <vt:lpstr>Презентация PowerPoint</vt:lpstr>
      <vt:lpstr>Илья Ефимович Репин. Бурлаки на Волге(1870—1873. ГРМ). </vt:lpstr>
      <vt:lpstr>Илья Ефимович Репин. Запорожцы пишут письмо турецкому султану. 1880—1891. ГРМ .</vt:lpstr>
      <vt:lpstr>Илья Ефимович Репин. Крестный ход в Курской губернии. 1881—1883. ГТГ </vt:lpstr>
      <vt:lpstr>Илья Ефимович Репин. Не ждали. 1888. ГТГ  </vt:lpstr>
      <vt:lpstr>Илья Ефимович Репин. Иван Грозный и его сын Иван 16 ноября 1581года. (1888. ГТГ) </vt:lpstr>
      <vt:lpstr>Мясоедов Григорий Григорьевич (1834-1911)</vt:lpstr>
      <vt:lpstr>Мясоедов Григорий Григорьевич. Косцы. 1887г. </vt:lpstr>
      <vt:lpstr>Мясоедов Григорий Григорьевич. Земство обедает. 1872г. </vt:lpstr>
      <vt:lpstr>Маковский Владимир Егорович (1846—1920)</vt:lpstr>
      <vt:lpstr>Маковский Владимир Егорович (1846—1920)</vt:lpstr>
      <vt:lpstr>Маковский Владимир Егорович. Свидание. 1883г. </vt:lpstr>
      <vt:lpstr>Маковский Владимир Егорович. Объяснение. 1889-91гг. </vt:lpstr>
      <vt:lpstr>Маковский Владимир Егорович. На бульваре. 1886 </vt:lpstr>
      <vt:lpstr>Крамской Иван Николаевич(1837-1887)</vt:lpstr>
      <vt:lpstr>Крамской Иван Николаевич. Неизвестная. 1883г.</vt:lpstr>
      <vt:lpstr>Крамской Иван Николаевич. Мина Моисеев. Этюд для картины «Крестьянин с уздечкой». 1882г.  </vt:lpstr>
      <vt:lpstr>Крамской Иван Николаевич. Христос в пустыне. 1872г</vt:lpstr>
      <vt:lpstr>Василий Иванович Суриков (1848-1916)</vt:lpstr>
      <vt:lpstr>Василий Иванович Суриков (1848-1916)</vt:lpstr>
      <vt:lpstr>Василий Иванович Суриков. Боярыня Морозова   </vt:lpstr>
      <vt:lpstr>Презентация PowerPoint</vt:lpstr>
      <vt:lpstr>Василий Иванович Суриков. Меньшиков в Берёзове  </vt:lpstr>
      <vt:lpstr>Презентация PowerPoint</vt:lpstr>
      <vt:lpstr>Суриков Василий Иванович. Переход Суворова через Альпы.  1899. </vt:lpstr>
      <vt:lpstr>Василий Владимирович Пукирев (1832-1890)</vt:lpstr>
      <vt:lpstr>В.В. Пукирев. Неравный брак 1862</vt:lpstr>
      <vt:lpstr>Пейзажи русских художников</vt:lpstr>
      <vt:lpstr>Левитан Исаак Ильич (1860-1900)</vt:lpstr>
      <vt:lpstr>Левитан Исаак Ильич (1860-1900)</vt:lpstr>
      <vt:lpstr>Левитан. Над вечным покоем. 1894</vt:lpstr>
      <vt:lpstr>Левитан Исаак Ильич. Вечерний звон. 1892 </vt:lpstr>
      <vt:lpstr>Левитан Исаак Ильич. Цветущие яблони. 1896</vt:lpstr>
      <vt:lpstr> Поленов Василий Дмитриевич (1844-1927) </vt:lpstr>
      <vt:lpstr>Поленов Василий Дмитриевич. Московский дворик. 1878г  </vt:lpstr>
      <vt:lpstr>Шишкин Иван Иванович (1832-1898) </vt:lpstr>
      <vt:lpstr>Шишкин Иван Иванович (1832-1898) </vt:lpstr>
      <vt:lpstr>Иван Иванович Шишкин  Дубы. Вечер</vt:lpstr>
      <vt:lpstr>Шишкин Иван Иванович  Лесные дали </vt:lpstr>
      <vt:lpstr>Шишкин Иван Иванович. Перед грозой. 1884г.  </vt:lpstr>
      <vt:lpstr>Шишкин Иван Иванович. Дубы. 1887г. </vt:lpstr>
      <vt:lpstr>Шишкин Иван Иванович. Обрыв. 1893 </vt:lpstr>
      <vt:lpstr>Иван Иванович Шишкин Рожь  </vt:lpstr>
      <vt:lpstr>Куинджи Архип Иванович (1842-1910)</vt:lpstr>
      <vt:lpstr>Куинджи Архип Иванович. Ночь на Днепре. 1882г </vt:lpstr>
      <vt:lpstr>Куинджи Архип Иванович. Радуга. 1900-05 гг.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истории реализма в русской живописи 18-19 веков</dc:title>
  <dc:creator>user</dc:creator>
  <cp:lastModifiedBy>Светлана</cp:lastModifiedBy>
  <cp:revision>88</cp:revision>
  <dcterms:created xsi:type="dcterms:W3CDTF">2010-09-24T17:31:52Z</dcterms:created>
  <dcterms:modified xsi:type="dcterms:W3CDTF">2012-12-27T03:19:03Z</dcterms:modified>
</cp:coreProperties>
</file>