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62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2DE2E-C7EB-4317-8880-83B790365ACA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6A9F0-8792-4E2D-9F35-2F1BDC2E4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694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Из храмов этой эпохи, находившихся в самой Греции, можно указать на храм Геры в Олимпии, храм Зевса в Афинах, храм Аполлона в Дельфах (одно из самых знаменитых и роскошных святилищ древней Греции) и храм Афины Паллады на острове </a:t>
            </a:r>
            <a:r>
              <a:rPr lang="ru-RU" sz="1200" dirty="0" err="1" smtClean="0">
                <a:solidFill>
                  <a:schemeClr val="tx1"/>
                </a:solidFill>
              </a:rPr>
              <a:t>Эгине</a:t>
            </a:r>
            <a:r>
              <a:rPr lang="ru-RU" sz="1200" dirty="0" smtClean="0">
                <a:solidFill>
                  <a:schemeClr val="tx1"/>
                </a:solidFill>
              </a:rPr>
              <a:t>, получивший в новейшее время громкую известность по скульптурным группам, украшавшим его фронтоны и хранящимся ныне в мюнхенской глиптотеке.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6A9F0-8792-4E2D-9F35-2F1BDC2E44D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789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tx1"/>
                </a:solidFill>
              </a:rPr>
              <a:t>Храм Тесея в Афинах, воздвигнутый в начале третьего периода, составляет одно из замечательнейших произведений </a:t>
            </a:r>
            <a:r>
              <a:rPr lang="ru-RU" dirty="0" err="1" smtClean="0">
                <a:solidFill>
                  <a:schemeClr val="tx1"/>
                </a:solidFill>
              </a:rPr>
              <a:t>доризма</a:t>
            </a:r>
            <a:r>
              <a:rPr lang="ru-RU" dirty="0" smtClean="0">
                <a:solidFill>
                  <a:schemeClr val="tx1"/>
                </a:solidFill>
              </a:rPr>
              <a:t>, смягчившегося в Аттике. Почти одновременно с ним явились ещё два памятника, гармоничностью своих пропорций обличающие в их исполнении аттическое понимание ионического стиля, а именно маленький храм в </a:t>
            </a:r>
            <a:r>
              <a:rPr lang="ru-RU" dirty="0" err="1" smtClean="0">
                <a:solidFill>
                  <a:schemeClr val="tx1"/>
                </a:solidFill>
              </a:rPr>
              <a:t>Илиссе</a:t>
            </a:r>
            <a:r>
              <a:rPr lang="ru-RU" dirty="0" smtClean="0">
                <a:solidFill>
                  <a:schemeClr val="tx1"/>
                </a:solidFill>
              </a:rPr>
              <a:t> (теперь разрушенный) и Храм Ники </a:t>
            </a:r>
            <a:r>
              <a:rPr lang="ru-RU" dirty="0" err="1" smtClean="0">
                <a:solidFill>
                  <a:schemeClr val="tx1"/>
                </a:solidFill>
              </a:rPr>
              <a:t>Аптерос</a:t>
            </a:r>
            <a:r>
              <a:rPr lang="ru-RU" dirty="0" smtClean="0">
                <a:solidFill>
                  <a:schemeClr val="tx1"/>
                </a:solidFill>
              </a:rPr>
              <a:t> (Ники Бескрылой) при входе в афинский акрополь.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6A9F0-8792-4E2D-9F35-2F1BDC2E44D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775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Переход от прежнего направления к новому выражает собой храм Крылатой Афины. Затем, из памятников четвёртого периода заслуживают внимания храм Зевса в </a:t>
            </a:r>
            <a:r>
              <a:rPr lang="ru-RU" sz="1200" dirty="0" err="1" smtClean="0">
                <a:solidFill>
                  <a:schemeClr val="tx1"/>
                </a:solidFill>
              </a:rPr>
              <a:t>Немее</a:t>
            </a:r>
            <a:r>
              <a:rPr lang="ru-RU" sz="1200" dirty="0" smtClean="0">
                <a:solidFill>
                  <a:schemeClr val="tx1"/>
                </a:solidFill>
              </a:rPr>
              <a:t> и несколько небольших, но чрезвычайно изящных сооружений в Афинах, в особенности </a:t>
            </a:r>
            <a:r>
              <a:rPr lang="ru-RU" sz="1200" dirty="0" err="1" smtClean="0">
                <a:solidFill>
                  <a:schemeClr val="tx1"/>
                </a:solidFill>
              </a:rPr>
              <a:t>хорагический</a:t>
            </a:r>
            <a:r>
              <a:rPr lang="ru-RU" sz="1200" dirty="0" smtClean="0">
                <a:solidFill>
                  <a:schemeClr val="tx1"/>
                </a:solidFill>
              </a:rPr>
              <a:t> памятник </a:t>
            </a:r>
            <a:r>
              <a:rPr lang="ru-RU" sz="1200" dirty="0" err="1" smtClean="0">
                <a:solidFill>
                  <a:schemeClr val="tx1"/>
                </a:solidFill>
              </a:rPr>
              <a:t>Лисикрата</a:t>
            </a:r>
            <a:r>
              <a:rPr lang="ru-RU" sz="1200" dirty="0" smtClean="0">
                <a:solidFill>
                  <a:schemeClr val="tx1"/>
                </a:solidFill>
              </a:rPr>
              <a:t> и так называемая Башня Ветров.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6A9F0-8792-4E2D-9F35-2F1BDC2E44D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11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6C13-0EDB-4CDE-ABA2-B4977A6354D9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D490-5721-49EA-8D8E-01DDCFA803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6C13-0EDB-4CDE-ABA2-B4977A6354D9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D490-5721-49EA-8D8E-01DDCFA803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6C13-0EDB-4CDE-ABA2-B4977A6354D9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D490-5721-49EA-8D8E-01DDCFA803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6C13-0EDB-4CDE-ABA2-B4977A6354D9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D490-5721-49EA-8D8E-01DDCFA803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6C13-0EDB-4CDE-ABA2-B4977A6354D9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D490-5721-49EA-8D8E-01DDCFA803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6C13-0EDB-4CDE-ABA2-B4977A6354D9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D490-5721-49EA-8D8E-01DDCFA803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6C13-0EDB-4CDE-ABA2-B4977A6354D9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D490-5721-49EA-8D8E-01DDCFA803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6C13-0EDB-4CDE-ABA2-B4977A6354D9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D490-5721-49EA-8D8E-01DDCFA803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6C13-0EDB-4CDE-ABA2-B4977A6354D9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D490-5721-49EA-8D8E-01DDCFA803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6C13-0EDB-4CDE-ABA2-B4977A6354D9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D490-5721-49EA-8D8E-01DDCFA803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6C13-0EDB-4CDE-ABA2-B4977A6354D9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D490-5721-49EA-8D8E-01DDCFA803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A6C13-0EDB-4CDE-ABA2-B4977A6354D9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D490-5721-49EA-8D8E-01DDCFA803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Развитие архитектуры Древней Греции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28384" y="6093296"/>
            <a:ext cx="864096" cy="64807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002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626" name="Picture 2" descr="http://stat17.privet.ru/lr/0a040524fdb9b9fdf0ceeb89af5bcb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2771800" cy="21998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6628" name="Picture 4" descr="http://poremontu.ru/media/ck/blogs/images/1371479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645024"/>
            <a:ext cx="3024336" cy="21915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6632" name="Picture 8" descr="http://www.civilization.ca/cmc/exhibitions/civil/greece/images/gr0014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2934" y="3645024"/>
            <a:ext cx="3088128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500562" y="6357958"/>
            <a:ext cx="3026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 Ипатов Дмитрий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508104" y="4797152"/>
            <a:ext cx="2448272" cy="11521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Храм Афины Паллады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797152"/>
            <a:ext cx="2448272" cy="11521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Храм Аполлона в Дельфах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1556792"/>
            <a:ext cx="2448272" cy="1152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Храм Зевса в Афинах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Храмы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раннеклассического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периода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556792"/>
            <a:ext cx="2448272" cy="11521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Храм Геры в Олимпии</a:t>
            </a:r>
            <a:endParaRPr lang="ru-RU" sz="2400" dirty="0"/>
          </a:p>
        </p:txBody>
      </p:sp>
      <p:sp>
        <p:nvSpPr>
          <p:cNvPr id="13" name="Выгнутая вверх стрелка 12">
            <a:hlinkClick r:id="rId2" action="ppaction://hlinksldjump"/>
          </p:cNvPr>
          <p:cNvSpPr/>
          <p:nvPr/>
        </p:nvSpPr>
        <p:spPr>
          <a:xfrm flipH="1">
            <a:off x="251520" y="6165304"/>
            <a:ext cx="755576" cy="576064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3794" name="Picture 2" descr="http://www.gardenvisit.com/assets/madge/temple_of_olympia_1523_jpg/600x/temple_of_olympia_1523_jpg_60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556792"/>
            <a:ext cx="5715000" cy="4286250"/>
          </a:xfrm>
          <a:prstGeom prst="rect">
            <a:avLst/>
          </a:prstGeom>
          <a:noFill/>
        </p:spPr>
      </p:pic>
      <p:pic>
        <p:nvPicPr>
          <p:cNvPr id="33798" name="Picture 6" descr="http://upload.wikimedia.org/wikipedia/commons/8/8a/The_Temple_of_Apollo_at_Delp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412776"/>
            <a:ext cx="6372708" cy="4248472"/>
          </a:xfrm>
          <a:prstGeom prst="rect">
            <a:avLst/>
          </a:prstGeom>
          <a:noFill/>
        </p:spPr>
      </p:pic>
      <p:pic>
        <p:nvPicPr>
          <p:cNvPr id="33796" name="Picture 4" descr="http://upload.wikimedia.org/wikipedia/commons/3/30/Templo-de-zeus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268760"/>
            <a:ext cx="5004048" cy="3743861"/>
          </a:xfrm>
          <a:prstGeom prst="rect">
            <a:avLst/>
          </a:prstGeom>
          <a:noFill/>
        </p:spPr>
      </p:pic>
      <p:pic>
        <p:nvPicPr>
          <p:cNvPr id="33800" name="Picture 8" descr="http://www.greciya.su/images/today-005-20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1412776"/>
            <a:ext cx="5238750" cy="3762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Классический период (470 г. до н.э. – 338 г. до н.э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56792"/>
            <a:ext cx="7776864" cy="46805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В течение третьего периода, то есть в самую блестящую пору греческого искусства, </a:t>
            </a:r>
            <a:r>
              <a:rPr lang="ru-RU" sz="2400" b="1" dirty="0">
                <a:solidFill>
                  <a:schemeClr val="tx1"/>
                </a:solidFill>
              </a:rPr>
              <a:t>дорический стиль</a:t>
            </a:r>
            <a:r>
              <a:rPr lang="ru-RU" sz="2400" dirty="0">
                <a:solidFill>
                  <a:schemeClr val="tx1"/>
                </a:solidFill>
              </a:rPr>
              <a:t>, продолжая быть господствующим, делается легче в своих формах и смелее в их сочетании, </a:t>
            </a:r>
            <a:r>
              <a:rPr lang="ru-RU" sz="2400" b="1" dirty="0">
                <a:solidFill>
                  <a:schemeClr val="tx1"/>
                </a:solidFill>
              </a:rPr>
              <a:t>ионический же стиль </a:t>
            </a:r>
            <a:r>
              <a:rPr lang="ru-RU" sz="2400" dirty="0">
                <a:solidFill>
                  <a:schemeClr val="tx1"/>
                </a:solidFill>
              </a:rPr>
              <a:t>входит все в большее и большее употребление, и, наконец, постепенно получает право гражданства и </a:t>
            </a:r>
            <a:r>
              <a:rPr lang="ru-RU" sz="2400" b="1" dirty="0">
                <a:solidFill>
                  <a:schemeClr val="tx1"/>
                </a:solidFill>
              </a:rPr>
              <a:t>стиль коринфский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smtClean="0">
                <a:solidFill>
                  <a:schemeClr val="tx1"/>
                </a:solidFill>
              </a:rPr>
              <a:t>Вместо </a:t>
            </a:r>
            <a:r>
              <a:rPr lang="ru-RU" sz="2400" dirty="0">
                <a:solidFill>
                  <a:schemeClr val="tx1"/>
                </a:solidFill>
              </a:rPr>
              <a:t>известкового камня и песчаника для построек употребляется мрамор, доступный более тонкой обработке и потому способствующий большей деликатности и изяществу орнаментировки. </a:t>
            </a: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028384" y="6093296"/>
            <a:ext cx="864096" cy="64807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002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Классический период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Выгнутая вверх стрелка 4">
            <a:hlinkClick r:id="rId2" action="ppaction://hlinksldjump"/>
          </p:cNvPr>
          <p:cNvSpPr/>
          <p:nvPr/>
        </p:nvSpPr>
        <p:spPr>
          <a:xfrm flipH="1">
            <a:off x="251520" y="6165304"/>
            <a:ext cx="755576" cy="576064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5846" name="Picture 6" descr="http://f8.ifotki.info/org/2be5602b701aec2d04d10be26637af305b7a7187433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4461033" cy="3672408"/>
          </a:xfrm>
          <a:prstGeom prst="rect">
            <a:avLst/>
          </a:prstGeom>
          <a:noFill/>
        </p:spPr>
      </p:pic>
      <p:pic>
        <p:nvPicPr>
          <p:cNvPr id="35848" name="Picture 8" descr="http://www.kontorakuka.ru/countries/europe/greece/jpeg/akrop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84784"/>
            <a:ext cx="3816424" cy="4204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Период эллинизма (338 г. до н.э.- 180 г. до н.э.)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56792"/>
            <a:ext cx="7776864" cy="46805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В течение четвёртого периода греч. </a:t>
            </a:r>
            <a:r>
              <a:rPr lang="ru-RU" sz="2400" dirty="0" smtClean="0">
                <a:solidFill>
                  <a:schemeClr val="tx1"/>
                </a:solidFill>
              </a:rPr>
              <a:t>искусства архитектура </a:t>
            </a:r>
            <a:r>
              <a:rPr lang="ru-RU" sz="2400" dirty="0">
                <a:solidFill>
                  <a:schemeClr val="tx1"/>
                </a:solidFill>
              </a:rPr>
              <a:t>уже не обладала чистотой вкуса предшествовавшей эпохи. Под влиянием чувственности и изнеженности Востока, проникших в Элладу, художники заботятся главным образом о пышности и эффектности своих сооружений; повсюду господствует пристрастие к коринфскому стилю; строятся здания гражданского характера — театры, дворцы и пр. </a:t>
            </a: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028384" y="6093296"/>
            <a:ext cx="864096" cy="64807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002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Период эллинизма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700808"/>
            <a:ext cx="2448272" cy="11521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Х</a:t>
            </a:r>
            <a:r>
              <a:rPr lang="ru-RU" sz="2400" dirty="0" smtClean="0"/>
              <a:t>рам </a:t>
            </a:r>
            <a:r>
              <a:rPr lang="ru-RU" sz="2400" dirty="0"/>
              <a:t>К</a:t>
            </a:r>
            <a:r>
              <a:rPr lang="ru-RU" sz="2400" dirty="0" smtClean="0"/>
              <a:t>рылатой </a:t>
            </a:r>
            <a:r>
              <a:rPr lang="ru-RU" sz="2400" dirty="0"/>
              <a:t>А</a:t>
            </a:r>
            <a:r>
              <a:rPr lang="ru-RU" sz="2400" dirty="0" smtClean="0"/>
              <a:t>фины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941168"/>
            <a:ext cx="2448272" cy="11521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Памятник Лисикрата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4941168"/>
            <a:ext cx="2448272" cy="11521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Башня Ветров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1700808"/>
            <a:ext cx="2448272" cy="11521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Храм Зевса в Немее</a:t>
            </a:r>
            <a:endParaRPr lang="ru-RU" sz="2400" dirty="0"/>
          </a:p>
        </p:txBody>
      </p:sp>
      <p:sp>
        <p:nvSpPr>
          <p:cNvPr id="11" name="Выгнутая вверх стрелка 10">
            <a:hlinkClick r:id="rId2" action="ppaction://hlinksldjump"/>
          </p:cNvPr>
          <p:cNvSpPr/>
          <p:nvPr/>
        </p:nvSpPr>
        <p:spPr>
          <a:xfrm flipH="1">
            <a:off x="251520" y="6165304"/>
            <a:ext cx="755576" cy="576064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9938" name="Picture 2" descr="http://sschool8.narod.ru/79_Afina/78597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628800"/>
            <a:ext cx="5295897" cy="3528392"/>
          </a:xfrm>
          <a:prstGeom prst="rect">
            <a:avLst/>
          </a:prstGeom>
          <a:noFill/>
        </p:spPr>
      </p:pic>
      <p:pic>
        <p:nvPicPr>
          <p:cNvPr id="39944" name="Picture 8" descr="http://agency-ls.ru/strana/kurort/big/50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340768"/>
            <a:ext cx="5568619" cy="4176464"/>
          </a:xfrm>
          <a:prstGeom prst="rect">
            <a:avLst/>
          </a:prstGeom>
          <a:noFill/>
        </p:spPr>
      </p:pic>
      <p:pic>
        <p:nvPicPr>
          <p:cNvPr id="39940" name="Picture 4" descr="http://histmag.org/grafika/niusy/olimpiad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628800"/>
            <a:ext cx="5486664" cy="3672408"/>
          </a:xfrm>
          <a:prstGeom prst="rect">
            <a:avLst/>
          </a:prstGeom>
          <a:noFill/>
        </p:spPr>
      </p:pic>
      <p:pic>
        <p:nvPicPr>
          <p:cNvPr id="39942" name="Picture 6" descr="http://www.grekomania.ru/images/attractions/architecture/16_lysicrates/947_Lysicrates-Monument-Athen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916832"/>
            <a:ext cx="5184575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decel="10000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decel="10000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Архитектура Древней Греции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7920880" cy="5145435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fontAlgn="base">
              <a:buFont typeface="Courier New" pitchFamily="49" charset="0"/>
              <a:buChar char="o"/>
            </a:pPr>
            <a:r>
              <a:rPr lang="ru-RU" sz="2400" dirty="0" smtClean="0"/>
              <a:t>    Архитектура в Древней Греции развивалась быстро и многосторонне. </a:t>
            </a:r>
            <a:endParaRPr lang="ru-RU" sz="2400" dirty="0" smtClean="0"/>
          </a:p>
          <a:p>
            <a:pPr fontAlgn="base">
              <a:buFont typeface="Courier New" pitchFamily="49" charset="0"/>
              <a:buChar char="o"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400" dirty="0" smtClean="0"/>
              <a:t>В </a:t>
            </a:r>
            <a:r>
              <a:rPr lang="ru-RU" sz="2400" dirty="0" smtClean="0"/>
              <a:t>растущих греческих городах создаются каменные жилые здания, укрепления, портовые сооружения, но самое важное и новое появилось не в жилых зданиях и хозяйственных постройках, а в каменных общественных зданиях. </a:t>
            </a:r>
            <a:endParaRPr lang="ru-RU" sz="2400" dirty="0" smtClean="0"/>
          </a:p>
          <a:p>
            <a:pPr fontAlgn="base">
              <a:buFont typeface="Courier New" pitchFamily="49" charset="0"/>
              <a:buChar char="o"/>
            </a:pPr>
            <a:r>
              <a:rPr lang="ru-RU" sz="2400" dirty="0" smtClean="0"/>
              <a:t>  Именно </a:t>
            </a:r>
            <a:r>
              <a:rPr lang="ru-RU" sz="2400" dirty="0" smtClean="0"/>
              <a:t>здесь, и, прежде всего в архитектуре храмов, сложились классические греческие архитектурные Ордера.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вы думаете что такое Ордер?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3"/>
            <a:ext cx="3898776" cy="4037674"/>
          </a:xfrm>
          <a:solidFill>
            <a:schemeClr val="bg1">
              <a:lumMod val="65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Ордер </a:t>
            </a:r>
            <a:r>
              <a:rPr lang="ru-RU" b="1" dirty="0"/>
              <a:t>- </a:t>
            </a:r>
            <a:r>
              <a:rPr lang="ru-RU" dirty="0"/>
              <a:t>вид архитектурной композиции, художественно переработавшей стоечно-балочную конструкцию и имеющей определенный состав, форму и взаиморасположение элементов.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классической архитектуре различают Ордера: </a:t>
            </a:r>
            <a:r>
              <a:rPr lang="ru-RU" b="1" dirty="0"/>
              <a:t>дорический, </a:t>
            </a:r>
            <a:r>
              <a:rPr lang="ru-RU" b="1" dirty="0" smtClean="0"/>
              <a:t>ионический и коринфский</a:t>
            </a:r>
            <a:endParaRPr lang="ru-RU" b="1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4716016" y="1700808"/>
            <a:ext cx="352839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Виды Ордеров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Ордеров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1628800"/>
            <a:ext cx="3024336" cy="12961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Дорический ордер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0032" y="1628800"/>
            <a:ext cx="3024336" cy="129614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Ионический ордер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59832" y="3789040"/>
            <a:ext cx="302433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Коринфский ордер</a:t>
            </a:r>
            <a:endParaRPr lang="ru-RU" dirty="0"/>
          </a:p>
        </p:txBody>
      </p:sp>
      <p:pic>
        <p:nvPicPr>
          <p:cNvPr id="13316" name="Picture 4" descr="File:DoricParthen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980728"/>
            <a:ext cx="3024336" cy="5073080"/>
          </a:xfrm>
          <a:prstGeom prst="rect">
            <a:avLst/>
          </a:prstGeom>
          <a:noFill/>
        </p:spPr>
      </p:pic>
      <p:pic>
        <p:nvPicPr>
          <p:cNvPr id="13318" name="Picture 6" descr="Архитектура Древней Греции. ИОНИЙСКИЙ (ИОНИЧЕСКИЙ) ОРД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4540232" cy="3744416"/>
          </a:xfrm>
          <a:prstGeom prst="rect">
            <a:avLst/>
          </a:prstGeom>
          <a:noFill/>
        </p:spPr>
      </p:pic>
      <p:pic>
        <p:nvPicPr>
          <p:cNvPr id="13320" name="Picture 8" descr="http://architecture.artyx.ru/books/item/f00/s00/z0000005/pic/00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268760"/>
            <a:ext cx="2971800" cy="4762500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28384" y="6093296"/>
            <a:ext cx="864096" cy="64807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002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Рассмотрите по рисунку разнообразие Ордеров.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0" name="Picture 2" descr="http://www.masterovoi.ru/images/statya/greek-architecture/greek-archite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6141856" cy="41764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07704" y="5157192"/>
            <a:ext cx="11521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Дорический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5157192"/>
            <a:ext cx="11521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Ионический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5157192"/>
            <a:ext cx="136815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Коринфский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028384" y="6093296"/>
            <a:ext cx="864096" cy="64807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002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Греческая архитектура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764704"/>
            <a:ext cx="8136904" cy="172819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периоды греческой архитектуры</a:t>
            </a:r>
            <a:endParaRPr lang="ru-RU" sz="2800" b="1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539552" y="2852936"/>
            <a:ext cx="3240360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Архаический </a:t>
            </a:r>
            <a:r>
              <a:rPr lang="ru-RU" sz="2800" b="1" dirty="0"/>
              <a:t>период</a:t>
            </a:r>
          </a:p>
          <a:p>
            <a:pPr algn="ctr"/>
            <a:endParaRPr lang="ru-RU" sz="2800" b="1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5436096" y="2852936"/>
            <a:ext cx="3240360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Ранне-классический </a:t>
            </a:r>
            <a:r>
              <a:rPr lang="ru-RU" sz="2400" b="1" dirty="0"/>
              <a:t>период</a:t>
            </a: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539552" y="4797152"/>
            <a:ext cx="3240360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Классический период</a:t>
            </a:r>
            <a:endParaRPr lang="ru-RU" sz="2400" b="1" dirty="0"/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5436096" y="4797152"/>
            <a:ext cx="3240360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/>
              <a:t>Период эллинизма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892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Архаический период (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VII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до н.э. до времен Солона (590 г. до н.э.))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56792"/>
            <a:ext cx="7776864" cy="46805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tx1"/>
                </a:solidFill>
              </a:rPr>
              <a:t>  Архаика</a:t>
            </a:r>
            <a:r>
              <a:rPr lang="ru-RU" sz="2400" dirty="0">
                <a:solidFill>
                  <a:schemeClr val="tx1"/>
                </a:solidFill>
              </a:rPr>
              <a:t> — время сложения монументальных изобразительных и архитектурных форм. В эпоху Архаики сложились дорический и ионический архитектурные ордера.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2400" dirty="0">
                <a:solidFill>
                  <a:schemeClr val="tx1"/>
                </a:solidFill>
              </a:rPr>
              <a:t>Согласно наиболее распространенной периодизации историю греческого изобразительного искусства и архитектуры V в. принято делить на два больших периода: искусство ранней классики, или строгого стиля, и искусство высокой, или развитой, классики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028384" y="6093296"/>
            <a:ext cx="864096" cy="64807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002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Архаический период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34" name="Picture 2" descr="http://www.greeks.ua/uploaded/%20%D0%93%D0%B5%D1%80%D1%8B%20%D0%B2%20%D0%9E%D0%BB%D0%B8%D0%BC%D0%BF%D0%B8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6889412" cy="42484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Выгнутая вверх стрелка 3">
            <a:hlinkClick r:id="rId3" action="ppaction://hlinksldjump"/>
          </p:cNvPr>
          <p:cNvSpPr/>
          <p:nvPr/>
        </p:nvSpPr>
        <p:spPr>
          <a:xfrm flipH="1">
            <a:off x="251520" y="6165304"/>
            <a:ext cx="755576" cy="576064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Ранне-классический период(590 г. до н.э.- 470 г. до н.э.)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56792"/>
            <a:ext cx="7776864" cy="46805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Дошедшие до нас развалины сооружений второго периода удостоверяют, что главную его черту составляло постепенное освобождение греческой архитектуры от чужеземного влияния, претворение элементов, занесённых из Азии и Египта, в формы, соответствующие духу народа и условиям его религиозных воззрений и обрядов. 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028384" y="6093296"/>
            <a:ext cx="864096" cy="64807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002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226</TotalTime>
  <Words>484</Words>
  <Application>Microsoft Office PowerPoint</Application>
  <PresentationFormat>Экран (4:3)</PresentationFormat>
  <Paragraphs>52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Развитие архитектуры Древней Греции</vt:lpstr>
      <vt:lpstr>Архитектура Древней Греции</vt:lpstr>
      <vt:lpstr>Как вы думаете что такое Ордер?</vt:lpstr>
      <vt:lpstr>Виды Ордеров</vt:lpstr>
      <vt:lpstr>Рассмотрите по рисунку разнообразие Ордеров.</vt:lpstr>
      <vt:lpstr>Греческая архитектура</vt:lpstr>
      <vt:lpstr>Архаический период (VII в до н.э. до времен Солона (590 г. до н.э.))</vt:lpstr>
      <vt:lpstr>Архаический период</vt:lpstr>
      <vt:lpstr>Ранне-классический период(590 г. до н.э.- 470 г. до н.э.)</vt:lpstr>
      <vt:lpstr>Храмы раннеклассического периода</vt:lpstr>
      <vt:lpstr>Классический период (470 г. до н.э. – 338 г. до н.э</vt:lpstr>
      <vt:lpstr>Классический период</vt:lpstr>
      <vt:lpstr>Период эллинизма (338 г. до н.э.- 180 г. до н.э.)</vt:lpstr>
      <vt:lpstr>Период эллинизма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архитектуры Древней Греции</dc:title>
  <dc:creator>Дима</dc:creator>
  <cp:lastModifiedBy>Светлана</cp:lastModifiedBy>
  <cp:revision>26</cp:revision>
  <dcterms:created xsi:type="dcterms:W3CDTF">2013-09-12T12:26:58Z</dcterms:created>
  <dcterms:modified xsi:type="dcterms:W3CDTF">2013-10-08T03:36:33Z</dcterms:modified>
</cp:coreProperties>
</file>