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5"/>
  </p:notesMasterIdLst>
  <p:sldIdLst>
    <p:sldId id="256" r:id="rId2"/>
    <p:sldId id="280" r:id="rId3"/>
    <p:sldId id="277" r:id="rId4"/>
    <p:sldId id="305" r:id="rId5"/>
    <p:sldId id="297" r:id="rId6"/>
    <p:sldId id="307" r:id="rId7"/>
    <p:sldId id="304" r:id="rId8"/>
    <p:sldId id="298" r:id="rId9"/>
    <p:sldId id="317" r:id="rId10"/>
    <p:sldId id="318" r:id="rId11"/>
    <p:sldId id="316" r:id="rId12"/>
    <p:sldId id="303" r:id="rId13"/>
    <p:sldId id="281" r:id="rId14"/>
    <p:sldId id="274" r:id="rId15"/>
    <p:sldId id="283" r:id="rId16"/>
    <p:sldId id="319" r:id="rId17"/>
    <p:sldId id="261" r:id="rId18"/>
    <p:sldId id="262" r:id="rId19"/>
    <p:sldId id="275" r:id="rId20"/>
    <p:sldId id="263" r:id="rId21"/>
    <p:sldId id="284" r:id="rId22"/>
    <p:sldId id="264" r:id="rId23"/>
    <p:sldId id="285" r:id="rId24"/>
    <p:sldId id="267" r:id="rId25"/>
    <p:sldId id="289" r:id="rId26"/>
    <p:sldId id="268" r:id="rId27"/>
    <p:sldId id="290" r:id="rId28"/>
    <p:sldId id="269" r:id="rId29"/>
    <p:sldId id="270" r:id="rId30"/>
    <p:sldId id="271" r:id="rId31"/>
    <p:sldId id="296" r:id="rId32"/>
    <p:sldId id="272" r:id="rId33"/>
    <p:sldId id="320" r:id="rId34"/>
    <p:sldId id="321" r:id="rId35"/>
    <p:sldId id="322" r:id="rId36"/>
    <p:sldId id="324" r:id="rId37"/>
    <p:sldId id="325" r:id="rId38"/>
    <p:sldId id="323" r:id="rId39"/>
    <p:sldId id="265" r:id="rId40"/>
    <p:sldId id="286" r:id="rId41"/>
    <p:sldId id="287" r:id="rId42"/>
    <p:sldId id="300" r:id="rId43"/>
    <p:sldId id="266" r:id="rId44"/>
    <p:sldId id="288" r:id="rId45"/>
    <p:sldId id="301" r:id="rId46"/>
    <p:sldId id="308" r:id="rId47"/>
    <p:sldId id="309" r:id="rId48"/>
    <p:sldId id="310" r:id="rId49"/>
    <p:sldId id="311" r:id="rId50"/>
    <p:sldId id="314" r:id="rId51"/>
    <p:sldId id="315" r:id="rId52"/>
    <p:sldId id="312" r:id="rId53"/>
    <p:sldId id="330" r:id="rId54"/>
    <p:sldId id="331" r:id="rId55"/>
    <p:sldId id="332" r:id="rId56"/>
    <p:sldId id="333" r:id="rId57"/>
    <p:sldId id="334" r:id="rId58"/>
    <p:sldId id="340" r:id="rId59"/>
    <p:sldId id="343" r:id="rId60"/>
    <p:sldId id="344" r:id="rId61"/>
    <p:sldId id="345" r:id="rId62"/>
    <p:sldId id="313" r:id="rId63"/>
    <p:sldId id="341" r:id="rId64"/>
    <p:sldId id="326" r:id="rId65"/>
    <p:sldId id="328" r:id="rId66"/>
    <p:sldId id="329" r:id="rId67"/>
    <p:sldId id="327" r:id="rId68"/>
    <p:sldId id="342" r:id="rId69"/>
    <p:sldId id="335" r:id="rId70"/>
    <p:sldId id="336" r:id="rId71"/>
    <p:sldId id="337" r:id="rId72"/>
    <p:sldId id="339" r:id="rId73"/>
    <p:sldId id="338" r:id="rId7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8218" autoAdjust="0"/>
  </p:normalViewPr>
  <p:slideViewPr>
    <p:cSldViewPr>
      <p:cViewPr varScale="1">
        <p:scale>
          <a:sx n="74" d="100"/>
          <a:sy n="74" d="100"/>
        </p:scale>
        <p:origin x="-960"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69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9CB6C94-1C29-4A4D-B6EA-35CEFC5AC9C3}" type="datetimeFigureOut">
              <a:rPr lang="ru-RU" smtClean="0"/>
              <a:pPr/>
              <a:t>12.03.2013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E40584-1AC3-4140-AEE0-8E014669058D}" type="slidenum">
              <a:rPr lang="ru-RU" smtClean="0"/>
              <a:pPr/>
              <a:t>‹#›</a:t>
            </a:fld>
            <a:endParaRPr lang="ru-RU"/>
          </a:p>
        </p:txBody>
      </p:sp>
    </p:spTree>
    <p:extLst>
      <p:ext uri="{BB962C8B-B14F-4D97-AF65-F5344CB8AC3E}">
        <p14:creationId xmlns:p14="http://schemas.microsoft.com/office/powerpoint/2010/main" val="38336779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webshots.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eb.kyoto-inet.or.jp/"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eb.kyoto-inet.or.jp/"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eb.kyoto-inet.or.j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eb-japan.org/museum/menu.html"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webshots.com/"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artclassic.edu.ru/catalog.asp?ob_no=2020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webshots.co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webshots.com/"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artclassic.edu.ru/catalog.asp?ob_no=20205"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eb.kyoto-inet.or.jp/"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eb-japan.org/museum/menu.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artclassic.edu.ru/catalog.asp?ob_no=20201"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artclassic.edu.ru/catalog.asp?ob_no=2020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1</a:t>
            </a:fld>
            <a:endParaRPr 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Замок </a:t>
            </a:r>
            <a:r>
              <a:rPr lang="ru-RU" dirty="0" err="1" smtClean="0"/>
              <a:t>Химэдзи</a:t>
            </a:r>
            <a:r>
              <a:rPr lang="ru-RU" dirty="0" smtClean="0"/>
              <a:t> (Замок Белой Цапли) . 1601—09 </a:t>
            </a:r>
            <a:br>
              <a:rPr lang="ru-RU" dirty="0" smtClean="0"/>
            </a:br>
            <a:r>
              <a:rPr lang="ru-RU" dirty="0" smtClean="0"/>
              <a:t/>
            </a:r>
            <a:br>
              <a:rPr lang="ru-RU" dirty="0" smtClean="0"/>
            </a:br>
            <a:r>
              <a:rPr lang="ru-RU" dirty="0" err="1" smtClean="0"/>
              <a:t>Кобе</a:t>
            </a:r>
            <a:r>
              <a:rPr lang="ru-RU" dirty="0" smtClean="0"/>
              <a:t>, Япония </a:t>
            </a:r>
            <a:r>
              <a:rPr lang="ru-RU" dirty="0" smtClean="0">
                <a:hlinkClick r:id="rId3"/>
              </a:rPr>
              <a:t>http://www.webshots.com/</a:t>
            </a:r>
            <a:r>
              <a:rPr lang="ru-RU" dirty="0" smtClean="0"/>
              <a:t> В японской архитектуре со второй половины XVI в. традиционные виды культовых построек утратили доминирующее значение, получили преобладание замки и чайные павильоны. Японские замки заимствовали черты европейских оборонительных сооружений. Извне они были защищены стенами и водоемами; внутри укреплялись рядами стен, располагавшихся вокруг площади с покоями (в стиле «</a:t>
            </a:r>
            <a:r>
              <a:rPr lang="ru-RU" dirty="0" err="1" smtClean="0"/>
              <a:t>сёин</a:t>
            </a:r>
            <a:r>
              <a:rPr lang="ru-RU" dirty="0" smtClean="0"/>
              <a:t>»). В структуру замка входила также башня-донжон, которая состояла из нескольких этажей-ярусов с выступающими крышами и фронтонами. В период наивысшего расцвета замковой архитектуры был возведен Замок </a:t>
            </a:r>
            <a:r>
              <a:rPr lang="ru-RU" dirty="0" err="1" smtClean="0"/>
              <a:t>Химэдзи</a:t>
            </a:r>
            <a:r>
              <a:rPr lang="ru-RU" dirty="0" smtClean="0"/>
              <a:t> близ </a:t>
            </a:r>
            <a:r>
              <a:rPr lang="ru-RU" dirty="0" err="1" smtClean="0"/>
              <a:t>Кобе</a:t>
            </a:r>
            <a:r>
              <a:rPr lang="ru-RU" dirty="0" smtClean="0"/>
              <a:t> — один из самых красивых, за белизну своих башен и стен получивший название Замка Белой Цапли.   Эпоха, стиль, направление период </a:t>
            </a:r>
            <a:r>
              <a:rPr lang="ru-RU" dirty="0" err="1" smtClean="0"/>
              <a:t>Момояма</a:t>
            </a:r>
            <a:r>
              <a:rPr lang="ru-RU" dirty="0" smtClean="0"/>
              <a:t> Образовательный уровень основная школа, самообразование Библиография Большая советская энциклопедия, http://www.rubricon.com; Энциклопедия для детей. Т. 7. Искусство. Ч. 1 / Глав. ред. М. Д. Аксенова. — М.: </a:t>
            </a:r>
            <a:r>
              <a:rPr lang="ru-RU" dirty="0" err="1" smtClean="0"/>
              <a:t>Аванта+</a:t>
            </a:r>
            <a:r>
              <a:rPr lang="ru-RU" dirty="0" smtClean="0"/>
              <a:t>, 2003. Источники http://www.webshots.com/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24</a:t>
            </a:fld>
            <a:endParaRPr lang="ru-RU"/>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a:bodyPr>
          <a:lstStyle/>
          <a:p>
            <a:r>
              <a:rPr lang="ru-RU" dirty="0" smtClean="0"/>
              <a:t>Дворцовая резиденция </a:t>
            </a:r>
            <a:r>
              <a:rPr lang="ru-RU" dirty="0" err="1" smtClean="0"/>
              <a:t>Нидзё</a:t>
            </a:r>
            <a:r>
              <a:rPr lang="ru-RU" dirty="0" smtClean="0"/>
              <a:t> . 1602—26. Дворец </a:t>
            </a:r>
            <a:r>
              <a:rPr lang="ru-RU" dirty="0" err="1" smtClean="0"/>
              <a:t>Ниномару</a:t>
            </a:r>
            <a:r>
              <a:rPr lang="ru-RU" dirty="0" smtClean="0"/>
              <a:t> </a:t>
            </a:r>
            <a:br>
              <a:rPr lang="ru-RU" dirty="0" smtClean="0"/>
            </a:br>
            <a:r>
              <a:rPr lang="ru-RU" dirty="0" smtClean="0"/>
              <a:t/>
            </a:r>
            <a:br>
              <a:rPr lang="ru-RU" dirty="0" smtClean="0"/>
            </a:br>
            <a:r>
              <a:rPr lang="ru-RU" dirty="0" smtClean="0"/>
              <a:t>Киото, Япония </a:t>
            </a:r>
            <a:r>
              <a:rPr lang="ru-RU" dirty="0" smtClean="0">
                <a:hlinkClick r:id="rId3"/>
              </a:rPr>
              <a:t>http://web.kyoto-inet.or.jp/</a:t>
            </a:r>
            <a:r>
              <a:rPr lang="ru-RU" dirty="0" smtClean="0"/>
              <a:t> Дворцовый комплекс </a:t>
            </a:r>
            <a:r>
              <a:rPr lang="ru-RU" dirty="0" err="1" smtClean="0"/>
              <a:t>Нидзё</a:t>
            </a:r>
            <a:r>
              <a:rPr lang="ru-RU" dirty="0" smtClean="0"/>
              <a:t> строился как официальная резиденция </a:t>
            </a:r>
            <a:r>
              <a:rPr lang="ru-RU" dirty="0" err="1" smtClean="0"/>
              <a:t>сёгунов</a:t>
            </a:r>
            <a:r>
              <a:rPr lang="ru-RU" dirty="0" smtClean="0"/>
              <a:t> династии </a:t>
            </a:r>
            <a:r>
              <a:rPr lang="ru-RU" dirty="0" err="1" smtClean="0"/>
              <a:t>Токугава</a:t>
            </a:r>
            <a:r>
              <a:rPr lang="ru-RU" dirty="0" smtClean="0"/>
              <a:t>. Воздвигнутый неподалеку от императорского дворца, он превосходил последний и по занимаемой площади, и по красоте. Своим величием он должен был развеять всякие сомнения в незыблемости власти </a:t>
            </a:r>
            <a:r>
              <a:rPr lang="ru-RU" dirty="0" err="1" smtClean="0"/>
              <a:t>сёгунов</a:t>
            </a:r>
            <a:r>
              <a:rPr lang="ru-RU" dirty="0" smtClean="0"/>
              <a:t> дома </a:t>
            </a:r>
            <a:r>
              <a:rPr lang="ru-RU" dirty="0" err="1" smtClean="0"/>
              <a:t>Токугава</a:t>
            </a:r>
            <a:r>
              <a:rPr lang="ru-RU" dirty="0" smtClean="0"/>
              <a:t>. На территории комплекса расположено несколько построек, главная из которых — дворец </a:t>
            </a:r>
            <a:r>
              <a:rPr lang="ru-RU" dirty="0" err="1" smtClean="0"/>
              <a:t>Ниномару</a:t>
            </a:r>
            <a:r>
              <a:rPr lang="ru-RU" dirty="0" smtClean="0"/>
              <a:t>. Дворец </a:t>
            </a:r>
            <a:r>
              <a:rPr lang="ru-RU" dirty="0" err="1" smtClean="0"/>
              <a:t>Ниномару</a:t>
            </a:r>
            <a:r>
              <a:rPr lang="ru-RU" dirty="0" smtClean="0"/>
              <a:t> включал как внутренние покои </a:t>
            </a:r>
            <a:r>
              <a:rPr lang="ru-RU" dirty="0" err="1" smtClean="0"/>
              <a:t>сёгуна</a:t>
            </a:r>
            <a:r>
              <a:rPr lang="ru-RU" dirty="0" smtClean="0"/>
              <a:t>, располагавшиеся в самой дальней его части, так и залы для официальных приемов. Эти последние поражали посетителей роскошью своего декора: стены и раздвижные двери были щедро украшены золотом и расписаны в стиле старых японских мастеров. Прекрасная резьба по дереву и чеканка по металлу украшали перекрытия. Квадраты потолков были отделаны цветным орнаментом. Кроме того, во дворце была масса служебных помещений самого разного назначения, например, комнаты для охраны, зал для оружия, так называемая «комната вассалов» (где феодальные князья дожидались аудиенции) и т.п. Достопримечательностью дворца </a:t>
            </a:r>
            <a:r>
              <a:rPr lang="ru-RU" dirty="0" err="1" smtClean="0"/>
              <a:t>Ниномару</a:t>
            </a:r>
            <a:r>
              <a:rPr lang="ru-RU" dirty="0" smtClean="0"/>
              <a:t> является так называемый «соловьиный» пол, который начинался от самого входа и вел к первому большому залу. Благодаря хитроумным приспособлениям деревянные доски, когда на них кто-то наступал, издавали скрип, похожий на птичье чириканье, отсюда он и получил свое название. Дворец </a:t>
            </a:r>
            <a:r>
              <a:rPr lang="ru-RU" dirty="0" err="1" smtClean="0"/>
              <a:t>Ниномару</a:t>
            </a:r>
            <a:r>
              <a:rPr lang="ru-RU" dirty="0" smtClean="0"/>
              <a:t> окружал великолепный сад, выдержанный в классических традициях японского садового искусства.   Эпоха, стиль, направление период </a:t>
            </a:r>
            <a:r>
              <a:rPr lang="ru-RU" dirty="0" err="1" smtClean="0"/>
              <a:t>Момояма</a:t>
            </a:r>
            <a:r>
              <a:rPr lang="ru-RU" dirty="0" smtClean="0"/>
              <a:t>, </a:t>
            </a:r>
            <a:r>
              <a:rPr lang="ru-RU" dirty="0" err="1" smtClean="0"/>
              <a:t>период</a:t>
            </a:r>
            <a:r>
              <a:rPr lang="ru-RU" dirty="0" smtClean="0"/>
              <a:t> </a:t>
            </a:r>
            <a:r>
              <a:rPr lang="ru-RU" dirty="0" err="1" smtClean="0"/>
              <a:t>Эдо</a:t>
            </a:r>
            <a:r>
              <a:rPr lang="ru-RU" dirty="0" smtClean="0"/>
              <a:t> Образовательный уровень основная школа, самообразование Библиография Энциклопедия «Япония от А до Я», http://www.japantoday.ru/japanaz/t44.shtml Источники http://web.kyoto-inet.or.jp/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26</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solidFill>
                  <a:schemeClr val="tx1"/>
                </a:solidFill>
              </a:rPr>
              <a:t>Дворец </a:t>
            </a:r>
            <a:r>
              <a:rPr lang="ru-RU" dirty="0" err="1" smtClean="0">
                <a:solidFill>
                  <a:schemeClr val="tx1"/>
                </a:solidFill>
              </a:rPr>
              <a:t>Ниномару</a:t>
            </a:r>
            <a:r>
              <a:rPr lang="ru-RU" dirty="0" smtClean="0">
                <a:solidFill>
                  <a:schemeClr val="tx1"/>
                </a:solidFill>
              </a:rPr>
              <a:t> включал как внутренние покои </a:t>
            </a:r>
            <a:r>
              <a:rPr lang="ru-RU" dirty="0" err="1" smtClean="0">
                <a:solidFill>
                  <a:schemeClr val="tx1"/>
                </a:solidFill>
              </a:rPr>
              <a:t>сёгуна</a:t>
            </a:r>
            <a:r>
              <a:rPr lang="ru-RU" dirty="0" smtClean="0">
                <a:solidFill>
                  <a:schemeClr val="tx1"/>
                </a:solidFill>
              </a:rPr>
              <a:t>, располагавшиеся в самой дальней его части, так и залы для официальных приемов. Эти последние поражали посетителей роскошью своего декора: стены и раздвижные двери были щедро украшены золотом и расписаны в стиле старых японских мастеров. Прекрасная резьба по дереву и чеканка по металлу украшали перекрытия. Квадраты потолков были отделаны цветным орнаментом. Кроме того, во дворце была масса служебных помещений самого разного назначения, например, комнаты для охраны, зал для оружия, так называемая «комната вассалов» (где феодальные князья дожидались аудиенции) и т.п. </a:t>
            </a:r>
          </a:p>
          <a:p>
            <a:r>
              <a:rPr lang="ru-RU" dirty="0" smtClean="0">
                <a:solidFill>
                  <a:schemeClr val="tx1"/>
                </a:solidFill>
              </a:rPr>
              <a:t>Достопримечательностью дворца </a:t>
            </a:r>
            <a:r>
              <a:rPr lang="ru-RU" dirty="0" err="1" smtClean="0">
                <a:solidFill>
                  <a:schemeClr val="tx1"/>
                </a:solidFill>
              </a:rPr>
              <a:t>Ниномару</a:t>
            </a:r>
            <a:r>
              <a:rPr lang="ru-RU" dirty="0" smtClean="0">
                <a:solidFill>
                  <a:schemeClr val="tx1"/>
                </a:solidFill>
              </a:rPr>
              <a:t> является так называемый «соловьиный» пол, который начинался от самого входа и вел к первому большому залу. Благодаря хитроумным приспособлениям деревянные доски, когда на них кто-то наступал, издавали скрип, похожий на птичье чириканье, отсюда он и получил свое название.</a:t>
            </a:r>
          </a:p>
          <a:p>
            <a:r>
              <a:rPr lang="ru-RU" dirty="0" smtClean="0">
                <a:solidFill>
                  <a:schemeClr val="tx1"/>
                </a:solidFill>
              </a:rPr>
              <a:t> Дворец </a:t>
            </a:r>
            <a:r>
              <a:rPr lang="ru-RU" dirty="0" err="1" smtClean="0">
                <a:solidFill>
                  <a:schemeClr val="tx1"/>
                </a:solidFill>
              </a:rPr>
              <a:t>Ниномару</a:t>
            </a:r>
            <a:r>
              <a:rPr lang="ru-RU" dirty="0" smtClean="0">
                <a:solidFill>
                  <a:schemeClr val="tx1"/>
                </a:solidFill>
              </a:rPr>
              <a:t> окружал великолепный сад, выдержанный в классических традициях японского садового искусства. </a:t>
            </a:r>
          </a:p>
          <a:p>
            <a:pPr marL="0" marR="0" indent="0" algn="l" defTabSz="914400" rtl="0" eaLnBrk="1" fontAlgn="auto" latinLnBrk="0" hangingPunct="1">
              <a:lnSpc>
                <a:spcPct val="100000"/>
              </a:lnSpc>
              <a:spcBef>
                <a:spcPts val="0"/>
              </a:spcBef>
              <a:spcAft>
                <a:spcPts val="0"/>
              </a:spcAft>
              <a:buClrTx/>
              <a:buSzTx/>
              <a:buFontTx/>
              <a:buNone/>
              <a:tabLst/>
              <a:defRPr/>
            </a:pPr>
            <a:endParaRPr lang="ru-RU" dirty="0" smtClean="0">
              <a:solidFill>
                <a:schemeClr val="tx1"/>
              </a:solidFill>
            </a:endParaRPr>
          </a:p>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27</a:t>
            </a:fld>
            <a:endParaRPr lang="ru-RU"/>
          </a:p>
        </p:txBody>
      </p:sp>
    </p:spTree>
    <p:extLst>
      <p:ext uri="{BB962C8B-B14F-4D97-AF65-F5344CB8AC3E}">
        <p14:creationId xmlns:p14="http://schemas.microsoft.com/office/powerpoint/2010/main" val="10411753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Дворцовый ансамбль </a:t>
            </a:r>
            <a:r>
              <a:rPr lang="ru-RU" dirty="0" err="1" smtClean="0"/>
              <a:t>Кацура</a:t>
            </a:r>
            <a:r>
              <a:rPr lang="ru-RU" dirty="0" smtClean="0"/>
              <a:t> . </a:t>
            </a:r>
            <a:r>
              <a:rPr lang="ru-RU" dirty="0" err="1" smtClean="0"/>
              <a:t>Ок</a:t>
            </a:r>
            <a:r>
              <a:rPr lang="ru-RU" dirty="0" smtClean="0"/>
              <a:t>. 1620—58. Чайный павильон </a:t>
            </a:r>
            <a:br>
              <a:rPr lang="ru-RU" dirty="0" smtClean="0"/>
            </a:br>
            <a:r>
              <a:rPr lang="ru-RU" dirty="0" smtClean="0"/>
              <a:t/>
            </a:r>
            <a:br>
              <a:rPr lang="ru-RU" dirty="0" smtClean="0"/>
            </a:br>
            <a:r>
              <a:rPr lang="ru-RU" dirty="0" smtClean="0"/>
              <a:t>Киото, Япония </a:t>
            </a:r>
            <a:r>
              <a:rPr lang="ru-RU" dirty="0" smtClean="0">
                <a:hlinkClick r:id="rId3"/>
              </a:rPr>
              <a:t>http://web.kyoto-inet.or.jp/</a:t>
            </a:r>
            <a:r>
              <a:rPr lang="ru-RU" dirty="0" smtClean="0"/>
              <a:t> С конца XV в. в Японии формируется культ чайной церемонии, для проведения которой строились небольшие павильоны («</a:t>
            </a:r>
            <a:r>
              <a:rPr lang="ru-RU" dirty="0" err="1" smtClean="0"/>
              <a:t>тясицу</a:t>
            </a:r>
            <a:r>
              <a:rPr lang="ru-RU" dirty="0" smtClean="0"/>
              <a:t>»), напоминавшие сельский домик или хижину рыбака, — с легкими глинобитными стенами, полом, устланным циновками, и крышей из соломы или древесной коры. Путь к павильону лежал через соразмерный человеку так называемый чайный сад («</a:t>
            </a:r>
            <a:r>
              <a:rPr lang="ru-RU" dirty="0" err="1" smtClean="0"/>
              <a:t>тянива</a:t>
            </a:r>
            <a:r>
              <a:rPr lang="ru-RU" dirty="0" smtClean="0"/>
              <a:t>»), при устройстве которого художник стремился создать атмосферу покоя и отрешенности от повседневной суеты.   Эпоха, стиль, направление период </a:t>
            </a:r>
            <a:r>
              <a:rPr lang="ru-RU" dirty="0" err="1" smtClean="0"/>
              <a:t>Эдо</a:t>
            </a:r>
            <a:r>
              <a:rPr lang="ru-RU" dirty="0" smtClean="0"/>
              <a:t> Образовательный уровень основная школа, самообразование Библиография Большая советская энциклопедия, http://www.rubricon.com; Энциклопедия для детей. Т. 7. Искусство. Ч. 1 / Глав. ред. М. Д. Аксенова. — М.: </a:t>
            </a:r>
            <a:r>
              <a:rPr lang="ru-RU" dirty="0" err="1" smtClean="0"/>
              <a:t>Аванта+</a:t>
            </a:r>
            <a:r>
              <a:rPr lang="ru-RU" dirty="0" smtClean="0"/>
              <a:t>, 2003. Источники http://web.kyoto-inet.or.jp/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28</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Погребальный комплекс </a:t>
            </a:r>
            <a:r>
              <a:rPr lang="ru-RU" dirty="0" err="1" smtClean="0"/>
              <a:t>Тосёгу</a:t>
            </a:r>
            <a:r>
              <a:rPr lang="ru-RU" dirty="0" smtClean="0"/>
              <a:t> . Первая пол. XVII в. Ворота </a:t>
            </a:r>
            <a:r>
              <a:rPr lang="ru-RU" dirty="0" err="1" smtClean="0"/>
              <a:t>Йомеймон</a:t>
            </a:r>
            <a:r>
              <a:rPr lang="ru-RU" dirty="0" smtClean="0"/>
              <a:t> </a:t>
            </a:r>
            <a:br>
              <a:rPr lang="ru-RU" dirty="0" smtClean="0"/>
            </a:br>
            <a:r>
              <a:rPr lang="ru-RU" dirty="0" smtClean="0"/>
              <a:t/>
            </a:r>
            <a:br>
              <a:rPr lang="ru-RU" dirty="0" smtClean="0"/>
            </a:br>
            <a:r>
              <a:rPr lang="ru-RU" dirty="0" err="1" smtClean="0"/>
              <a:t>Никко</a:t>
            </a:r>
            <a:r>
              <a:rPr lang="ru-RU" dirty="0" smtClean="0"/>
              <a:t>, Япония </a:t>
            </a:r>
            <a:r>
              <a:rPr lang="ru-RU" dirty="0" smtClean="0">
                <a:hlinkClick r:id="rId3"/>
              </a:rPr>
              <a:t>http://web.kyoto-inet.or.jp/</a:t>
            </a:r>
            <a:r>
              <a:rPr lang="ru-RU" dirty="0" smtClean="0"/>
              <a:t> Недалеко от города </a:t>
            </a:r>
            <a:r>
              <a:rPr lang="ru-RU" dirty="0" err="1" smtClean="0"/>
              <a:t>Никко</a:t>
            </a:r>
            <a:r>
              <a:rPr lang="ru-RU" dirty="0" smtClean="0"/>
              <a:t> находится грандиозный погребальный комплекс </a:t>
            </a:r>
            <a:r>
              <a:rPr lang="ru-RU" dirty="0" err="1" smtClean="0"/>
              <a:t>Тосёгу</a:t>
            </a:r>
            <a:r>
              <a:rPr lang="ru-RU" dirty="0" smtClean="0"/>
              <a:t>, воздвигнутый в память великого </a:t>
            </a:r>
            <a:r>
              <a:rPr lang="ru-RU" dirty="0" err="1" smtClean="0"/>
              <a:t>сёгуна</a:t>
            </a:r>
            <a:r>
              <a:rPr lang="ru-RU" dirty="0" smtClean="0"/>
              <a:t> </a:t>
            </a:r>
            <a:r>
              <a:rPr lang="ru-RU" dirty="0" err="1" smtClean="0"/>
              <a:t>Токугава</a:t>
            </a:r>
            <a:r>
              <a:rPr lang="ru-RU" dirty="0" smtClean="0"/>
              <a:t> </a:t>
            </a:r>
            <a:r>
              <a:rPr lang="ru-RU" dirty="0" err="1" smtClean="0"/>
              <a:t>Иэясу</a:t>
            </a:r>
            <a:r>
              <a:rPr lang="ru-RU" dirty="0" smtClean="0"/>
              <a:t>. Строительство храма начал его сын </a:t>
            </a:r>
            <a:r>
              <a:rPr lang="ru-RU" dirty="0" err="1" smtClean="0"/>
              <a:t>Хидэтада</a:t>
            </a:r>
            <a:r>
              <a:rPr lang="ru-RU" dirty="0" smtClean="0"/>
              <a:t>, а продолжил и закончил внук </a:t>
            </a:r>
            <a:r>
              <a:rPr lang="ru-RU" dirty="0" err="1" smtClean="0"/>
              <a:t>Иэмицу</a:t>
            </a:r>
            <a:r>
              <a:rPr lang="ru-RU" dirty="0" smtClean="0"/>
              <a:t>. Общая площадь, занимаемая храмом, равна 80 тыс. кв. м. Для создания </a:t>
            </a:r>
            <a:r>
              <a:rPr lang="ru-RU" dirty="0" err="1" smtClean="0"/>
              <a:t>Тосёгу</a:t>
            </a:r>
            <a:r>
              <a:rPr lang="ru-RU" dirty="0" smtClean="0"/>
              <a:t> были приглашены известнейшие мастера и художники того времени. Летописи свидетельствуют, что для украшения построек храма было использовано 2 489 900 золотых пластинок, которыми были покрыты поверхности общей площадью 24 тыс. кв. м. </a:t>
            </a:r>
            <a:r>
              <a:rPr lang="ru-RU" dirty="0" err="1" smtClean="0"/>
              <a:t>Тосёгу</a:t>
            </a:r>
            <a:r>
              <a:rPr lang="ru-RU" dirty="0" smtClean="0"/>
              <a:t> состоит из 22 построек, в архитектуре и декоративном убранстве которых теснейшим образом переплелись приемы различных художественных школ и направлений. Буддийские и синтоистские святыни находятся здесь в самом близком соседстве. </a:t>
            </a:r>
            <a:r>
              <a:rPr lang="ru-RU" dirty="0" err="1" smtClean="0"/>
              <a:t>Cреди</a:t>
            </a:r>
            <a:r>
              <a:rPr lang="ru-RU" dirty="0" smtClean="0"/>
              <a:t> архитектурных памятников </a:t>
            </a:r>
            <a:r>
              <a:rPr lang="ru-RU" dirty="0" err="1" smtClean="0"/>
              <a:t>Тосёгу</a:t>
            </a:r>
            <a:r>
              <a:rPr lang="ru-RU" dirty="0" smtClean="0"/>
              <a:t> наибольшей известностью пользуются ворота </a:t>
            </a:r>
            <a:r>
              <a:rPr lang="ru-RU" dirty="0" err="1" smtClean="0"/>
              <a:t>Йомеймон</a:t>
            </a:r>
            <a:r>
              <a:rPr lang="ru-RU" dirty="0" smtClean="0"/>
              <a:t> и </a:t>
            </a:r>
            <a:r>
              <a:rPr lang="ru-RU" dirty="0" err="1" smtClean="0"/>
              <a:t>Карамон</a:t>
            </a:r>
            <a:r>
              <a:rPr lang="ru-RU" dirty="0" smtClean="0"/>
              <a:t>, выполненные в стиле японского барокко. Поражает обилие деталей, украшающих колонны, стены и фронтоны ворот. Резные драконы, фениксы, фантастические животные, рыбы и птицы соседствуют здесь с героями древней китайской мифологии и истории.   Эпоха, стиль, направление период </a:t>
            </a:r>
            <a:r>
              <a:rPr lang="ru-RU" dirty="0" err="1" smtClean="0"/>
              <a:t>Эдо</a:t>
            </a:r>
            <a:r>
              <a:rPr lang="ru-RU" dirty="0" smtClean="0"/>
              <a:t> Образовательный уровень основная школа, самообразование Библиография Энциклопедия «Япония от А до Я», http://www.japantoday.ru/japanaz/t44.shtml Источники http://web.kyoto-inet.or.jp/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29</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77500" lnSpcReduction="20000"/>
          </a:bodyPr>
          <a:lstStyle/>
          <a:p>
            <a:r>
              <a:rPr lang="ru-RU" dirty="0" smtClean="0"/>
              <a:t>Храмовый комплекс </a:t>
            </a:r>
            <a:r>
              <a:rPr lang="ru-RU" dirty="0" err="1" smtClean="0"/>
              <a:t>Тодайдзи</a:t>
            </a:r>
            <a:r>
              <a:rPr lang="ru-RU" dirty="0" smtClean="0"/>
              <a:t> (Великий Восточный храм) был возведен в 710—84 гг. по указу императора Сёму. Храм, который строился как вместилище грандиозной статуи Будды </a:t>
            </a:r>
            <a:r>
              <a:rPr lang="ru-RU" dirty="0" err="1" smtClean="0"/>
              <a:t>Вайрочана</a:t>
            </a:r>
            <a:r>
              <a:rPr lang="ru-RU" dirty="0" smtClean="0"/>
              <a:t> (яп. </a:t>
            </a:r>
            <a:r>
              <a:rPr lang="ru-RU" dirty="0" err="1" smtClean="0"/>
              <a:t>Бирусяна</a:t>
            </a:r>
            <a:r>
              <a:rPr lang="ru-RU" dirty="0" smtClean="0"/>
              <a:t>), должен был стать главным культовым центром буддизма. Строительство статуи было начато в 743 г. Сначала была сделана уменьшенная модель, затем из бревен соорудили остов статуи, который обмазывали глиной, смешанной с песком. Изготовление формы заняло целый год. Но главные трудности ждали ваятелей впереди. В Японии не было опыта отливки таких больших скульптур. Восемь раз строители принимались за литье, терпя одну неудачу за другой. Но вот громадная статуя, наконец, отлита. Нетрудно вообразить, какое потрясающее впечатление производил на японцев того времени вознесшийся на более чем 16-метровую высоту гигант. Одно только лицо Будды достигало 5 метров от уха до уха, длина его вытянутой ладони составляла 3,7 метра, а средний палец равнялся двум метрам. Даже глаз мудрости во лбу был больше человеческой головы, а в ноздри легко мог заползти взрослый человек. Вес пьедестала статуи, исполненного в форме цветка лотоса, составил 130 тонн. Всего же на сооружение Большого Будды ушло свыше 400 тонн меди, 82 тонны олова, большое количество золота. Как только статуя была закончена, началось строительство </a:t>
            </a:r>
            <a:r>
              <a:rPr lang="ru-RU" dirty="0" err="1" smtClean="0"/>
              <a:t>Дайбуцудэн</a:t>
            </a:r>
            <a:r>
              <a:rPr lang="ru-RU" dirty="0" smtClean="0"/>
              <a:t> — Зала Большого Будды, которое столкнулось с </a:t>
            </a:r>
            <a:r>
              <a:rPr lang="ru-RU" dirty="0" err="1" smtClean="0"/>
              <a:t>неменьшими</a:t>
            </a:r>
            <a:r>
              <a:rPr lang="ru-RU" dirty="0" smtClean="0"/>
              <a:t> трудностями. </a:t>
            </a:r>
            <a:br>
              <a:rPr lang="ru-RU" dirty="0" smtClean="0"/>
            </a:br>
            <a:r>
              <a:rPr lang="ru-RU" dirty="0" smtClean="0"/>
              <a:t/>
            </a:r>
            <a:br>
              <a:rPr lang="ru-RU" dirty="0" smtClean="0"/>
            </a:br>
            <a:r>
              <a:rPr lang="ru-RU" dirty="0" smtClean="0"/>
              <a:t>9 апреля 752 г. при большом стечении народа, в присутствии императорской четы состоялась церемония освящения Большого Будды. Такие церемонии называются «</a:t>
            </a:r>
            <a:r>
              <a:rPr lang="ru-RU" dirty="0" err="1" smtClean="0"/>
              <a:t>кайгэн</a:t>
            </a:r>
            <a:r>
              <a:rPr lang="ru-RU" dirty="0" smtClean="0"/>
              <a:t> </a:t>
            </a:r>
            <a:r>
              <a:rPr lang="ru-RU" dirty="0" err="1" smtClean="0"/>
              <a:t>куё</a:t>
            </a:r>
            <a:r>
              <a:rPr lang="ru-RU" dirty="0" smtClean="0"/>
              <a:t>» — «служба по случаю открытия глаз», поскольку в ходе церемонии статуе рисуют глаза. Свыше 10 тысяч монахов из всех храмов </a:t>
            </a:r>
            <a:r>
              <a:rPr lang="ru-RU" dirty="0" err="1" smtClean="0"/>
              <a:t>Хэйдзё</a:t>
            </a:r>
            <a:r>
              <a:rPr lang="ru-RU" dirty="0" smtClean="0"/>
              <a:t> читали сутры, исполнялись придворные танцы, звучала придворная музыка. Такого торжества императорская столица не видела ни до, ни после за всю свою 74-летнюю историю. Однако судьба Большого Будды сложилась непросто. В 855 г. во время землетрясения у статуи отвалилась голова. А в конце XII в. храм </a:t>
            </a:r>
            <a:r>
              <a:rPr lang="ru-RU" dirty="0" err="1" smtClean="0"/>
              <a:t>Тодайдзи</a:t>
            </a:r>
            <a:r>
              <a:rPr lang="ru-RU" dirty="0" smtClean="0"/>
              <a:t> был полностью уничтожен во время междоусобной войны. Вместе с ним погибла и статуя. Однако в течение последующих 15-ти лет </a:t>
            </a:r>
            <a:r>
              <a:rPr lang="ru-RU" dirty="0" err="1" smtClean="0"/>
              <a:t>Тодайдзи</a:t>
            </a:r>
            <a:r>
              <a:rPr lang="ru-RU" dirty="0" smtClean="0"/>
              <a:t> был восстановлен, причем исключительно на народные средства (собранные настоятелем одного из японских монастырей). В 1195 г. в присутствии тогдашнего правителя </a:t>
            </a:r>
            <a:r>
              <a:rPr lang="ru-RU" dirty="0" err="1" smtClean="0"/>
              <a:t>Минамото</a:t>
            </a:r>
            <a:r>
              <a:rPr lang="ru-RU" dirty="0" smtClean="0"/>
              <a:t> </a:t>
            </a:r>
            <a:r>
              <a:rPr lang="ru-RU" dirty="0" err="1" smtClean="0"/>
              <a:t>Ёритомо</a:t>
            </a:r>
            <a:r>
              <a:rPr lang="ru-RU" dirty="0" smtClean="0"/>
              <a:t> состоялась торжественная церемония открытия храма. </a:t>
            </a:r>
            <a:br>
              <a:rPr lang="ru-RU" dirty="0" smtClean="0"/>
            </a:br>
            <a:r>
              <a:rPr lang="ru-RU" dirty="0" smtClean="0"/>
              <a:t/>
            </a:r>
            <a:br>
              <a:rPr lang="ru-RU" dirty="0" smtClean="0"/>
            </a:br>
            <a:r>
              <a:rPr lang="ru-RU" dirty="0" smtClean="0"/>
              <a:t>Прошло еще 370 лет, и </a:t>
            </a:r>
            <a:r>
              <a:rPr lang="ru-RU" dirty="0" err="1" smtClean="0"/>
              <a:t>Тодайдзи</a:t>
            </a:r>
            <a:r>
              <a:rPr lang="ru-RU" dirty="0" smtClean="0"/>
              <a:t> снова был разрушен (1567), в очередной раз став жертвой жестоких междоусобиц. Однако теперь на восстановление храма потребовалось куда больше времени. Лишь в 1709 г. работы были завершены. Строителям не удалось возродить Зал Большого Будды в его прежних размерах. Вновь отстроенное здание имело 57 метров в длину, 50 метров в ширину и 49 метров в высоту, что по объему составило примерно 60% от первоначальной постройки. И тем не менее возрожденный </a:t>
            </a:r>
            <a:r>
              <a:rPr lang="ru-RU" dirty="0" err="1" smtClean="0"/>
              <a:t>Дайбуцудэн</a:t>
            </a:r>
            <a:r>
              <a:rPr lang="ru-RU" dirty="0" smtClean="0"/>
              <a:t> был и остается самым большим деревянным строением в мире, а помещенная в нем статуя — одним из самых крупных памятников в истории мировой скульптуры.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30</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Храмовый комплекс </a:t>
            </a:r>
            <a:r>
              <a:rPr lang="ru-RU" dirty="0" err="1" smtClean="0"/>
              <a:t>Тодайдзи</a:t>
            </a:r>
            <a:r>
              <a:rPr lang="ru-RU" dirty="0" smtClean="0"/>
              <a:t> . VIII в. Великие Южные ворота (реконструкция XII в.) </a:t>
            </a:r>
            <a:br>
              <a:rPr lang="ru-RU" dirty="0" smtClean="0"/>
            </a:br>
            <a:r>
              <a:rPr lang="ru-RU" dirty="0" smtClean="0"/>
              <a:t/>
            </a:r>
            <a:br>
              <a:rPr lang="ru-RU" dirty="0" smtClean="0"/>
            </a:br>
            <a:r>
              <a:rPr lang="ru-RU" dirty="0" smtClean="0"/>
              <a:t>Нара, Япония </a:t>
            </a:r>
            <a:r>
              <a:rPr lang="ru-RU" dirty="0" smtClean="0">
                <a:hlinkClick r:id="rId3"/>
              </a:rPr>
              <a:t>http://web-japan.org/museum/menu.html</a:t>
            </a:r>
            <a:r>
              <a:rPr lang="ru-RU" dirty="0" smtClean="0"/>
              <a:t> Сохранившиеся с XII в. Великие Южные ворота храмового комплекса </a:t>
            </a:r>
            <a:r>
              <a:rPr lang="ru-RU" dirty="0" err="1" smtClean="0"/>
              <a:t>Тодайдзи</a:t>
            </a:r>
            <a:r>
              <a:rPr lang="ru-RU" dirty="0" smtClean="0"/>
              <a:t> являют собой образец зодчества Южного Китая периода </a:t>
            </a:r>
            <a:r>
              <a:rPr lang="ru-RU" dirty="0" err="1" smtClean="0"/>
              <a:t>Сун</a:t>
            </a:r>
            <a:r>
              <a:rPr lang="ru-RU" dirty="0" smtClean="0"/>
              <a:t>. Этот уникальный архитектурный памятник тем более ценен, что в самом Китае сооружений подобного рода от эпохи </a:t>
            </a:r>
            <a:r>
              <a:rPr lang="ru-RU" dirty="0" err="1" smtClean="0"/>
              <a:t>Сун</a:t>
            </a:r>
            <a:r>
              <a:rPr lang="ru-RU" dirty="0" smtClean="0"/>
              <a:t> не сохранилось.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31</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Храм </a:t>
            </a:r>
            <a:r>
              <a:rPr lang="ru-RU" dirty="0" err="1" smtClean="0"/>
              <a:t>Хэйан</a:t>
            </a:r>
            <a:r>
              <a:rPr lang="ru-RU" dirty="0" smtClean="0"/>
              <a:t> </a:t>
            </a:r>
            <a:r>
              <a:rPr lang="ru-RU" dirty="0" err="1" smtClean="0"/>
              <a:t>Дзингу</a:t>
            </a:r>
            <a:r>
              <a:rPr lang="ru-RU" dirty="0" smtClean="0"/>
              <a:t> . 1895 </a:t>
            </a:r>
            <a:br>
              <a:rPr lang="ru-RU" dirty="0" smtClean="0"/>
            </a:br>
            <a:r>
              <a:rPr lang="ru-RU" dirty="0" smtClean="0"/>
              <a:t/>
            </a:r>
            <a:br>
              <a:rPr lang="ru-RU" dirty="0" smtClean="0"/>
            </a:br>
            <a:r>
              <a:rPr lang="ru-RU" dirty="0" smtClean="0"/>
              <a:t>Киото, Япония </a:t>
            </a:r>
            <a:r>
              <a:rPr lang="ru-RU" dirty="0" smtClean="0">
                <a:hlinkClick r:id="rId3"/>
              </a:rPr>
              <a:t>http://www.webshots.com/</a:t>
            </a:r>
            <a:r>
              <a:rPr lang="ru-RU" dirty="0" smtClean="0"/>
              <a:t> Один из крупнейших синтоистских храмов в Киото. Построен в 1895 г. в ознаменование 1100-й годовщины со дня перенесения японской столицы в г. </a:t>
            </a:r>
            <a:r>
              <a:rPr lang="ru-RU" dirty="0" err="1" smtClean="0"/>
              <a:t>Хэйан</a:t>
            </a:r>
            <a:r>
              <a:rPr lang="ru-RU" dirty="0" smtClean="0"/>
              <a:t> (</a:t>
            </a:r>
            <a:r>
              <a:rPr lang="ru-RU" dirty="0" err="1" smtClean="0"/>
              <a:t>совр</a:t>
            </a:r>
            <a:r>
              <a:rPr lang="ru-RU" dirty="0" smtClean="0"/>
              <a:t>. Киото). Основное здание храма в архитектурном плане представляет собой реплику (в 2/3 величины) </a:t>
            </a:r>
            <a:r>
              <a:rPr lang="ru-RU" dirty="0" err="1" smtClean="0">
                <a:hlinkClick r:id="rId4" action="ppaction://hlinkfile"/>
              </a:rPr>
              <a:t>Сисиндэна</a:t>
            </a:r>
            <a:r>
              <a:rPr lang="ru-RU" dirty="0" smtClean="0"/>
              <a:t> — Зала Церемоний императорского дворца в Киото.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32</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92500" lnSpcReduction="10000"/>
          </a:bodyPr>
          <a:lstStyle/>
          <a:p>
            <a:r>
              <a:rPr lang="ru-RU" dirty="0" smtClean="0"/>
              <a:t>Сад монастыря </a:t>
            </a:r>
            <a:r>
              <a:rPr lang="ru-RU" dirty="0" err="1" smtClean="0"/>
              <a:t>Сайходзи</a:t>
            </a:r>
            <a:r>
              <a:rPr lang="ru-RU" dirty="0" smtClean="0"/>
              <a:t> . 1339 </a:t>
            </a:r>
            <a:br>
              <a:rPr lang="ru-RU" dirty="0" smtClean="0"/>
            </a:br>
            <a:r>
              <a:rPr lang="ru-RU" dirty="0" smtClean="0"/>
              <a:t/>
            </a:r>
            <a:br>
              <a:rPr lang="ru-RU" dirty="0" smtClean="0"/>
            </a:br>
            <a:r>
              <a:rPr lang="ru-RU" dirty="0" smtClean="0"/>
              <a:t>Киото, Япония </a:t>
            </a:r>
            <a:r>
              <a:rPr lang="ru-RU" dirty="0" smtClean="0">
                <a:hlinkClick r:id="rId3"/>
              </a:rPr>
              <a:t>http://www.webshots.com/</a:t>
            </a:r>
            <a:r>
              <a:rPr lang="ru-RU" dirty="0" smtClean="0"/>
              <a:t> Сады мхов берут свое начало со времен раннего буддизма. Они существовали наряду с песчаным садом как особый вид парка, где акцент делался на фактуре поверхности и различии оттенков зелени. Монастырь </a:t>
            </a:r>
            <a:r>
              <a:rPr lang="ru-RU" dirty="0" err="1" smtClean="0"/>
              <a:t>Сайходзи</a:t>
            </a:r>
            <a:r>
              <a:rPr lang="ru-RU" dirty="0" smtClean="0"/>
              <a:t>, основанный в период Нара (710—94), изначально планировался как сад. Возле храма был заложен типичный для того времени сад с водоемами, по которым можно было кататься на лодках, с островами, павильонами и беседками. Во время междоусобных войн храм опустел, и нижний сад практически погиб. Здания несколько раз горели, а вся территория затоплялась водой. В 1339 году нижний сад был восстановлен мастером дзэн, известным монахом-садовником </a:t>
            </a:r>
            <a:r>
              <a:rPr lang="ru-RU" dirty="0" err="1" smtClean="0"/>
              <a:t>Мусо</a:t>
            </a:r>
            <a:r>
              <a:rPr lang="ru-RU" dirty="0" smtClean="0"/>
              <a:t> </a:t>
            </a:r>
            <a:r>
              <a:rPr lang="ru-RU" dirty="0" err="1" smtClean="0"/>
              <a:t>Сосеки</a:t>
            </a:r>
            <a:r>
              <a:rPr lang="ru-RU" dirty="0" smtClean="0"/>
              <a:t>. Мастер восстановил сад с водоемом в виде иероглифа «сердце» и островами, на которых некогда гнездились белые цапли, с живописными каменными композициями и трапами. Знаменитый каменный водопад, созданный более 600 лет назад, до сих пор производит удивительное впечатление на посетителей. По мере проведения работ в саду естественным образом начали в изобилии расти мхи. Сейчас их насчитывается около 130 видов. Мхи покрывают толстым ковром не только камни, но и пространство между деревьями, стволы самих деревьев, пни, тропы, ведущие к островам, практически все вокруг.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39</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smtClean="0"/>
              <a:t>Сад </a:t>
            </a:r>
            <a:r>
              <a:rPr lang="ru-RU" dirty="0" err="1" smtClean="0"/>
              <a:t>Рёандзи</a:t>
            </a:r>
            <a:r>
              <a:rPr lang="ru-RU" dirty="0" smtClean="0"/>
              <a:t> . XV в. </a:t>
            </a:r>
            <a:br>
              <a:rPr lang="ru-RU" dirty="0" smtClean="0"/>
            </a:br>
            <a:r>
              <a:rPr lang="ru-RU" dirty="0" smtClean="0"/>
              <a:t/>
            </a:r>
            <a:br>
              <a:rPr lang="ru-RU" dirty="0" smtClean="0"/>
            </a:br>
            <a:r>
              <a:rPr lang="ru-RU" dirty="0" smtClean="0"/>
              <a:t>Монастырь </a:t>
            </a:r>
            <a:r>
              <a:rPr lang="ru-RU" dirty="0" err="1" smtClean="0"/>
              <a:t>Рёандзи</a:t>
            </a:r>
            <a:r>
              <a:rPr lang="ru-RU" dirty="0" smtClean="0"/>
              <a:t>, Киото (Япония) </a:t>
            </a:r>
            <a:r>
              <a:rPr lang="ru-RU" dirty="0" smtClean="0">
                <a:hlinkClick r:id="rId3"/>
              </a:rPr>
              <a:t>http://www.webshots.com/</a:t>
            </a:r>
            <a:r>
              <a:rPr lang="ru-RU" dirty="0" smtClean="0"/>
              <a:t> Среди </a:t>
            </a:r>
            <a:r>
              <a:rPr lang="ru-RU" dirty="0" err="1" smtClean="0"/>
              <a:t>дзэнских</a:t>
            </a:r>
            <a:r>
              <a:rPr lang="ru-RU" dirty="0" smtClean="0"/>
              <a:t> садов можно выделить два основных типа: пейзажный — состоявший из камней, деревьев, мхов, водоемов, и плоский (состоявший из песка и камней). Широко известен во всем мире пейзажный </a:t>
            </a:r>
            <a:r>
              <a:rPr lang="ru-RU" dirty="0" smtClean="0">
                <a:hlinkClick r:id="rId4" action="ppaction://hlinkfile"/>
              </a:rPr>
              <a:t>сад монастыря </a:t>
            </a:r>
            <a:r>
              <a:rPr lang="ru-RU" dirty="0" err="1" smtClean="0">
                <a:hlinkClick r:id="rId4" action="ppaction://hlinkfile"/>
              </a:rPr>
              <a:t>Сайходзи</a:t>
            </a:r>
            <a:r>
              <a:rPr lang="ru-RU" dirty="0" smtClean="0"/>
              <a:t> в Киото, на территории которого произрастает около 130 различных видов мха. Если пейзажный сад мог служить в том числе и для прогулок, то плоский сад (</a:t>
            </a:r>
            <a:r>
              <a:rPr lang="ru-RU" dirty="0" err="1" smtClean="0"/>
              <a:t>камни-песок</a:t>
            </a:r>
            <a:r>
              <a:rPr lang="ru-RU" dirty="0" smtClean="0"/>
              <a:t>) был предназначен исключительно для созерцания. Таков знаменитый сад монастыря </a:t>
            </a:r>
            <a:r>
              <a:rPr lang="ru-RU" dirty="0" err="1" smtClean="0"/>
              <a:t>Рёандзи</a:t>
            </a:r>
            <a:r>
              <a:rPr lang="ru-RU" dirty="0" smtClean="0"/>
              <a:t>, созданный во второй половине XV века. Сад представляет собой сравнительно небольшую прямоугольную площадку (23 </a:t>
            </a:r>
            <a:r>
              <a:rPr lang="ru-RU" dirty="0" err="1" smtClean="0"/>
              <a:t>х</a:t>
            </a:r>
            <a:r>
              <a:rPr lang="ru-RU" dirty="0" smtClean="0"/>
              <a:t> 19 метров), засыпанную песком, аккуратно выровненным граблями. На песке помещаются пять групп камней — две из двух, две из трех и одна из пяти камней. Каждая группа окружена буро-зеленым мхом, частично затянувшим и сами камни. Особенностью сада является то, что из любой точки веранды, откуда можно созерцать сад, видны всегда четырнадцать камней. Это создает впечатление некоей тайны, чего-то необычного, скрытого за внешней простотой. Замечательно также и то, что хотя в саду нет ничего изменяющегося, увядающего, он всегда разный — в зависимости от времени года и суток. Сад располагает к размышлению и медитации, а буддисты и обычные посетители продолжают поиски его смысла. Большая советская энциклопедия, http://www.rubricon.com; Энциклопедия для детей. Т. 7. Искусство. Ч. 1 / Глав. ред. М. Д. Аксенова. — М.: </a:t>
            </a:r>
            <a:r>
              <a:rPr lang="ru-RU" dirty="0" err="1" smtClean="0"/>
              <a:t>Аванта+</a:t>
            </a:r>
            <a:r>
              <a:rPr lang="ru-RU" dirty="0" smtClean="0"/>
              <a:t>, 2003.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43</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Z" dirty="0" smtClean="0"/>
              <a:t>http://solinata.beon.ru/17778-346-japonija-strana-voshodjaschego-solnca.zhtml</a:t>
            </a:r>
            <a:endParaRPr lang="ru-RU" dirty="0" smtClean="0"/>
          </a:p>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3</a:t>
            </a:fld>
            <a:endParaRPr lang="ru-RU"/>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На шелке и бумаге яркими красками с добавлением золота и серебра художники рисовали пейзажи, придворные сцены, иногда иллюстрировали знаменитые романы своих современников. Картины в форме горизонтальных свитков — </a:t>
            </a:r>
            <a:r>
              <a:rPr lang="ru-RU" sz="1200" b="0" i="0" kern="1200" dirty="0" err="1" smtClean="0">
                <a:solidFill>
                  <a:schemeClr val="tx1"/>
                </a:solidFill>
                <a:effectLst/>
                <a:latin typeface="+mn-lt"/>
                <a:ea typeface="+mn-ea"/>
                <a:cs typeface="+mn-cs"/>
              </a:rPr>
              <a:t>акимоно</a:t>
            </a:r>
            <a:r>
              <a:rPr lang="ru-RU" sz="1200" b="0" i="0" kern="1200" dirty="0" smtClean="0">
                <a:solidFill>
                  <a:schemeClr val="tx1"/>
                </a:solidFill>
                <a:effectLst/>
                <a:latin typeface="+mn-lt"/>
                <a:ea typeface="+mn-ea"/>
                <a:cs typeface="+mn-cs"/>
              </a:rPr>
              <a:t> — рассматривали на столе, а вертикальные — </a:t>
            </a:r>
            <a:r>
              <a:rPr lang="ru-RU" sz="1200" b="0" i="0" kern="1200" dirty="0" err="1" smtClean="0">
                <a:solidFill>
                  <a:schemeClr val="tx1"/>
                </a:solidFill>
                <a:effectLst/>
                <a:latin typeface="+mn-lt"/>
                <a:ea typeface="+mn-ea"/>
                <a:cs typeface="+mn-cs"/>
              </a:rPr>
              <a:t>каки</a:t>
            </a:r>
            <a:r>
              <a:rPr lang="ru-RU" sz="1200" b="0" i="0" kern="1200" dirty="0" smtClean="0">
                <a:solidFill>
                  <a:schemeClr val="tx1"/>
                </a:solidFill>
                <a:effectLst/>
                <a:latin typeface="+mn-lt"/>
                <a:ea typeface="+mn-ea"/>
                <a:cs typeface="+mn-cs"/>
              </a:rPr>
              <a:t>- моно — украшали стены парадных комнат. Картины </a:t>
            </a:r>
            <a:r>
              <a:rPr lang="ru-RU" sz="1200" b="0" i="0" kern="1200" dirty="0" err="1" smtClean="0">
                <a:solidFill>
                  <a:schemeClr val="tx1"/>
                </a:solidFill>
                <a:effectLst/>
                <a:latin typeface="+mn-lt"/>
                <a:ea typeface="+mn-ea"/>
                <a:cs typeface="+mn-cs"/>
              </a:rPr>
              <a:t>ямато</a:t>
            </a:r>
            <a:r>
              <a:rPr lang="ru-RU" sz="1200" b="0" i="0" kern="1200" dirty="0" smtClean="0">
                <a:solidFill>
                  <a:schemeClr val="tx1"/>
                </a:solidFill>
                <a:effectLst/>
                <a:latin typeface="+mn-lt"/>
                <a:ea typeface="+mn-ea"/>
                <a:cs typeface="+mn-cs"/>
              </a:rPr>
              <a:t>-э («японской живописи») оставляют впечатление праздничной драгоценности.</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50</a:t>
            </a:fld>
            <a:endParaRPr lang="ru-RU"/>
          </a:p>
        </p:txBody>
      </p:sp>
    </p:spTree>
    <p:extLst>
      <p:ext uri="{BB962C8B-B14F-4D97-AF65-F5344CB8AC3E}">
        <p14:creationId xmlns:p14="http://schemas.microsoft.com/office/powerpoint/2010/main" val="2932673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57</a:t>
            </a:fld>
            <a:endParaRPr lang="ru-RU"/>
          </a:p>
        </p:txBody>
      </p:sp>
    </p:spTree>
    <p:extLst>
      <p:ext uri="{BB962C8B-B14F-4D97-AF65-F5344CB8AC3E}">
        <p14:creationId xmlns:p14="http://schemas.microsoft.com/office/powerpoint/2010/main" val="18688955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0" i="0" kern="1200" dirty="0" smtClean="0">
                <a:solidFill>
                  <a:schemeClr val="tx1"/>
                </a:solidFill>
                <a:effectLst/>
                <a:latin typeface="+mn-lt"/>
                <a:ea typeface="+mn-ea"/>
                <a:cs typeface="+mn-cs"/>
              </a:rPr>
              <a:t>Правильно писать </a:t>
            </a:r>
            <a:r>
              <a:rPr lang="ru-RU" sz="1200" b="1" i="0" kern="1200" dirty="0" err="1" smtClean="0">
                <a:solidFill>
                  <a:schemeClr val="tx1"/>
                </a:solidFill>
                <a:effectLst/>
                <a:latin typeface="+mn-lt"/>
                <a:ea typeface="+mn-ea"/>
                <a:cs typeface="+mn-cs"/>
              </a:rPr>
              <a:t>бонсай</a:t>
            </a:r>
            <a:r>
              <a:rPr lang="ru-RU" sz="1200" b="1" i="0" kern="1200" dirty="0" smtClean="0">
                <a:solidFill>
                  <a:schemeClr val="tx1"/>
                </a:solidFill>
                <a:effectLst/>
                <a:latin typeface="+mn-lt"/>
                <a:ea typeface="+mn-ea"/>
                <a:cs typeface="+mn-cs"/>
              </a:rPr>
              <a:t>, а не </a:t>
            </a:r>
            <a:r>
              <a:rPr lang="ru-RU" sz="1200" b="1" i="0" kern="1200" dirty="0" err="1" smtClean="0">
                <a:solidFill>
                  <a:schemeClr val="tx1"/>
                </a:solidFill>
                <a:effectLst/>
                <a:latin typeface="+mn-lt"/>
                <a:ea typeface="+mn-ea"/>
                <a:cs typeface="+mn-cs"/>
              </a:rPr>
              <a:t>бансай</a:t>
            </a:r>
            <a:r>
              <a:rPr lang="ru-RU" sz="1200" b="0" i="0" kern="1200" dirty="0" smtClean="0">
                <a:solidFill>
                  <a:schemeClr val="tx1"/>
                </a:solidFill>
                <a:effectLst/>
                <a:latin typeface="+mn-lt"/>
                <a:ea typeface="+mn-ea"/>
                <a:cs typeface="+mn-cs"/>
              </a:rPr>
              <a:t>, и тому доказательство английское написание – </a:t>
            </a:r>
            <a:r>
              <a:rPr lang="ru-RU" sz="1200" b="1" i="0" kern="1200" dirty="0" err="1" smtClean="0">
                <a:solidFill>
                  <a:schemeClr val="tx1"/>
                </a:solidFill>
                <a:effectLst/>
                <a:latin typeface="+mn-lt"/>
                <a:ea typeface="+mn-ea"/>
                <a:cs typeface="+mn-cs"/>
              </a:rPr>
              <a:t>bonsai</a:t>
            </a:r>
            <a:r>
              <a:rPr lang="ru-RU" sz="1200" b="0" i="0" kern="1200" dirty="0" smtClean="0">
                <a:solidFill>
                  <a:schemeClr val="tx1"/>
                </a:solidFill>
                <a:effectLst/>
                <a:latin typeface="+mn-lt"/>
                <a:ea typeface="+mn-ea"/>
                <a:cs typeface="+mn-cs"/>
              </a:rPr>
              <a:t>.</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69</a:t>
            </a:fld>
            <a:endParaRPr lang="ru-RU"/>
          </a:p>
        </p:txBody>
      </p:sp>
    </p:spTree>
    <p:extLst>
      <p:ext uri="{BB962C8B-B14F-4D97-AF65-F5344CB8AC3E}">
        <p14:creationId xmlns:p14="http://schemas.microsoft.com/office/powerpoint/2010/main" val="102807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BZ" dirty="0" smtClean="0"/>
              <a:t>artclassic.edu.ru</a:t>
            </a:r>
            <a:endParaRPr lang="ru-R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ru-RU" sz="1200" b="1" i="0" kern="1200" dirty="0" err="1" smtClean="0">
                <a:solidFill>
                  <a:schemeClr val="tx1"/>
                </a:solidFill>
                <a:effectLst/>
                <a:latin typeface="+mn-lt"/>
                <a:ea typeface="+mn-ea"/>
                <a:cs typeface="+mn-cs"/>
              </a:rPr>
              <a:t>Сакра́льное</a:t>
            </a:r>
            <a:r>
              <a:rPr lang="ru-RU" sz="1200" b="0" i="0" kern="1200" dirty="0" smtClean="0">
                <a:solidFill>
                  <a:schemeClr val="tx1"/>
                </a:solidFill>
                <a:effectLst/>
                <a:latin typeface="+mn-lt"/>
                <a:ea typeface="+mn-ea"/>
                <a:cs typeface="+mn-cs"/>
              </a:rPr>
              <a:t> (от англ. </a:t>
            </a:r>
            <a:r>
              <a:rPr lang="ru-RU" sz="1200" b="0" i="0" kern="1200" dirty="0" err="1" smtClean="0">
                <a:solidFill>
                  <a:schemeClr val="tx1"/>
                </a:solidFill>
                <a:effectLst/>
                <a:latin typeface="+mn-lt"/>
                <a:ea typeface="+mn-ea"/>
                <a:cs typeface="+mn-cs"/>
              </a:rPr>
              <a:t>sacral</a:t>
            </a:r>
            <a:r>
              <a:rPr lang="ru-RU" sz="1200" b="0" i="0" kern="1200" dirty="0" smtClean="0">
                <a:solidFill>
                  <a:schemeClr val="tx1"/>
                </a:solidFill>
                <a:effectLst/>
                <a:latin typeface="+mn-lt"/>
                <a:ea typeface="+mn-ea"/>
                <a:cs typeface="+mn-cs"/>
              </a:rPr>
              <a:t> и лат. </a:t>
            </a:r>
            <a:r>
              <a:rPr lang="ru-RU" sz="1200" b="0" i="0" kern="1200" dirty="0" err="1" smtClean="0">
                <a:solidFill>
                  <a:schemeClr val="tx1"/>
                </a:solidFill>
                <a:effectLst/>
                <a:latin typeface="+mn-lt"/>
                <a:ea typeface="+mn-ea"/>
                <a:cs typeface="+mn-cs"/>
              </a:rPr>
              <a:t>sacrum</a:t>
            </a:r>
            <a:r>
              <a:rPr lang="ru-RU" sz="1200" b="0" i="0" kern="1200" dirty="0" smtClean="0">
                <a:solidFill>
                  <a:schemeClr val="tx1"/>
                </a:solidFill>
                <a:effectLst/>
                <a:latin typeface="+mn-lt"/>
                <a:ea typeface="+mn-ea"/>
                <a:cs typeface="+mn-cs"/>
              </a:rPr>
              <a:t> — священное, посвященное богам) — в широком смысле всё имеющее отношение к Божественному, религиозному, небесному, </a:t>
            </a:r>
            <a:endParaRPr lang="ru-RU" dirty="0" smtClean="0"/>
          </a:p>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15</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Нара, Япония </a:t>
            </a:r>
            <a:r>
              <a:rPr lang="ru-RU" dirty="0" smtClean="0">
                <a:hlinkClick r:id="rId3"/>
              </a:rPr>
              <a:t>http://web.kyoto-inet.or.jp/</a:t>
            </a:r>
            <a:r>
              <a:rPr lang="ru-RU" dirty="0" smtClean="0"/>
              <a:t> Галереи, ворота, </a:t>
            </a:r>
            <a:r>
              <a:rPr lang="ru-RU" dirty="0" err="1" smtClean="0"/>
              <a:t>кондо</a:t>
            </a:r>
            <a:r>
              <a:rPr lang="ru-RU" dirty="0" smtClean="0"/>
              <a:t> и пагода считаются самыми древними деревянными постройками в мире. </a:t>
            </a:r>
          </a:p>
          <a:p>
            <a:r>
              <a:rPr lang="ru-RU" dirty="0" smtClean="0"/>
              <a:t>Библиография Энциклопедия «Япония от А до Я», http://www.japantoday.ru/japanaz/t44.shtml Источники http://web.kyoto-inet.or.jp/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17</a:t>
            </a:fld>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Храмовый комплекс </a:t>
            </a:r>
            <a:r>
              <a:rPr lang="ru-RU" dirty="0" err="1" smtClean="0"/>
              <a:t>Хорюдзи</a:t>
            </a:r>
            <a:r>
              <a:rPr lang="ru-RU" dirty="0" smtClean="0"/>
              <a:t> . VII в. Пагода </a:t>
            </a:r>
          </a:p>
          <a:p>
            <a:r>
              <a:rPr lang="ru-RU" dirty="0" smtClean="0"/>
              <a:t>Библиография Энциклопедия «Япония от А до Я», http://www.japantoday.ru/japanaz/t44.shtml Источники http://web.kyoto-inet.or.jp/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18</a:t>
            </a:fld>
            <a:endParaRPr lang="ru-RU"/>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dirty="0" smtClean="0"/>
              <a:t>Таким образом, храмовый</a:t>
            </a:r>
            <a:r>
              <a:rPr lang="ru-RU" b="1" dirty="0" smtClean="0"/>
              <a:t> комплекс </a:t>
            </a:r>
            <a:r>
              <a:rPr lang="ru-RU" b="1" dirty="0" err="1" smtClean="0"/>
              <a:t>Хорюдзи</a:t>
            </a:r>
            <a:r>
              <a:rPr lang="ru-RU" b="1" dirty="0" smtClean="0"/>
              <a:t> </a:t>
            </a:r>
            <a:r>
              <a:rPr lang="ru-RU" dirty="0" smtClean="0"/>
              <a:t>является уникальным, сохранившимся до наших дней деревянным архитектурным сооружением. Его богатое наследие является неотъемлемой частью японской культуры.</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19</a:t>
            </a:fld>
            <a:endParaRPr lang="ru-RU"/>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lnSpcReduction="10000"/>
          </a:bodyPr>
          <a:lstStyle/>
          <a:p>
            <a:r>
              <a:rPr lang="ru-RU" dirty="0" err="1" smtClean="0"/>
              <a:t>Кинкаку</a:t>
            </a:r>
            <a:r>
              <a:rPr lang="ru-RU" dirty="0" smtClean="0"/>
              <a:t> (Золотой павильон) . XIV в. (восстановлен в 1955) </a:t>
            </a:r>
            <a:br>
              <a:rPr lang="ru-RU" dirty="0" smtClean="0"/>
            </a:br>
            <a:r>
              <a:rPr lang="ru-RU" dirty="0" smtClean="0"/>
              <a:t/>
            </a:r>
            <a:br>
              <a:rPr lang="ru-RU" dirty="0" smtClean="0"/>
            </a:br>
            <a:r>
              <a:rPr lang="ru-RU" dirty="0" smtClean="0"/>
              <a:t>Киото, Япония </a:t>
            </a:r>
            <a:r>
              <a:rPr lang="ru-RU" dirty="0" smtClean="0">
                <a:hlinkClick r:id="rId3"/>
              </a:rPr>
              <a:t>http://web-japan.org/museum/menu.html</a:t>
            </a:r>
            <a:r>
              <a:rPr lang="ru-RU" dirty="0" smtClean="0"/>
              <a:t> </a:t>
            </a:r>
            <a:r>
              <a:rPr lang="ru-RU" dirty="0" err="1" smtClean="0"/>
              <a:t>Кинкаку</a:t>
            </a:r>
            <a:r>
              <a:rPr lang="ru-RU" dirty="0" smtClean="0"/>
              <a:t> — один из самых знаменитых памятников японской архитектуры. Расположен на территории храмового комплекса </a:t>
            </a:r>
            <a:r>
              <a:rPr lang="ru-RU" dirty="0" err="1" smtClean="0"/>
              <a:t>Рокуондзи</a:t>
            </a:r>
            <a:r>
              <a:rPr lang="ru-RU" dirty="0" smtClean="0"/>
              <a:t> в Киото. В 1950 г. историческое здание храма было сожжено неким буддийским монахом; в нынешнем виде памятник представляет собой реконструкцию 1955 г. Трехъярусное сооружение, искусно вписанное в окружающий пейзаж, было возведено </a:t>
            </a:r>
            <a:r>
              <a:rPr lang="ru-RU" dirty="0" err="1" smtClean="0"/>
              <a:t>сёгуном</a:t>
            </a:r>
            <a:r>
              <a:rPr lang="ru-RU" dirty="0" smtClean="0"/>
              <a:t> </a:t>
            </a:r>
            <a:r>
              <a:rPr lang="ru-RU" dirty="0" err="1" smtClean="0"/>
              <a:t>Асикага</a:t>
            </a:r>
            <a:r>
              <a:rPr lang="ru-RU" dirty="0" smtClean="0"/>
              <a:t> </a:t>
            </a:r>
            <a:r>
              <a:rPr lang="ru-RU" dirty="0" err="1" smtClean="0"/>
              <a:t>Ёсимицу</a:t>
            </a:r>
            <a:r>
              <a:rPr lang="ru-RU" dirty="0" smtClean="0"/>
              <a:t> (1358—1408) в 1394 г. В то время территория монастыря </a:t>
            </a:r>
            <a:r>
              <a:rPr lang="ru-RU" dirty="0" err="1" smtClean="0"/>
              <a:t>Рокуондзи</a:t>
            </a:r>
            <a:r>
              <a:rPr lang="ru-RU" dirty="0" smtClean="0"/>
              <a:t> была поместьем </a:t>
            </a:r>
            <a:r>
              <a:rPr lang="ru-RU" dirty="0" err="1" smtClean="0"/>
              <a:t>Ёсимицу</a:t>
            </a:r>
            <a:r>
              <a:rPr lang="ru-RU" dirty="0" smtClean="0"/>
              <a:t>, и Золотой павильон строился как дворец. Уже после смерти </a:t>
            </a:r>
            <a:r>
              <a:rPr lang="ru-RU" dirty="0" err="1" smtClean="0"/>
              <a:t>сёгуна</a:t>
            </a:r>
            <a:r>
              <a:rPr lang="ru-RU" dirty="0" smtClean="0"/>
              <a:t> его сын превратил поместье в монастырь, а Золотой павильон стал буддийским храмом. Несмотря на сложную структуру, здание производит впечатление исключительной легкости и изящества. Два верхних этажа, по периметру окруженные обходными галереями, внутри и снаружи декорированы золотым листом. Отсюда название храма — Золотой павильон. Третий этаж, в отличие от первых двух, имеет арочные окна. Четырехскатную крышу здания со слегка приподнятыми краями венчает фигурка фантастической птицы Феникс. Благодаря соразмерности всех деталей все это сложное и причудливое сооружение кажется удивительно гармоничным.   </a:t>
            </a:r>
          </a:p>
          <a:p>
            <a:r>
              <a:rPr lang="ru-RU" dirty="0" smtClean="0"/>
              <a:t>Эпоха, стиль, направление период </a:t>
            </a:r>
            <a:r>
              <a:rPr lang="ru-RU" dirty="0" err="1" smtClean="0"/>
              <a:t>Муромати</a:t>
            </a:r>
            <a:r>
              <a:rPr lang="ru-RU" dirty="0" smtClean="0"/>
              <a:t> Образовательный уровень основная школа, самообразование Библиография Энциклопедия «Япония от А до Я», http://www.japantoday.ru/japanaz/t44.shtml Источники http://web-japan.org/ </a:t>
            </a:r>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20</a:t>
            </a:fld>
            <a:endParaRPr lang="ru-RU"/>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kern="1200" dirty="0" err="1" smtClean="0">
                <a:solidFill>
                  <a:schemeClr val="tx1"/>
                </a:solidFill>
                <a:latin typeface="+mn-lt"/>
                <a:ea typeface="+mn-ea"/>
                <a:cs typeface="+mn-cs"/>
              </a:rPr>
              <a:t>Сёгун</a:t>
            </a:r>
            <a:r>
              <a:rPr lang="ru-RU" sz="1200" kern="1200" dirty="0" smtClean="0">
                <a:solidFill>
                  <a:schemeClr val="tx1"/>
                </a:solidFill>
                <a:latin typeface="+mn-lt"/>
                <a:ea typeface="+mn-ea"/>
                <a:cs typeface="+mn-cs"/>
              </a:rPr>
              <a:t> (сокращённое название от </a:t>
            </a:r>
            <a:r>
              <a:rPr lang="ru-RU" sz="1200" kern="1200" dirty="0" err="1" smtClean="0">
                <a:solidFill>
                  <a:schemeClr val="tx1"/>
                </a:solidFill>
                <a:latin typeface="+mn-lt"/>
                <a:ea typeface="+mn-ea"/>
                <a:cs typeface="+mn-cs"/>
              </a:rPr>
              <a:t>сейн</a:t>
            </a:r>
            <a:r>
              <a:rPr lang="ru-RU" sz="1200" kern="1200" dirty="0" smtClean="0">
                <a:solidFill>
                  <a:schemeClr val="tx1"/>
                </a:solidFill>
                <a:latin typeface="+mn-lt"/>
                <a:ea typeface="+mn-ea"/>
                <a:cs typeface="+mn-cs"/>
              </a:rPr>
              <a:t> </a:t>
            </a:r>
            <a:r>
              <a:rPr lang="ru-RU" sz="1200" kern="1200" dirty="0" err="1" smtClean="0">
                <a:solidFill>
                  <a:schemeClr val="tx1"/>
                </a:solidFill>
                <a:latin typeface="+mn-lt"/>
                <a:ea typeface="+mn-ea"/>
                <a:cs typeface="+mn-cs"/>
              </a:rPr>
              <a:t>тай-</a:t>
            </a:r>
            <a:r>
              <a:rPr lang="ru-RU" sz="1200" b="1" kern="1200" dirty="0" err="1" smtClean="0">
                <a:solidFill>
                  <a:schemeClr val="tx1"/>
                </a:solidFill>
                <a:latin typeface="+mn-lt"/>
                <a:ea typeface="+mn-ea"/>
                <a:cs typeface="+mn-cs"/>
              </a:rPr>
              <a:t>сёгун</a:t>
            </a:r>
            <a:r>
              <a:rPr lang="ru-RU" sz="1200" kern="1200" dirty="0" smtClean="0">
                <a:solidFill>
                  <a:schemeClr val="tx1"/>
                </a:solidFill>
                <a:latin typeface="+mn-lt"/>
                <a:ea typeface="+mn-ea"/>
                <a:cs typeface="+mn-cs"/>
              </a:rPr>
              <a:t>, дословно — великий полководец, покоряющий варваров), первоначально воинское звание, присваивавшееся командующим войсками…</a:t>
            </a:r>
          </a:p>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21</a:t>
            </a:fld>
            <a:endParaRPr lang="ru-RU"/>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fontScale="8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Искусство создания садов было давно известно на Дальнем Востоке, и </a:t>
            </a:r>
            <a:r>
              <a:rPr lang="ru-RU" dirty="0" err="1" smtClean="0"/>
              <a:t>сёгуны</a:t>
            </a:r>
            <a:r>
              <a:rPr lang="ru-RU" dirty="0" smtClean="0"/>
              <a:t> периода </a:t>
            </a:r>
            <a:r>
              <a:rPr lang="ru-RU" dirty="0" err="1" smtClean="0"/>
              <a:t>Муромати</a:t>
            </a:r>
            <a:r>
              <a:rPr lang="ru-RU" dirty="0" smtClean="0"/>
              <a:t> продолжали развивать традиции эпохи </a:t>
            </a:r>
            <a:r>
              <a:rPr lang="ru-RU" dirty="0" err="1" smtClean="0"/>
              <a:t>Хэйан</a:t>
            </a:r>
            <a:r>
              <a:rPr lang="ru-RU" dirty="0" smtClean="0"/>
              <a:t>, устраивая павильоны в садах, главными элементами которых были песок и водоемы. Такая постройка могла служить небольшим храмом для частного богослужения, уединенным убежищем для медитации или чайной церемонии. Подобную конструкцию представляет собой </a:t>
            </a:r>
            <a:r>
              <a:rPr lang="ru-RU" dirty="0" err="1" smtClean="0"/>
              <a:t>Гинкаку</a:t>
            </a:r>
            <a:r>
              <a:rPr lang="ru-RU" dirty="0" smtClean="0"/>
              <a:t>, или Серебряный павильон, окруженный садом «песок-вода», организованным по образу «чистой земли». </a:t>
            </a:r>
            <a:r>
              <a:rPr lang="ru-RU" dirty="0" err="1" smtClean="0"/>
              <a:t>Гинкаку</a:t>
            </a:r>
            <a:r>
              <a:rPr lang="ru-RU" dirty="0" smtClean="0"/>
              <a:t> являет причудливое смешение национальных и иностранных мотивов: покрытая кедром крыша напоминает синтоистские и буддийские святилища раннего </a:t>
            </a:r>
            <a:r>
              <a:rPr lang="ru-RU" dirty="0" err="1" smtClean="0"/>
              <a:t>Хэйан</a:t>
            </a:r>
            <a:r>
              <a:rPr lang="ru-RU" dirty="0" smtClean="0"/>
              <a:t>, окна второго этажа повторяют мотив индийской </a:t>
            </a:r>
            <a:r>
              <a:rPr lang="ru-RU" dirty="0" err="1" smtClean="0"/>
              <a:t>чайтьи</a:t>
            </a:r>
            <a:r>
              <a:rPr lang="ru-RU" dirty="0" smtClean="0"/>
              <a:t>, а бронзовый феникс на вершине отсылает к знаменитому </a:t>
            </a:r>
            <a:r>
              <a:rPr lang="ru-RU" dirty="0" err="1" smtClean="0">
                <a:hlinkClick r:id="rId3" action="ppaction://hlinkfile"/>
              </a:rPr>
              <a:t>Бёдоину</a:t>
            </a:r>
            <a:r>
              <a:rPr lang="ru-RU" dirty="0" smtClean="0"/>
              <a:t>. Однако простота общего решения и небольшой размер вполне согласовываются с </a:t>
            </a:r>
            <a:r>
              <a:rPr lang="ru-RU" dirty="0" err="1" smtClean="0"/>
              <a:t>дзэнской</a:t>
            </a:r>
            <a:r>
              <a:rPr lang="ru-RU" dirty="0" smtClean="0"/>
              <a:t> любовью к сдержанности, сразу же проступающей при сравнении с шедевром </a:t>
            </a:r>
            <a:r>
              <a:rPr lang="ru-RU" dirty="0" err="1" smtClean="0"/>
              <a:t>Фудзивара</a:t>
            </a:r>
            <a:r>
              <a:rPr lang="ru-RU" dirty="0" smtClean="0"/>
              <a:t> </a:t>
            </a:r>
            <a:r>
              <a:rPr lang="ru-RU" dirty="0" err="1" smtClean="0"/>
              <a:t>Бёдоином</a:t>
            </a:r>
            <a:r>
              <a:rPr lang="ru-RU" dirty="0" smtClean="0"/>
              <a:t>. </a:t>
            </a:r>
            <a:br>
              <a:rPr lang="ru-RU" dirty="0" smtClean="0"/>
            </a:br>
            <a:r>
              <a:rPr lang="ru-RU" dirty="0" smtClean="0"/>
              <a:t/>
            </a:r>
            <a:br>
              <a:rPr lang="ru-RU" dirty="0" smtClean="0"/>
            </a:br>
            <a:r>
              <a:rPr lang="ru-RU" dirty="0" smtClean="0"/>
              <a:t>Серебряный павильон был возведен </a:t>
            </a:r>
            <a:r>
              <a:rPr lang="ru-RU" dirty="0" err="1" smtClean="0"/>
              <a:t>сёгуном</a:t>
            </a:r>
            <a:r>
              <a:rPr lang="ru-RU" dirty="0" smtClean="0"/>
              <a:t> </a:t>
            </a:r>
            <a:r>
              <a:rPr lang="ru-RU" dirty="0" err="1" smtClean="0"/>
              <a:t>Асикага</a:t>
            </a:r>
            <a:r>
              <a:rPr lang="ru-RU" dirty="0" smtClean="0"/>
              <a:t> </a:t>
            </a:r>
            <a:r>
              <a:rPr lang="ru-RU" dirty="0" err="1" smtClean="0"/>
              <a:t>Ёсимаса</a:t>
            </a:r>
            <a:r>
              <a:rPr lang="ru-RU" dirty="0" smtClean="0"/>
              <a:t>, внуком </a:t>
            </a:r>
            <a:r>
              <a:rPr lang="ru-RU" dirty="0" err="1" smtClean="0"/>
              <a:t>сёгуна</a:t>
            </a:r>
            <a:r>
              <a:rPr lang="ru-RU" dirty="0" smtClean="0"/>
              <a:t> </a:t>
            </a:r>
            <a:r>
              <a:rPr lang="ru-RU" dirty="0" err="1" smtClean="0"/>
              <a:t>Асикага</a:t>
            </a:r>
            <a:r>
              <a:rPr lang="ru-RU" dirty="0" smtClean="0"/>
              <a:t> </a:t>
            </a:r>
            <a:r>
              <a:rPr lang="ru-RU" dirty="0" err="1" smtClean="0"/>
              <a:t>Ёсимицу</a:t>
            </a:r>
            <a:r>
              <a:rPr lang="ru-RU" dirty="0" smtClean="0"/>
              <a:t>, построившего знаменитый </a:t>
            </a:r>
            <a:r>
              <a:rPr lang="ru-RU" dirty="0" smtClean="0">
                <a:hlinkClick r:id="rId4" action="ppaction://hlinkfile"/>
              </a:rPr>
              <a:t>Золотой павильон</a:t>
            </a:r>
            <a:r>
              <a:rPr lang="ru-RU" dirty="0" smtClean="0"/>
              <a:t>. Вероятно, </a:t>
            </a:r>
            <a:r>
              <a:rPr lang="ru-RU" dirty="0" err="1" smtClean="0"/>
              <a:t>Ёсимаса</a:t>
            </a:r>
            <a:r>
              <a:rPr lang="ru-RU" dirty="0" smtClean="0"/>
              <a:t> планировал декорировать свое творение серебром, подобно тому как его дед украсил золотом Золотой павильон (</a:t>
            </a:r>
            <a:r>
              <a:rPr lang="ru-RU" dirty="0" err="1" smtClean="0"/>
              <a:t>Кинкаку</a:t>
            </a:r>
            <a:r>
              <a:rPr lang="ru-RU" dirty="0" smtClean="0"/>
              <a:t>), но, по неизвестной причине, </a:t>
            </a:r>
            <a:r>
              <a:rPr lang="ru-RU" dirty="0" err="1" smtClean="0"/>
              <a:t>Гинкаку</a:t>
            </a:r>
            <a:r>
              <a:rPr lang="ru-RU" dirty="0" smtClean="0"/>
              <a:t> остался без дорогостоящей отделки. Однако в ясные лунные ночи, освещенный отраженным лунным светом, павильон излучает таинственное серебристое сияние — как бы оправдывая свое название. </a:t>
            </a:r>
            <a:br>
              <a:rPr lang="ru-RU" dirty="0" smtClean="0"/>
            </a:br>
            <a:r>
              <a:rPr lang="ru-RU" dirty="0" smtClean="0"/>
              <a:t/>
            </a:r>
            <a:br>
              <a:rPr lang="ru-RU" dirty="0" smtClean="0"/>
            </a:br>
            <a:r>
              <a:rPr lang="ru-RU" dirty="0" err="1" smtClean="0"/>
              <a:t>Гинкаку</a:t>
            </a:r>
            <a:r>
              <a:rPr lang="ru-RU" dirty="0" smtClean="0"/>
              <a:t> строился и как дворец, и как храм. На верхнем этаже находился буддийский алтарь (храм был посвящен </a:t>
            </a:r>
            <a:r>
              <a:rPr lang="ru-RU" dirty="0" err="1" smtClean="0"/>
              <a:t>бодхисаттве</a:t>
            </a:r>
            <a:r>
              <a:rPr lang="ru-RU" dirty="0" smtClean="0"/>
              <a:t> </a:t>
            </a:r>
            <a:r>
              <a:rPr lang="ru-RU" dirty="0" err="1" smtClean="0"/>
              <a:t>Авалокитешвара</a:t>
            </a:r>
            <a:r>
              <a:rPr lang="ru-RU" dirty="0" smtClean="0"/>
              <a:t>, яп. </a:t>
            </a:r>
            <a:r>
              <a:rPr lang="ru-RU" dirty="0" err="1" smtClean="0"/>
              <a:t>Каннон</a:t>
            </a:r>
            <a:r>
              <a:rPr lang="ru-RU" dirty="0" smtClean="0"/>
              <a:t>), на нижнем — жилые покои. Особенности композиции Серебряного павильона положили начало новому архитектурному стилю — «</a:t>
            </a:r>
            <a:r>
              <a:rPr lang="ru-RU" dirty="0" err="1" smtClean="0"/>
              <a:t>сёин-дзукури</a:t>
            </a:r>
            <a:r>
              <a:rPr lang="ru-RU" dirty="0" smtClean="0"/>
              <a:t>». Впервые при строительстве дворца были использованы раздвижные стены: внутренние («</a:t>
            </a:r>
            <a:r>
              <a:rPr lang="ru-RU" dirty="0" err="1" smtClean="0"/>
              <a:t>фусума</a:t>
            </a:r>
            <a:r>
              <a:rPr lang="ru-RU" dirty="0" smtClean="0"/>
              <a:t>») и внешние («</a:t>
            </a:r>
            <a:r>
              <a:rPr lang="ru-RU" dirty="0" err="1" smtClean="0"/>
              <a:t>сёдзи</a:t>
            </a:r>
            <a:r>
              <a:rPr lang="ru-RU" dirty="0" smtClean="0"/>
              <a:t>»). Когда «</a:t>
            </a:r>
            <a:r>
              <a:rPr lang="ru-RU" dirty="0" err="1" smtClean="0"/>
              <a:t>сёдзи</a:t>
            </a:r>
            <a:r>
              <a:rPr lang="ru-RU" dirty="0" smtClean="0"/>
              <a:t>» раздвигались, исчезала граница между внутренним пространством дома и садом, создавалось ощущение близости к природе, непосредственного общения с ней. Специальная комната — «</a:t>
            </a:r>
            <a:r>
              <a:rPr lang="ru-RU" dirty="0" err="1" smtClean="0"/>
              <a:t>сёин</a:t>
            </a:r>
            <a:r>
              <a:rPr lang="ru-RU" dirty="0" smtClean="0"/>
              <a:t>» — отводилась для занятий наукой и искусствами. Здесь, у неподвижной стены, располагалась ниша-«</a:t>
            </a:r>
            <a:r>
              <a:rPr lang="ru-RU" dirty="0" err="1" smtClean="0"/>
              <a:t>токонома</a:t>
            </a:r>
            <a:r>
              <a:rPr lang="ru-RU" dirty="0" smtClean="0"/>
              <a:t>», служившая духовным центром всего дома. В «</a:t>
            </a:r>
            <a:r>
              <a:rPr lang="ru-RU" dirty="0" err="1" smtClean="0"/>
              <a:t>токонома</a:t>
            </a:r>
            <a:r>
              <a:rPr lang="ru-RU" dirty="0" smtClean="0"/>
              <a:t>» вывешивался свиток с живописью, ставилась ваза с причудливой композицией из цветов — </a:t>
            </a:r>
            <a:r>
              <a:rPr lang="ru-RU" dirty="0" err="1" smtClean="0"/>
              <a:t>икэбана</a:t>
            </a:r>
            <a:r>
              <a:rPr lang="ru-RU" dirty="0" smtClean="0"/>
              <a:t>. Здесь была полочка для книг и письменных принадлежностей. </a:t>
            </a:r>
          </a:p>
          <a:p>
            <a:endParaRPr lang="ru-RU" dirty="0"/>
          </a:p>
        </p:txBody>
      </p:sp>
      <p:sp>
        <p:nvSpPr>
          <p:cNvPr id="4" name="Номер слайда 3"/>
          <p:cNvSpPr>
            <a:spLocks noGrp="1"/>
          </p:cNvSpPr>
          <p:nvPr>
            <p:ph type="sldNum" sz="quarter" idx="10"/>
          </p:nvPr>
        </p:nvSpPr>
        <p:spPr/>
        <p:txBody>
          <a:bodyPr/>
          <a:lstStyle/>
          <a:p>
            <a:fld id="{4CE40584-1AC3-4140-AEE0-8E014669058D}" type="slidenum">
              <a:rPr lang="ru-RU" smtClean="0"/>
              <a:pPr/>
              <a:t>22</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図形 1"/>
          <p:cNvSpPr>
            <a:spLocks noGrp="1"/>
          </p:cNvSpPr>
          <p:nvPr>
            <p:ph type="ctrTitle"/>
          </p:nvPr>
        </p:nvSpPr>
        <p:spPr>
          <a:xfrm>
            <a:off x="928662" y="1928803"/>
            <a:ext cx="7172348" cy="1470025"/>
          </a:xfrm>
        </p:spPr>
        <p:txBody>
          <a:bodyPr/>
          <a:lstStyle/>
          <a:p>
            <a:r>
              <a:rPr kumimoji="1" lang="ru-RU" altLang="ja-JP" smtClean="0"/>
              <a:t>Образец заголовка</a:t>
            </a:r>
            <a:endParaRPr kumimoji="1" lang="ja-JP" altLang="en-US" dirty="0"/>
          </a:p>
        </p:txBody>
      </p:sp>
      <p:sp>
        <p:nvSpPr>
          <p:cNvPr id="8" name="図形 7"/>
          <p:cNvSpPr>
            <a:spLocks noGrp="1"/>
          </p:cNvSpPr>
          <p:nvPr>
            <p:ph type="subTitle" idx="1"/>
          </p:nvPr>
        </p:nvSpPr>
        <p:spPr>
          <a:xfrm>
            <a:off x="1371600" y="3643314"/>
            <a:ext cx="6400800" cy="1285884"/>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ru-RU" altLang="ja-JP" smtClean="0"/>
              <a:t>Образец подзаголовка</a:t>
            </a:r>
            <a:endParaRPr kumimoji="1" lang="ja-JP" altLang="en-US" dirty="0"/>
          </a:p>
        </p:txBody>
      </p:sp>
      <p:sp>
        <p:nvSpPr>
          <p:cNvPr id="12" name="図形 11"/>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11" name="図形 10"/>
          <p:cNvSpPr>
            <a:spLocks noGrp="1"/>
          </p:cNvSpPr>
          <p:nvPr>
            <p:ph type="ftr" sz="quarter" idx="11"/>
          </p:nvPr>
        </p:nvSpPr>
        <p:spPr/>
        <p:txBody>
          <a:bodyPr/>
          <a:lstStyle/>
          <a:p>
            <a:endParaRPr lang="ru-RU"/>
          </a:p>
        </p:txBody>
      </p:sp>
      <p:sp>
        <p:nvSpPr>
          <p:cNvPr id="18" name="図形 17"/>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図形 1"/>
          <p:cNvSpPr>
            <a:spLocks noGrp="1"/>
          </p:cNvSpPr>
          <p:nvPr>
            <p:ph type="title"/>
          </p:nvPr>
        </p:nvSpPr>
        <p:spPr>
          <a:xfrm>
            <a:off x="671514" y="274638"/>
            <a:ext cx="7829576" cy="1011222"/>
          </a:xfrm>
        </p:spPr>
        <p:txBody>
          <a:bodyPr/>
          <a:lstStyle/>
          <a:p>
            <a:r>
              <a:rPr kumimoji="1" lang="ru-RU" altLang="ja-JP" smtClean="0"/>
              <a:t>Образец заголовка</a:t>
            </a:r>
            <a:endParaRPr kumimoji="1" lang="ja-JP" altLang="en-US" dirty="0"/>
          </a:p>
        </p:txBody>
      </p:sp>
      <p:sp>
        <p:nvSpPr>
          <p:cNvPr id="3" name="図形 2"/>
          <p:cNvSpPr>
            <a:spLocks noGrp="1"/>
          </p:cNvSpPr>
          <p:nvPr>
            <p:ph type="body" orient="vert" idx="1"/>
          </p:nvPr>
        </p:nvSpPr>
        <p:spPr>
          <a:xfrm>
            <a:off x="671514" y="1285860"/>
            <a:ext cx="7829576" cy="4357718"/>
          </a:xfrm>
        </p:spPr>
        <p:txBody>
          <a:bodyPr vert="eaVert"/>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dirty="0"/>
          </a:p>
        </p:txBody>
      </p:sp>
      <p:sp>
        <p:nvSpPr>
          <p:cNvPr id="4" name="図形 3"/>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5" name="図形 4"/>
          <p:cNvSpPr>
            <a:spLocks noGrp="1"/>
          </p:cNvSpPr>
          <p:nvPr>
            <p:ph type="ftr" sz="quarter" idx="11"/>
          </p:nvPr>
        </p:nvSpPr>
        <p:spPr/>
        <p:txBody>
          <a:bodyPr/>
          <a:lstStyle/>
          <a:p>
            <a:endParaRPr lang="ru-RU"/>
          </a:p>
        </p:txBody>
      </p:sp>
      <p:sp>
        <p:nvSpPr>
          <p:cNvPr id="6" name="図形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図形 1"/>
          <p:cNvSpPr>
            <a:spLocks noGrp="1"/>
          </p:cNvSpPr>
          <p:nvPr>
            <p:ph type="title" orient="vert"/>
          </p:nvPr>
        </p:nvSpPr>
        <p:spPr>
          <a:xfrm>
            <a:off x="6643702" y="285730"/>
            <a:ext cx="1785950" cy="5565797"/>
          </a:xfrm>
        </p:spPr>
        <p:txBody>
          <a:bodyPr vert="eaVert"/>
          <a:lstStyle>
            <a:lvl1pPr>
              <a:defRPr>
                <a:gradFill flip="none" rotWithShape="1">
                  <a:gsLst>
                    <a:gs pos="0">
                      <a:schemeClr val="tx1">
                        <a:tint val="65000"/>
                      </a:schemeClr>
                    </a:gs>
                    <a:gs pos="49900">
                      <a:schemeClr val="tx1">
                        <a:tint val="95000"/>
                      </a:schemeClr>
                    </a:gs>
                    <a:gs pos="50000">
                      <a:schemeClr val="tx1"/>
                    </a:gs>
                    <a:gs pos="100000">
                      <a:schemeClr val="tx1">
                        <a:tint val="95000"/>
                      </a:schemeClr>
                    </a:gs>
                  </a:gsLst>
                  <a:lin ang="5400000" scaled="1"/>
                  <a:tileRect/>
                </a:gradFill>
              </a:defRPr>
            </a:lvl1pPr>
          </a:lstStyle>
          <a:p>
            <a:r>
              <a:rPr kumimoji="1" lang="ru-RU" altLang="ja-JP" smtClean="0"/>
              <a:t>Образец заголовка</a:t>
            </a:r>
            <a:endParaRPr kumimoji="1" lang="ja-JP" altLang="en-US" dirty="0"/>
          </a:p>
        </p:txBody>
      </p:sp>
      <p:sp>
        <p:nvSpPr>
          <p:cNvPr id="3" name="図形 2"/>
          <p:cNvSpPr>
            <a:spLocks noGrp="1"/>
          </p:cNvSpPr>
          <p:nvPr>
            <p:ph type="body" orient="vert" idx="1"/>
          </p:nvPr>
        </p:nvSpPr>
        <p:spPr>
          <a:xfrm>
            <a:off x="642910" y="274640"/>
            <a:ext cx="5834090" cy="5583253"/>
          </a:xfrm>
        </p:spPr>
        <p:txBody>
          <a:bodyPr vert="eaVert"/>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dirty="0"/>
          </a:p>
        </p:txBody>
      </p:sp>
      <p:sp>
        <p:nvSpPr>
          <p:cNvPr id="4" name="図形 3"/>
          <p:cNvSpPr>
            <a:spLocks noGrp="1"/>
          </p:cNvSpPr>
          <p:nvPr>
            <p:ph type="dt" sz="half" idx="10"/>
          </p:nvPr>
        </p:nvSpPr>
        <p:spPr>
          <a:xfrm>
            <a:off x="652450" y="6356350"/>
            <a:ext cx="2133600" cy="365125"/>
          </a:xfrm>
        </p:spPr>
        <p:txBody>
          <a:bodyPr/>
          <a:lstStyle/>
          <a:p>
            <a:fld id="{5B106E36-FD25-4E2D-B0AA-010F637433A0}" type="datetimeFigureOut">
              <a:rPr lang="ru-RU" smtClean="0"/>
              <a:pPr/>
              <a:t>12.03.2013</a:t>
            </a:fld>
            <a:endParaRPr lang="ru-RU"/>
          </a:p>
        </p:txBody>
      </p:sp>
      <p:sp>
        <p:nvSpPr>
          <p:cNvPr id="5" name="図形 4"/>
          <p:cNvSpPr>
            <a:spLocks noGrp="1"/>
          </p:cNvSpPr>
          <p:nvPr>
            <p:ph type="ftr" sz="quarter" idx="11"/>
          </p:nvPr>
        </p:nvSpPr>
        <p:spPr/>
        <p:txBody>
          <a:bodyPr/>
          <a:lstStyle/>
          <a:p>
            <a:endParaRPr lang="ru-RU"/>
          </a:p>
        </p:txBody>
      </p:sp>
      <p:sp>
        <p:nvSpPr>
          <p:cNvPr id="6" name="図形 5"/>
          <p:cNvSpPr>
            <a:spLocks noGrp="1"/>
          </p:cNvSpPr>
          <p:nvPr>
            <p:ph type="sldNum" sz="quarter" idx="12"/>
          </p:nvPr>
        </p:nvSpPr>
        <p:spPr>
          <a:xfrm>
            <a:off x="6286512" y="6356350"/>
            <a:ext cx="2133600" cy="365125"/>
          </a:xfrm>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kumimoji="1" lang="ru-RU" altLang="ja-JP" smtClean="0"/>
              <a:t>Образец заголовка</a:t>
            </a:r>
            <a:endParaRPr kumimoji="1" lang="ja-JP"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ru-RU" altLang="ja-JP" smtClean="0"/>
              <a:t>Образец подзаголовка</a:t>
            </a:r>
            <a:endParaRPr kumimoji="1" lang="ja-JP" altLang="en-US"/>
          </a:p>
        </p:txBody>
      </p:sp>
      <p:sp>
        <p:nvSpPr>
          <p:cNvPr id="4" name="Date Placeholder 3"/>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kumimoji="1" lang="ru-RU" altLang="ja-JP" smtClean="0"/>
              <a:t>Образец заголовка</a:t>
            </a:r>
            <a:endParaRPr kumimoji="1" lang="ja-JP" altLang="en-US"/>
          </a:p>
        </p:txBody>
      </p:sp>
      <p:sp>
        <p:nvSpPr>
          <p:cNvPr id="3" name="図形 2"/>
          <p:cNvSpPr>
            <a:spLocks noGrp="1"/>
          </p:cNvSpPr>
          <p:nvPr>
            <p:ph idx="1"/>
          </p:nvPr>
        </p:nvSpPr>
        <p:spPr/>
        <p:txBody>
          <a:body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a:p>
        </p:txBody>
      </p:sp>
      <p:sp>
        <p:nvSpPr>
          <p:cNvPr id="4" name="図形 3"/>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5" name="図形 4"/>
          <p:cNvSpPr>
            <a:spLocks noGrp="1"/>
          </p:cNvSpPr>
          <p:nvPr>
            <p:ph type="ftr" sz="quarter" idx="11"/>
          </p:nvPr>
        </p:nvSpPr>
        <p:spPr/>
        <p:txBody>
          <a:bodyPr/>
          <a:lstStyle/>
          <a:p>
            <a:endParaRPr lang="ru-RU"/>
          </a:p>
        </p:txBody>
      </p:sp>
      <p:sp>
        <p:nvSpPr>
          <p:cNvPr id="6" name="図形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図形 1"/>
          <p:cNvSpPr>
            <a:spLocks noGrp="1"/>
          </p:cNvSpPr>
          <p:nvPr>
            <p:ph type="title"/>
          </p:nvPr>
        </p:nvSpPr>
        <p:spPr>
          <a:xfrm>
            <a:off x="1000100" y="4714884"/>
            <a:ext cx="7215239" cy="862009"/>
          </a:xfrm>
        </p:spPr>
        <p:txBody>
          <a:bodyPr anchor="t"/>
          <a:lstStyle>
            <a:lvl1pPr algn="l">
              <a:defRPr sz="4000" b="1" cap="all"/>
            </a:lvl1pPr>
          </a:lstStyle>
          <a:p>
            <a:r>
              <a:rPr kumimoji="1" lang="ru-RU" altLang="ja-JP" smtClean="0"/>
              <a:t>Образец заголовка</a:t>
            </a:r>
            <a:endParaRPr kumimoji="1" lang="ja-JP" altLang="en-US" dirty="0"/>
          </a:p>
        </p:txBody>
      </p:sp>
      <p:sp>
        <p:nvSpPr>
          <p:cNvPr id="3" name="図形 2"/>
          <p:cNvSpPr>
            <a:spLocks noGrp="1"/>
          </p:cNvSpPr>
          <p:nvPr>
            <p:ph type="body" idx="1"/>
          </p:nvPr>
        </p:nvSpPr>
        <p:spPr>
          <a:xfrm>
            <a:off x="1000101" y="2857496"/>
            <a:ext cx="7215238" cy="1785950"/>
          </a:xfrm>
        </p:spPr>
        <p:txBody>
          <a:bodyPr anchor="b"/>
          <a:lstStyle>
            <a:lvl1pPr marL="0" indent="0">
              <a:buNone/>
              <a:defRPr sz="2000">
                <a:solidFill>
                  <a:schemeClr val="tx2"/>
                </a:solidFill>
              </a:defRPr>
            </a:lvl1pPr>
            <a:lvl2pPr marL="457200" indent="0">
              <a:buNone/>
              <a:defRPr sz="1800">
                <a:solidFill>
                  <a:schemeClr val="tx2"/>
                </a:solidFill>
              </a:defRPr>
            </a:lvl2pPr>
            <a:lvl3pPr marL="914400" indent="0">
              <a:buNone/>
              <a:defRPr sz="1600">
                <a:solidFill>
                  <a:schemeClr val="tx2"/>
                </a:solidFill>
              </a:defRPr>
            </a:lvl3pPr>
            <a:lvl4pPr marL="1371600" indent="0">
              <a:buNone/>
              <a:defRPr sz="1400">
                <a:solidFill>
                  <a:schemeClr val="tx2"/>
                </a:solidFill>
              </a:defRPr>
            </a:lvl4pPr>
            <a:lvl5pPr marL="1828800" indent="0">
              <a:buNone/>
              <a:defRPr sz="1400">
                <a:solidFill>
                  <a:schemeClr val="tx2"/>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lang="ja-JP" dirty="0"/>
          </a:p>
        </p:txBody>
      </p:sp>
      <p:sp>
        <p:nvSpPr>
          <p:cNvPr id="4" name="図形 3"/>
          <p:cNvSpPr>
            <a:spLocks noGrp="1"/>
          </p:cNvSpPr>
          <p:nvPr>
            <p:ph type="dt" sz="half" idx="10"/>
          </p:nvPr>
        </p:nvSpPr>
        <p:spPr/>
        <p:txBody>
          <a:bodyPr/>
          <a:lstStyle>
            <a:lvl1pPr>
              <a:defRPr>
                <a:solidFill>
                  <a:schemeClr val="tx1">
                    <a:tint val="75000"/>
                  </a:schemeClr>
                </a:solidFill>
              </a:defRPr>
            </a:lvl1pPr>
          </a:lstStyle>
          <a:p>
            <a:fld id="{5B106E36-FD25-4E2D-B0AA-010F637433A0}" type="datetimeFigureOut">
              <a:rPr lang="ru-RU" smtClean="0"/>
              <a:pPr/>
              <a:t>12.03.2013</a:t>
            </a:fld>
            <a:endParaRPr lang="ru-RU"/>
          </a:p>
        </p:txBody>
      </p:sp>
      <p:sp>
        <p:nvSpPr>
          <p:cNvPr id="5" name="図形 4"/>
          <p:cNvSpPr>
            <a:spLocks noGrp="1"/>
          </p:cNvSpPr>
          <p:nvPr>
            <p:ph type="ftr" sz="quarter" idx="11"/>
          </p:nvPr>
        </p:nvSpPr>
        <p:spPr/>
        <p:txBody>
          <a:bodyPr/>
          <a:lstStyle/>
          <a:p>
            <a:endParaRPr lang="ru-RU"/>
          </a:p>
        </p:txBody>
      </p:sp>
      <p:sp>
        <p:nvSpPr>
          <p:cNvPr id="6" name="図形 5"/>
          <p:cNvSpPr>
            <a:spLocks noGrp="1"/>
          </p:cNvSpPr>
          <p:nvPr>
            <p:ph type="sldNum" sz="quarter" idx="12"/>
          </p:nvPr>
        </p:nvSpPr>
        <p:spPr/>
        <p:txBody>
          <a:bodyPr/>
          <a:lstStyle>
            <a:lvl1pPr>
              <a:defRPr>
                <a:solidFill>
                  <a:schemeClr val="tx1">
                    <a:tint val="75000"/>
                  </a:schemeClr>
                </a:solidFill>
              </a:defRPr>
            </a:lvl1p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p>
            <a:r>
              <a:rPr kumimoji="1" lang="ru-RU" altLang="ja-JP" smtClean="0"/>
              <a:t>Образец заголовка</a:t>
            </a:r>
            <a:endParaRPr kumimoji="1" lang="ja-JP" altLang="en-US"/>
          </a:p>
        </p:txBody>
      </p:sp>
      <p:sp>
        <p:nvSpPr>
          <p:cNvPr id="3" name="図形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a:p>
        </p:txBody>
      </p:sp>
      <p:sp>
        <p:nvSpPr>
          <p:cNvPr id="4" name="図形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a:p>
        </p:txBody>
      </p:sp>
      <p:sp>
        <p:nvSpPr>
          <p:cNvPr id="5" name="図形 4"/>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6" name="図形 5"/>
          <p:cNvSpPr>
            <a:spLocks noGrp="1"/>
          </p:cNvSpPr>
          <p:nvPr>
            <p:ph type="ftr" sz="quarter" idx="11"/>
          </p:nvPr>
        </p:nvSpPr>
        <p:spPr/>
        <p:txBody>
          <a:bodyPr/>
          <a:lstStyle/>
          <a:p>
            <a:endParaRPr lang="ru-RU"/>
          </a:p>
        </p:txBody>
      </p:sp>
      <p:sp>
        <p:nvSpPr>
          <p:cNvPr id="7" name="図形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図形 1"/>
          <p:cNvSpPr>
            <a:spLocks noGrp="1"/>
          </p:cNvSpPr>
          <p:nvPr>
            <p:ph type="title"/>
          </p:nvPr>
        </p:nvSpPr>
        <p:spPr/>
        <p:txBody>
          <a:bodyPr/>
          <a:lstStyle>
            <a:lvl1pPr>
              <a:defRPr/>
            </a:lvl1pPr>
          </a:lstStyle>
          <a:p>
            <a:r>
              <a:rPr kumimoji="1" lang="ru-RU" altLang="ja-JP" smtClean="0"/>
              <a:t>Образец заголовка</a:t>
            </a:r>
            <a:endParaRPr kumimoji="1" lang="ja-JP" altLang="en-US"/>
          </a:p>
        </p:txBody>
      </p:sp>
      <p:sp>
        <p:nvSpPr>
          <p:cNvPr id="3" name="図形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lang="ja-JP"/>
          </a:p>
        </p:txBody>
      </p:sp>
      <p:sp>
        <p:nvSpPr>
          <p:cNvPr id="4" name="図形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a:p>
        </p:txBody>
      </p:sp>
      <p:sp>
        <p:nvSpPr>
          <p:cNvPr id="5" name="図形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lang="ja-JP"/>
          </a:p>
        </p:txBody>
      </p:sp>
      <p:sp>
        <p:nvSpPr>
          <p:cNvPr id="6" name="図形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a:p>
        </p:txBody>
      </p:sp>
      <p:sp>
        <p:nvSpPr>
          <p:cNvPr id="7" name="図形 6"/>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8" name="図形 7"/>
          <p:cNvSpPr>
            <a:spLocks noGrp="1"/>
          </p:cNvSpPr>
          <p:nvPr>
            <p:ph type="ftr" sz="quarter" idx="11"/>
          </p:nvPr>
        </p:nvSpPr>
        <p:spPr/>
        <p:txBody>
          <a:bodyPr/>
          <a:lstStyle/>
          <a:p>
            <a:endParaRPr lang="ru-RU"/>
          </a:p>
        </p:txBody>
      </p:sp>
      <p:sp>
        <p:nvSpPr>
          <p:cNvPr id="9" name="図形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図形 1"/>
          <p:cNvSpPr>
            <a:spLocks noGrp="1"/>
          </p:cNvSpPr>
          <p:nvPr>
            <p:ph type="title"/>
          </p:nvPr>
        </p:nvSpPr>
        <p:spPr>
          <a:xfrm>
            <a:off x="1671646" y="4572008"/>
            <a:ext cx="6400816" cy="928686"/>
          </a:xfrm>
        </p:spPr>
        <p:txBody>
          <a:bodyPr/>
          <a:lstStyle/>
          <a:p>
            <a:r>
              <a:rPr kumimoji="1" lang="ru-RU" altLang="ja-JP" smtClean="0"/>
              <a:t>Образец заголовка</a:t>
            </a:r>
            <a:endParaRPr kumimoji="1" lang="ja-JP" altLang="en-US" dirty="0"/>
          </a:p>
        </p:txBody>
      </p:sp>
      <p:sp>
        <p:nvSpPr>
          <p:cNvPr id="3" name="図形 2"/>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4" name="図形 3"/>
          <p:cNvSpPr>
            <a:spLocks noGrp="1"/>
          </p:cNvSpPr>
          <p:nvPr>
            <p:ph type="ftr" sz="quarter" idx="11"/>
          </p:nvPr>
        </p:nvSpPr>
        <p:spPr/>
        <p:txBody>
          <a:bodyPr/>
          <a:lstStyle/>
          <a:p>
            <a:endParaRPr lang="ru-RU"/>
          </a:p>
        </p:txBody>
      </p:sp>
      <p:sp>
        <p:nvSpPr>
          <p:cNvPr id="5" name="図形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図形 1"/>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3" name="図形 2"/>
          <p:cNvSpPr>
            <a:spLocks noGrp="1"/>
          </p:cNvSpPr>
          <p:nvPr>
            <p:ph type="ftr" sz="quarter" idx="11"/>
          </p:nvPr>
        </p:nvSpPr>
        <p:spPr/>
        <p:txBody>
          <a:bodyPr/>
          <a:lstStyle/>
          <a:p>
            <a:endParaRPr lang="ru-RU"/>
          </a:p>
        </p:txBody>
      </p:sp>
      <p:sp>
        <p:nvSpPr>
          <p:cNvPr id="4" name="図形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図形 1"/>
          <p:cNvSpPr>
            <a:spLocks noGrp="1"/>
          </p:cNvSpPr>
          <p:nvPr>
            <p:ph type="title"/>
          </p:nvPr>
        </p:nvSpPr>
        <p:spPr>
          <a:xfrm>
            <a:off x="457200" y="273050"/>
            <a:ext cx="3008313" cy="1162050"/>
          </a:xfrm>
        </p:spPr>
        <p:txBody>
          <a:bodyPr anchor="b"/>
          <a:lstStyle>
            <a:lvl1pPr algn="l">
              <a:defRPr sz="2000" b="1"/>
            </a:lvl1pPr>
          </a:lstStyle>
          <a:p>
            <a:r>
              <a:rPr kumimoji="1" lang="ru-RU" altLang="ja-JP" smtClean="0"/>
              <a:t>Образец заголовка</a:t>
            </a:r>
            <a:endParaRPr kumimoji="1" lang="ja-JP" altLang="en-US"/>
          </a:p>
        </p:txBody>
      </p:sp>
      <p:sp>
        <p:nvSpPr>
          <p:cNvPr id="3" name="図形 2"/>
          <p:cNvSpPr>
            <a:spLocks noGrp="1"/>
          </p:cNvSpPr>
          <p:nvPr>
            <p:ph idx="1"/>
          </p:nvPr>
        </p:nvSpPr>
        <p:spPr>
          <a:xfrm>
            <a:off x="3575050" y="1428737"/>
            <a:ext cx="5111750" cy="46974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kumimoji="1" lang="ja-JP" altLang="en-US" dirty="0"/>
          </a:p>
        </p:txBody>
      </p:sp>
      <p:sp>
        <p:nvSpPr>
          <p:cNvPr id="4" name="図形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lang="ja-JP"/>
          </a:p>
        </p:txBody>
      </p:sp>
      <p:sp>
        <p:nvSpPr>
          <p:cNvPr id="5" name="図形 4"/>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6" name="図形 5"/>
          <p:cNvSpPr>
            <a:spLocks noGrp="1"/>
          </p:cNvSpPr>
          <p:nvPr>
            <p:ph type="ftr" sz="quarter" idx="11"/>
          </p:nvPr>
        </p:nvSpPr>
        <p:spPr/>
        <p:txBody>
          <a:bodyPr/>
          <a:lstStyle/>
          <a:p>
            <a:endParaRPr lang="ru-RU"/>
          </a:p>
        </p:txBody>
      </p:sp>
      <p:sp>
        <p:nvSpPr>
          <p:cNvPr id="7" name="図形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図形 1"/>
          <p:cNvSpPr>
            <a:spLocks noGrp="1"/>
          </p:cNvSpPr>
          <p:nvPr>
            <p:ph type="title"/>
          </p:nvPr>
        </p:nvSpPr>
        <p:spPr>
          <a:xfrm>
            <a:off x="1792288" y="5014914"/>
            <a:ext cx="5486400" cy="414350"/>
          </a:xfrm>
        </p:spPr>
        <p:txBody>
          <a:bodyPr anchor="b"/>
          <a:lstStyle>
            <a:lvl1pPr algn="ctr">
              <a:defRPr sz="2000" b="1"/>
            </a:lvl1pPr>
          </a:lstStyle>
          <a:p>
            <a:r>
              <a:rPr kumimoji="1" lang="ru-RU" altLang="ja-JP" smtClean="0"/>
              <a:t>Образец заголовка</a:t>
            </a:r>
            <a:endParaRPr kumimoji="1" lang="ja-JP" altLang="en-US" dirty="0"/>
          </a:p>
        </p:txBody>
      </p:sp>
      <p:sp>
        <p:nvSpPr>
          <p:cNvPr id="3" name="正方形/長方形 2"/>
          <p:cNvSpPr>
            <a:spLocks noGrp="1"/>
          </p:cNvSpPr>
          <p:nvPr>
            <p:ph type="pic" idx="1"/>
          </p:nvPr>
        </p:nvSpPr>
        <p:spPr>
          <a:xfrm>
            <a:off x="1792288" y="742960"/>
            <a:ext cx="5486400" cy="4114800"/>
          </a:xfrm>
          <a:prstGeom prst="rect">
            <a:avLst/>
          </a:prstGeom>
          <a:noFill/>
          <a:ln w="50800" cap="sq">
            <a:solidFill>
              <a:schemeClr val="tx1"/>
            </a:solidFill>
            <a:miter lim="800000"/>
          </a:ln>
          <a:effectLst>
            <a:outerShdw blurRad="76200" dist="50800" dir="13500000" algn="tl" rotWithShape="0">
              <a:schemeClr val="bg1">
                <a:alpha val="80000"/>
              </a:scheme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ru-RU" altLang="ja-JP" smtClean="0"/>
              <a:t>Вставка рисунка</a:t>
            </a:r>
            <a:endParaRPr kumimoji="1" lang="ja-JP" altLang="en-US" dirty="0"/>
          </a:p>
        </p:txBody>
      </p:sp>
      <p:sp>
        <p:nvSpPr>
          <p:cNvPr id="4" name="図形 3"/>
          <p:cNvSpPr>
            <a:spLocks noGrp="1"/>
          </p:cNvSpPr>
          <p:nvPr>
            <p:ph type="body" sz="half" idx="2"/>
          </p:nvPr>
        </p:nvSpPr>
        <p:spPr>
          <a:xfrm>
            <a:off x="1792288" y="5481658"/>
            <a:ext cx="5486400" cy="804862"/>
          </a:xfrm>
        </p:spPr>
        <p:txBody>
          <a:bodyP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ru-RU" altLang="ja-JP" smtClean="0"/>
              <a:t>Образец текста</a:t>
            </a:r>
          </a:p>
          <a:p>
            <a:pPr lvl="1"/>
            <a:r>
              <a:rPr kumimoji="1" lang="ru-RU" altLang="ja-JP" smtClean="0"/>
              <a:t>Второй уровень</a:t>
            </a:r>
          </a:p>
          <a:p>
            <a:pPr lvl="2"/>
            <a:r>
              <a:rPr kumimoji="1" lang="ru-RU" altLang="ja-JP" smtClean="0"/>
              <a:t>Третий уровень</a:t>
            </a:r>
          </a:p>
          <a:p>
            <a:pPr lvl="3"/>
            <a:r>
              <a:rPr kumimoji="1" lang="ru-RU" altLang="ja-JP" smtClean="0"/>
              <a:t>Четвертый уровень</a:t>
            </a:r>
          </a:p>
          <a:p>
            <a:pPr lvl="4"/>
            <a:r>
              <a:rPr kumimoji="1" lang="ru-RU" altLang="ja-JP" smtClean="0"/>
              <a:t>Пятый уровень</a:t>
            </a:r>
            <a:endParaRPr lang="ja-JP" dirty="0"/>
          </a:p>
        </p:txBody>
      </p:sp>
      <p:sp>
        <p:nvSpPr>
          <p:cNvPr id="5" name="図形 4"/>
          <p:cNvSpPr>
            <a:spLocks noGrp="1"/>
          </p:cNvSpPr>
          <p:nvPr>
            <p:ph type="dt" sz="half" idx="10"/>
          </p:nvPr>
        </p:nvSpPr>
        <p:spPr/>
        <p:txBody>
          <a:bodyPr/>
          <a:lstStyle/>
          <a:p>
            <a:fld id="{5B106E36-FD25-4E2D-B0AA-010F637433A0}" type="datetimeFigureOut">
              <a:rPr lang="ru-RU" smtClean="0"/>
              <a:pPr/>
              <a:t>12.03.2013</a:t>
            </a:fld>
            <a:endParaRPr lang="ru-RU"/>
          </a:p>
        </p:txBody>
      </p:sp>
      <p:sp>
        <p:nvSpPr>
          <p:cNvPr id="6" name="図形 5"/>
          <p:cNvSpPr>
            <a:spLocks noGrp="1"/>
          </p:cNvSpPr>
          <p:nvPr>
            <p:ph type="ftr" sz="quarter" idx="11"/>
          </p:nvPr>
        </p:nvSpPr>
        <p:spPr/>
        <p:txBody>
          <a:bodyPr/>
          <a:lstStyle/>
          <a:p>
            <a:endParaRPr lang="ru-RU"/>
          </a:p>
        </p:txBody>
      </p:sp>
      <p:sp>
        <p:nvSpPr>
          <p:cNvPr id="7" name="図形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8" name="正方形/長方形 17"/>
          <p:cNvSpPr>
            <a:spLocks noGrp="1"/>
          </p:cNvSpPr>
          <p:nvPr>
            <p:ph type="body" idx="1"/>
          </p:nvPr>
        </p:nvSpPr>
        <p:spPr>
          <a:xfrm>
            <a:off x="457200" y="1600200"/>
            <a:ext cx="8229600" cy="4525963"/>
          </a:xfrm>
          <a:prstGeom prst="rect">
            <a:avLst/>
          </a:prstGeom>
        </p:spPr>
        <p:txBody>
          <a:bodyPr vert="horz" rtlCol="0">
            <a:normAutofit/>
          </a:bodyPr>
          <a:lstStyle/>
          <a:p>
            <a:pPr lvl="0"/>
            <a:r>
              <a:rPr kumimoji="1" lang="ja-JP" altLang="en-US" dirty="0" smtClean="0"/>
              <a:t>マスタ テキストの書式設定</a:t>
            </a:r>
            <a:endParaRPr lang="ja-JP" dirty="0"/>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p>
          <a:p>
            <a:pPr lvl="5"/>
            <a:r>
              <a:rPr kumimoji="1" lang="ja-JP" altLang="en-US" dirty="0" smtClean="0"/>
              <a:t>第</a:t>
            </a:r>
            <a:r>
              <a:rPr kumimoji="1" lang="en-US" altLang="ja-JP" dirty="0" smtClean="0"/>
              <a:t>6</a:t>
            </a:r>
            <a:r>
              <a:rPr kumimoji="1" lang="ja-JP" altLang="en-US" dirty="0" smtClean="0"/>
              <a:t>レベル</a:t>
            </a:r>
          </a:p>
          <a:p>
            <a:pPr lvl="6"/>
            <a:r>
              <a:rPr kumimoji="1" lang="ja-JP" altLang="en-US" dirty="0" smtClean="0"/>
              <a:t>第</a:t>
            </a:r>
            <a:r>
              <a:rPr kumimoji="1" lang="en-US" altLang="ja-JP" dirty="0" smtClean="0"/>
              <a:t>7</a:t>
            </a:r>
            <a:r>
              <a:rPr kumimoji="1" lang="ja-JP" altLang="en-US" dirty="0" smtClean="0"/>
              <a:t>レベル</a:t>
            </a:r>
          </a:p>
          <a:p>
            <a:pPr lvl="7"/>
            <a:r>
              <a:rPr kumimoji="1" lang="ja-JP" altLang="en-US" dirty="0" smtClean="0"/>
              <a:t>第</a:t>
            </a:r>
            <a:r>
              <a:rPr kumimoji="1" lang="en-US" altLang="ja-JP" dirty="0" smtClean="0"/>
              <a:t>8</a:t>
            </a:r>
            <a:r>
              <a:rPr kumimoji="1" lang="ja-JP" altLang="en-US" dirty="0" smtClean="0"/>
              <a:t>レベル</a:t>
            </a:r>
          </a:p>
          <a:p>
            <a:pPr lvl="8"/>
            <a:r>
              <a:rPr kumimoji="1" lang="ja-JP" altLang="en-US" dirty="0" smtClean="0"/>
              <a:t>第</a:t>
            </a:r>
            <a:r>
              <a:rPr kumimoji="1" lang="en-US" altLang="ja-JP" dirty="0" smtClean="0"/>
              <a:t>9</a:t>
            </a:r>
            <a:r>
              <a:rPr kumimoji="1" lang="ja-JP" altLang="en-US" dirty="0" smtClean="0"/>
              <a:t>レベル</a:t>
            </a:r>
            <a:endParaRPr kumimoji="1" lang="ja-JP" altLang="en-US" dirty="0"/>
          </a:p>
        </p:txBody>
      </p:sp>
      <p:sp>
        <p:nvSpPr>
          <p:cNvPr id="29" name="正方形/長方形 28"/>
          <p:cNvSpPr>
            <a:spLocks noGrp="1"/>
          </p:cNvSpPr>
          <p:nvPr>
            <p:ph type="dt" sz="half" idx="2"/>
          </p:nvPr>
        </p:nvSpPr>
        <p:spPr>
          <a:xfrm>
            <a:off x="457200" y="6356350"/>
            <a:ext cx="2133600" cy="365125"/>
          </a:xfrm>
          <a:prstGeom prst="rect">
            <a:avLst/>
          </a:prstGeom>
        </p:spPr>
        <p:txBody>
          <a:bodyPr vert="horz" rtlCol="0" anchor="ctr"/>
          <a:lstStyle>
            <a:lvl1pPr algn="l">
              <a:defRPr sz="1200">
                <a:solidFill>
                  <a:schemeClr val="bg1"/>
                </a:solidFill>
              </a:defRPr>
            </a:lvl1pPr>
          </a:lstStyle>
          <a:p>
            <a:fld id="{5B106E36-FD25-4E2D-B0AA-010F637433A0}" type="datetimeFigureOut">
              <a:rPr lang="ru-RU" smtClean="0"/>
              <a:pPr/>
              <a:t>12.03.2013</a:t>
            </a:fld>
            <a:endParaRPr lang="ru-RU"/>
          </a:p>
        </p:txBody>
      </p:sp>
      <p:sp>
        <p:nvSpPr>
          <p:cNvPr id="4" name="正方形/長方形 3"/>
          <p:cNvSpPr>
            <a:spLocks noGrp="1"/>
          </p:cNvSpPr>
          <p:nvPr>
            <p:ph type="ftr" sz="quarter" idx="3"/>
          </p:nvPr>
        </p:nvSpPr>
        <p:spPr>
          <a:xfrm>
            <a:off x="3124200" y="6356350"/>
            <a:ext cx="2895600" cy="365125"/>
          </a:xfrm>
          <a:prstGeom prst="rect">
            <a:avLst/>
          </a:prstGeom>
        </p:spPr>
        <p:txBody>
          <a:bodyPr vert="horz" rtlCol="0" anchor="ctr"/>
          <a:lstStyle>
            <a:lvl1pPr algn="ctr">
              <a:defRPr sz="1200">
                <a:solidFill>
                  <a:schemeClr val="tx1">
                    <a:tint val="75000"/>
                  </a:schemeClr>
                </a:solidFill>
              </a:defRPr>
            </a:lvl1pPr>
          </a:lstStyle>
          <a:p>
            <a:endParaRPr lang="ru-RU"/>
          </a:p>
        </p:txBody>
      </p:sp>
      <p:sp>
        <p:nvSpPr>
          <p:cNvPr id="10" name="正方形/長方形 9"/>
          <p:cNvSpPr>
            <a:spLocks noGrp="1"/>
          </p:cNvSpPr>
          <p:nvPr>
            <p:ph type="sldNum" sz="quarter" idx="4"/>
          </p:nvPr>
        </p:nvSpPr>
        <p:spPr>
          <a:xfrm>
            <a:off x="6553200" y="6356350"/>
            <a:ext cx="2133600" cy="365125"/>
          </a:xfrm>
          <a:prstGeom prst="rect">
            <a:avLst/>
          </a:prstGeom>
        </p:spPr>
        <p:txBody>
          <a:bodyPr vert="horz" rtlCol="0" anchor="ctr"/>
          <a:lstStyle>
            <a:lvl1pPr algn="r">
              <a:defRPr sz="1200">
                <a:solidFill>
                  <a:schemeClr val="bg1"/>
                </a:solidFill>
              </a:defRPr>
            </a:lvl1pPr>
          </a:lstStyle>
          <a:p>
            <a:fld id="{725C68B6-61C2-468F-89AB-4B9F7531AA68}" type="slidenum">
              <a:rPr lang="ru-RU" smtClean="0"/>
              <a:pPr/>
              <a:t>‹#›</a:t>
            </a:fld>
            <a:endParaRPr lang="ru-RU"/>
          </a:p>
        </p:txBody>
      </p:sp>
      <p:sp>
        <p:nvSpPr>
          <p:cNvPr id="22" name="正方形/長方形 21"/>
          <p:cNvSpPr>
            <a:spLocks noGrp="1"/>
          </p:cNvSpPr>
          <p:nvPr>
            <p:ph type="title"/>
          </p:nvPr>
        </p:nvSpPr>
        <p:spPr>
          <a:xfrm>
            <a:off x="457200" y="274638"/>
            <a:ext cx="8229600" cy="1143000"/>
          </a:xfrm>
          <a:prstGeom prst="rect">
            <a:avLst/>
          </a:prstGeom>
          <a:noFill/>
        </p:spPr>
        <p:txBody>
          <a:bodyPr vert="horz" rtlCol="0" anchor="ctr">
            <a:normAutofit/>
          </a:bodyPr>
          <a:lstStyle/>
          <a:p>
            <a:r>
              <a:rPr kumimoji="1" lang="ja-JP" altLang="en-US" dirty="0" smtClean="0"/>
              <a:t>マスタ タイトルの書式設定</a:t>
            </a:r>
            <a:endParaRPr kumimoji="1" lang="ja-JP" alt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rtl="0" eaLnBrk="1" latinLnBrk="0" hangingPunct="1">
        <a:spcBef>
          <a:spcPct val="0"/>
        </a:spcBef>
        <a:buNone/>
        <a:defRPr kumimoji="1" sz="4400" baseline="0">
          <a:ln w="12700">
            <a:solidFill>
              <a:schemeClr val="tx1">
                <a:tint val="95000"/>
              </a:schemeClr>
            </a:solidFill>
          </a:ln>
          <a:gradFill>
            <a:gsLst>
              <a:gs pos="0">
                <a:schemeClr val="tx1">
                  <a:tint val="65000"/>
                </a:schemeClr>
              </a:gs>
              <a:gs pos="49900">
                <a:schemeClr val="tx1">
                  <a:tint val="95000"/>
                </a:schemeClr>
              </a:gs>
              <a:gs pos="50000">
                <a:schemeClr val="tx1"/>
              </a:gs>
              <a:gs pos="100000">
                <a:schemeClr val="tx1">
                  <a:tint val="95000"/>
                </a:schemeClr>
              </a:gs>
            </a:gsLst>
            <a:lin ang="5400000" scaled="1"/>
          </a:gradFill>
          <a:effectLst>
            <a:outerShdw blurRad="127000" algn="tl" rotWithShape="0">
              <a:schemeClr val="bg1">
                <a:alpha val="50000"/>
              </a:schemeClr>
            </a:outerShdw>
          </a:effectLst>
          <a:latin typeface="+mj-lt"/>
          <a:ea typeface="+mj-ea"/>
          <a:cs typeface="+mj-cs"/>
        </a:defRPr>
      </a:lvl1pPr>
    </p:titleStyle>
    <p:bodyStyle>
      <a:lvl1pPr marL="342900" indent="-342900" algn="l" rtl="0" eaLnBrk="1" latinLnBrk="0" hangingPunct="1">
        <a:spcBef>
          <a:spcPct val="20000"/>
        </a:spcBef>
        <a:buClr>
          <a:schemeClr val="tx1"/>
        </a:buClr>
        <a:buFont typeface="Wingdings"/>
        <a:buChar char="n"/>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tx2">
            <a:shade val="75000"/>
          </a:schemeClr>
        </a:buClr>
        <a:buSzPct val="85000"/>
        <a:buFont typeface="Wingdings"/>
        <a:buChar char="n"/>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shade val="50000"/>
          </a:schemeClr>
        </a:buClr>
        <a:buSzPct val="75000"/>
        <a:buFont typeface="Wingdings"/>
        <a:buChar char="n"/>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6">
            <a:shade val="50000"/>
          </a:schemeClr>
        </a:buClr>
        <a:buSzPct val="75000"/>
        <a:buFont typeface="Wingdings"/>
        <a:buChar char="n"/>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3">
            <a:shade val="50000"/>
          </a:schemeClr>
        </a:buClr>
        <a:buSzPct val="70000"/>
        <a:buFont typeface="Wingdings"/>
        <a:buChar char="n"/>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accent1">
            <a:shade val="50000"/>
          </a:schemeClr>
        </a:buClr>
        <a:buSzPct val="60000"/>
        <a:buFont typeface="Wingdings"/>
        <a:buChar char="n"/>
        <a:defRPr kumimoji="1" sz="2000">
          <a:solidFill>
            <a:schemeClr val="tx2"/>
          </a:solidFill>
          <a:latin typeface="+mn-lt"/>
          <a:ea typeface="+mn-ea"/>
          <a:cs typeface="+mn-cs"/>
        </a:defRPr>
      </a:lvl6pPr>
      <a:lvl7pPr marL="2971800" indent="-228600" algn="l" rtl="0" eaLnBrk="1" latinLnBrk="0" hangingPunct="1">
        <a:spcBef>
          <a:spcPct val="20000"/>
        </a:spcBef>
        <a:buClr>
          <a:schemeClr val="accent2">
            <a:shade val="50000"/>
          </a:schemeClr>
        </a:buClr>
        <a:buSzPct val="60000"/>
        <a:buFont typeface="Wingdings"/>
        <a:buChar char="n"/>
        <a:defRPr kumimoji="1" sz="2000">
          <a:solidFill>
            <a:schemeClr val="tx2"/>
          </a:solidFill>
          <a:latin typeface="+mn-lt"/>
          <a:ea typeface="+mn-ea"/>
          <a:cs typeface="+mn-cs"/>
        </a:defRPr>
      </a:lvl7pPr>
      <a:lvl8pPr marL="3429000" indent="-228600" algn="l" rtl="0" eaLnBrk="1" latinLnBrk="0" hangingPunct="1">
        <a:spcBef>
          <a:spcPct val="20000"/>
        </a:spcBef>
        <a:buClr>
          <a:schemeClr val="accent5">
            <a:shade val="50000"/>
          </a:schemeClr>
        </a:buClr>
        <a:buSzPct val="60000"/>
        <a:buFont typeface="Wingdings"/>
        <a:buChar char="n"/>
        <a:defRPr kumimoji="1" sz="2000">
          <a:solidFill>
            <a:schemeClr val="tx2"/>
          </a:solidFill>
          <a:latin typeface="+mn-lt"/>
          <a:ea typeface="+mn-ea"/>
          <a:cs typeface="+mn-cs"/>
        </a:defRPr>
      </a:lvl8pPr>
      <a:lvl9pPr marL="3886200" indent="-228600" algn="l" rtl="0" eaLnBrk="1" latinLnBrk="0" hangingPunct="1">
        <a:spcBef>
          <a:spcPct val="20000"/>
        </a:spcBef>
        <a:buClr>
          <a:schemeClr val="tx1"/>
        </a:buClr>
        <a:buSzPct val="50000"/>
        <a:buFont typeface="Wingdings"/>
        <a:buChar char="n"/>
        <a:defRPr kumimoji="1" sz="2000">
          <a:solidFill>
            <a:schemeClr val="tx2"/>
          </a:solidFill>
          <a:latin typeface="+mn-lt"/>
          <a:ea typeface="+mn-ea"/>
          <a:cs typeface="+mn-cs"/>
        </a:defRPr>
      </a:lvl9pPr>
    </p:bodyStyle>
    <p:otherStyle>
      <a:lvl1pPr marL="0" algn="l" rtl="0" eaLnBrk="1" hangingPunct="1">
        <a:defRPr kumimoji="1">
          <a:solidFill>
            <a:schemeClr val="tx1"/>
          </a:solidFill>
          <a:latin typeface="+mn-lt"/>
          <a:ea typeface="+mn-ea"/>
          <a:cs typeface="+mn-cs"/>
        </a:defRPr>
      </a:lvl1pPr>
      <a:lvl2pPr marL="457200" algn="l" rtl="0" eaLnBrk="1" hangingPunct="1">
        <a:defRPr kumimoji="1">
          <a:solidFill>
            <a:schemeClr val="tx1"/>
          </a:solidFill>
          <a:latin typeface="+mn-lt"/>
          <a:ea typeface="+mn-ea"/>
          <a:cs typeface="+mn-cs"/>
        </a:defRPr>
      </a:lvl2pPr>
      <a:lvl3pPr marL="914400" algn="l" rtl="0" eaLnBrk="1" hangingPunct="1">
        <a:defRPr kumimoji="1">
          <a:solidFill>
            <a:schemeClr val="tx1"/>
          </a:solidFill>
          <a:latin typeface="+mn-lt"/>
          <a:ea typeface="+mn-ea"/>
          <a:cs typeface="+mn-cs"/>
        </a:defRPr>
      </a:lvl3pPr>
      <a:lvl4pPr marL="1371600" algn="l" rtl="0" eaLnBrk="1" hangingPunct="1">
        <a:defRPr kumimoji="1">
          <a:solidFill>
            <a:schemeClr val="tx1"/>
          </a:solidFill>
          <a:latin typeface="+mn-lt"/>
          <a:ea typeface="+mn-ea"/>
          <a:cs typeface="+mn-cs"/>
        </a:defRPr>
      </a:lvl4pPr>
      <a:lvl5pPr marL="1828800" algn="l" rtl="0" eaLnBrk="1" hangingPunct="1">
        <a:defRPr kumimoji="1">
          <a:solidFill>
            <a:schemeClr val="tx1"/>
          </a:solidFill>
          <a:latin typeface="+mn-lt"/>
          <a:ea typeface="+mn-ea"/>
          <a:cs typeface="+mn-cs"/>
        </a:defRPr>
      </a:lvl5pPr>
      <a:lvl6pPr marL="2286000" algn="l" rtl="0" eaLnBrk="1" hangingPunct="1">
        <a:defRPr kumimoji="1">
          <a:solidFill>
            <a:schemeClr val="tx1"/>
          </a:solidFill>
          <a:latin typeface="+mn-lt"/>
          <a:ea typeface="+mn-ea"/>
          <a:cs typeface="+mn-cs"/>
        </a:defRPr>
      </a:lvl6pPr>
      <a:lvl7pPr marL="2743200" algn="l" rtl="0" eaLnBrk="1" hangingPunct="1">
        <a:defRPr kumimoji="1">
          <a:solidFill>
            <a:schemeClr val="tx1"/>
          </a:solidFill>
          <a:latin typeface="+mn-lt"/>
          <a:ea typeface="+mn-ea"/>
          <a:cs typeface="+mn-cs"/>
        </a:defRPr>
      </a:lvl7pPr>
      <a:lvl8pPr marL="3200400" algn="l" rtl="0" eaLnBrk="1" hangingPunct="1">
        <a:defRPr kumimoji="1">
          <a:solidFill>
            <a:schemeClr val="tx1"/>
          </a:solidFill>
          <a:latin typeface="+mn-lt"/>
          <a:ea typeface="+mn-ea"/>
          <a:cs typeface="+mn-cs"/>
        </a:defRPr>
      </a:lvl8pPr>
      <a:lvl9pPr marL="3657600" algn="l" rtl="0" eaLnBrk="1" hangingPunct="1">
        <a:defRPr kumimoji="1">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46.gif"/></Relationships>
</file>

<file path=ppt/slides/_rels/slide3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animebox.com.ua/uploads/posts/2010-11/1289592725_kokedera54_7.jpg"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img709.imageshack.us/img709/5519/japonbahceleri9225x300.jpg" TargetMode="Externa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hyperlink" Target="http://static.diary.ru/userdir/6/4/7/0/647069/28100480.jpg"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hyperlink" Target="http://img-fotki.yandex.ru/get/4704/omyworld.68/0_70e8c_3c97623a_XL.jpg" TargetMode="Externa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hyperlink" Target="http://img-fotki.yandex.ru/get/4705/omyworld.68/0_70e8f_b722934_XXL.jp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img-2007-06.photosight.ru/22/2158699.jpg"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 Id="rId4" Type="http://schemas.openxmlformats.org/officeDocument/2006/relationships/image" Target="../media/image92.jpeg"/></Relationships>
</file>

<file path=ppt/slides/_rels/slide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6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6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xml"/><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2.xml"/><Relationship Id="rId1" Type="http://schemas.openxmlformats.org/officeDocument/2006/relationships/slideLayout" Target="../slideLayouts/slideLayout4.xml"/><Relationship Id="rId5" Type="http://schemas.openxmlformats.org/officeDocument/2006/relationships/image" Target="../media/image110.jpeg"/><Relationship Id="rId4" Type="http://schemas.openxmlformats.org/officeDocument/2006/relationships/image" Target="../media/image109.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5" Type="http://schemas.openxmlformats.org/officeDocument/2006/relationships/image" Target="../media/image114.jpeg"/><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xml"/><Relationship Id="rId5" Type="http://schemas.openxmlformats.org/officeDocument/2006/relationships/image" Target="../media/image118.jpeg"/><Relationship Id="rId4" Type="http://schemas.openxmlformats.org/officeDocument/2006/relationships/image" Target="../media/image117.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 Id="rId5" Type="http://schemas.openxmlformats.org/officeDocument/2006/relationships/image" Target="../media/image122.jpeg"/><Relationship Id="rId4" Type="http://schemas.openxmlformats.org/officeDocument/2006/relationships/image" Target="../media/image121.jpe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img1.liveinternet.ru/images/attach/c/0/47/323/47323666_Y_6.jpg" TargetMode="Externa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hyperlink" Target="http://it.tourbina.ru/photos.3/3/7/371697/big.photo.jp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РИСУНКИ\японская живопись\photo5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3999" cy="6858000"/>
          </a:xfrm>
          <a:prstGeom prst="rect">
            <a:avLst/>
          </a:prstGeom>
          <a:noFill/>
        </p:spPr>
      </p:pic>
      <p:sp>
        <p:nvSpPr>
          <p:cNvPr id="2" name="Заголовок 1"/>
          <p:cNvSpPr>
            <a:spLocks noGrp="1"/>
          </p:cNvSpPr>
          <p:nvPr>
            <p:ph type="ctrTitle"/>
          </p:nvPr>
        </p:nvSpPr>
        <p:spPr>
          <a:xfrm>
            <a:off x="1142976" y="2500306"/>
            <a:ext cx="7172348" cy="1470025"/>
          </a:xfrm>
        </p:spPr>
        <p:txBody>
          <a:bodyPr>
            <a:noAutofit/>
          </a:bodyPr>
          <a:lstStyle/>
          <a:p>
            <a:r>
              <a:rPr lang="ru-RU"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istral" pitchFamily="66" charset="0"/>
              </a:rPr>
              <a:t>ИСКУССТВО</a:t>
            </a:r>
            <a:br>
              <a:rPr lang="ru-RU"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istral" pitchFamily="66" charset="0"/>
              </a:rPr>
            </a:br>
            <a:r>
              <a:rPr lang="ru-RU" sz="6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istral" pitchFamily="66" charset="0"/>
              </a:rPr>
              <a:t> СТРАНЫ ВОСХОДЯЩЕГО СОЛНЦА</a:t>
            </a:r>
            <a:endParaRPr lang="ru-RU" sz="6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Mistral" pitchFamily="66" charset="0"/>
            </a:endParaRPr>
          </a:p>
        </p:txBody>
      </p:sp>
      <p:sp>
        <p:nvSpPr>
          <p:cNvPr id="3" name="Подзаголовок 2"/>
          <p:cNvSpPr>
            <a:spLocks noGrp="1"/>
          </p:cNvSpPr>
          <p:nvPr>
            <p:ph type="subTitle" idx="1"/>
          </p:nvPr>
        </p:nvSpPr>
        <p:spPr>
          <a:xfrm>
            <a:off x="1357290" y="4929198"/>
            <a:ext cx="6400800" cy="1285884"/>
          </a:xfrm>
        </p:spPr>
        <p:txBody>
          <a:bodyPr/>
          <a:lstStyle/>
          <a:p>
            <a:r>
              <a:rPr lang="ru-RU" dirty="0" smtClean="0"/>
              <a:t> </a:t>
            </a:r>
            <a:endParaRPr lang="ru-RU" dirty="0"/>
          </a:p>
        </p:txBody>
      </p:sp>
      <p:pic>
        <p:nvPicPr>
          <p:cNvPr id="7" name="Рисунок 6" descr="Logo_zast.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596" y="357166"/>
            <a:ext cx="2152650" cy="1543050"/>
          </a:xfrm>
          <a:prstGeom prst="rect">
            <a:avLst/>
          </a:prstGeom>
        </p:spPr>
      </p:pic>
      <p:sp>
        <p:nvSpPr>
          <p:cNvPr id="8" name="TextBox 7"/>
          <p:cNvSpPr txBox="1"/>
          <p:nvPr/>
        </p:nvSpPr>
        <p:spPr>
          <a:xfrm>
            <a:off x="3857620" y="6143644"/>
            <a:ext cx="4857784" cy="400110"/>
          </a:xfrm>
          <a:prstGeom prst="rect">
            <a:avLst/>
          </a:prstGeom>
          <a:noFill/>
          <a:effectLst/>
        </p:spPr>
        <p:txBody>
          <a:bodyPr wrap="square" rtlCol="0">
            <a:spAutoFit/>
          </a:bodyPr>
          <a:lstStyle/>
          <a:p>
            <a:r>
              <a:rPr lang="ru-RU" sz="2000" dirty="0" smtClean="0">
                <a:solidFill>
                  <a:schemeClr val="accent2">
                    <a:lumMod val="40000"/>
                    <a:lumOff val="60000"/>
                  </a:schemeClr>
                </a:solidFill>
                <a:latin typeface="Mistral" pitchFamily="66" charset="0"/>
              </a:rPr>
              <a:t>Учитель ИЗО,МХК  Лебедь С.Г.</a:t>
            </a:r>
            <a:endParaRPr lang="ru-RU" sz="2000" dirty="0">
              <a:solidFill>
                <a:schemeClr val="accent2">
                  <a:lumMod val="40000"/>
                  <a:lumOff val="60000"/>
                </a:schemeClr>
              </a:solidFill>
              <a:latin typeface="Mistral" pitchFamily="66"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withEffect">
                                  <p:stCondLst>
                                    <p:cond delay="0"/>
                                  </p:stCondLst>
                                  <p:iterate type="lt">
                                    <p:tmPct val="50000"/>
                                  </p:iterate>
                                  <p:childTnLst>
                                    <p:set>
                                      <p:cBhvr>
                                        <p:cTn id="6" dur="1" fill="hold">
                                          <p:stCondLst>
                                            <p:cond delay="0"/>
                                          </p:stCondLst>
                                        </p:cTn>
                                        <p:tgtEl>
                                          <p:spTgt spid="8"/>
                                        </p:tgtEl>
                                        <p:attrNameLst>
                                          <p:attrName>style.visibility</p:attrName>
                                        </p:attrNameLst>
                                      </p:cBhvr>
                                      <p:to>
                                        <p:strVal val="visible"/>
                                      </p:to>
                                    </p:set>
                                    <p:anim calcmode="discrete" valueType="clr">
                                      <p:cBhvr override="childStyle">
                                        <p:cTn id="7"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8"/>
                                        </p:tgtEl>
                                        <p:attrNameLst>
                                          <p:attrName>fillcolor</p:attrName>
                                        </p:attrNameLst>
                                      </p:cBhvr>
                                      <p:tavLst>
                                        <p:tav tm="0">
                                          <p:val>
                                            <p:clrVal>
                                              <a:schemeClr val="accent2"/>
                                            </p:clrVal>
                                          </p:val>
                                        </p:tav>
                                        <p:tav tm="50000">
                                          <p:val>
                                            <p:clrVal>
                                              <a:schemeClr val="hlink"/>
                                            </p:clrVal>
                                          </p:val>
                                        </p:tav>
                                      </p:tavLst>
                                    </p:anim>
                                    <p:set>
                                      <p:cBhvr>
                                        <p:cTn id="9"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kmp.ru/uploads_editor/images/kartinki/11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tretch>
            <a:fillRect/>
          </a:stretch>
        </p:blipFill>
        <p:spPr bwMode="auto">
          <a:xfrm>
            <a:off x="251520" y="908720"/>
            <a:ext cx="4038600" cy="2689983"/>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2"/>
          </p:nvPr>
        </p:nvSpPr>
        <p:spPr>
          <a:xfrm>
            <a:off x="611560" y="4005064"/>
            <a:ext cx="7632848" cy="4525963"/>
          </a:xfrm>
        </p:spPr>
        <p:txBody>
          <a:bodyPr/>
          <a:lstStyle/>
          <a:p>
            <a:r>
              <a:rPr lang="ru-RU" dirty="0">
                <a:solidFill>
                  <a:schemeClr val="tx1"/>
                </a:solidFill>
              </a:rPr>
              <a:t>Путь японского искусства-это путь постижения красоты через незаметное и первозданное.</a:t>
            </a:r>
          </a:p>
          <a:p>
            <a:endParaRPr lang="ru-RU" dirty="0">
              <a:solidFill>
                <a:schemeClr val="tx1"/>
              </a:solidFill>
            </a:endParaRPr>
          </a:p>
        </p:txBody>
      </p:sp>
      <p:pic>
        <p:nvPicPr>
          <p:cNvPr id="4" name="Picture 4" descr="http://img-fotki.yandex.ru/get/5411/86441892.104/0_7dcd2_777c43ef_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500" y="907690"/>
            <a:ext cx="3985532" cy="2665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6137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dirty="0">
                <a:solidFill>
                  <a:schemeClr val="tx1"/>
                </a:solidFill>
              </a:rPr>
              <a:t>Не сотвори, а найди и открой</a:t>
            </a:r>
            <a:endParaRPr lang="ru-RU" sz="4000" dirty="0"/>
          </a:p>
        </p:txBody>
      </p:sp>
      <p:sp>
        <p:nvSpPr>
          <p:cNvPr id="3" name="Объект 2"/>
          <p:cNvSpPr>
            <a:spLocks noGrp="1"/>
          </p:cNvSpPr>
          <p:nvPr>
            <p:ph idx="1"/>
          </p:nvPr>
        </p:nvSpPr>
        <p:spPr/>
        <p:txBody>
          <a:bodyPr>
            <a:noAutofit/>
          </a:bodyPr>
          <a:lstStyle/>
          <a:p>
            <a:r>
              <a:rPr lang="ru-RU" sz="2400" dirty="0" smtClean="0">
                <a:solidFill>
                  <a:schemeClr val="tx1"/>
                </a:solidFill>
              </a:rPr>
              <a:t>Японские художники выявляют красоту, заложенную самой природой. </a:t>
            </a:r>
            <a:r>
              <a:rPr lang="ru-RU" sz="2400" b="1" dirty="0" smtClean="0">
                <a:solidFill>
                  <a:schemeClr val="tx1"/>
                </a:solidFill>
              </a:rPr>
              <a:t>«Не сотвори, а найди и открой»- </a:t>
            </a:r>
            <a:r>
              <a:rPr lang="ru-RU" sz="2400" dirty="0" smtClean="0">
                <a:solidFill>
                  <a:schemeClr val="tx1"/>
                </a:solidFill>
              </a:rPr>
              <a:t>таков их девиз. </a:t>
            </a:r>
          </a:p>
          <a:p>
            <a:r>
              <a:rPr lang="ru-RU" sz="2400" dirty="0" smtClean="0">
                <a:solidFill>
                  <a:schemeClr val="tx1"/>
                </a:solidFill>
              </a:rPr>
              <a:t>Простота и отсутствие вычурности, минимум предметов и деталей, асимметричность композиций, свободное расположение декора, сдержанная цветовая гамма- важнейшие принципы художественного творчества. </a:t>
            </a:r>
          </a:p>
          <a:p>
            <a:r>
              <a:rPr lang="ru-RU" sz="2400" dirty="0" smtClean="0">
                <a:solidFill>
                  <a:schemeClr val="tx1"/>
                </a:solidFill>
              </a:rPr>
              <a:t>Еще один принцип - сохранение первозданной красоты самого предмета, еще не подвергнутого художественной обработке.</a:t>
            </a:r>
            <a:endParaRPr lang="ru-RU" sz="2400" dirty="0">
              <a:solidFill>
                <a:schemeClr val="tx1"/>
              </a:solidFill>
            </a:endParaRPr>
          </a:p>
        </p:txBody>
      </p:sp>
    </p:spTree>
    <p:extLst>
      <p:ext uri="{BB962C8B-B14F-4D97-AF65-F5344CB8AC3E}">
        <p14:creationId xmlns:p14="http://schemas.microsoft.com/office/powerpoint/2010/main" val="13736715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ru-RU" sz="4800" dirty="0" smtClean="0">
                <a:latin typeface="Mistral" pitchFamily="66" charset="0"/>
              </a:rPr>
              <a:t>ЯПОНСКАЯ АРХИТЕКТУРА </a:t>
            </a:r>
            <a:endParaRPr lang="ru-RU" sz="4800" dirty="0"/>
          </a:p>
        </p:txBody>
      </p:sp>
      <p:sp>
        <p:nvSpPr>
          <p:cNvPr id="5" name="Текст 4"/>
          <p:cNvSpPr>
            <a:spLocks noGrp="1"/>
          </p:cNvSpPr>
          <p:nvPr>
            <p:ph type="body" idx="1"/>
          </p:nvPr>
        </p:nvSpPr>
        <p:spPr/>
        <p:txBody>
          <a:bodyPr/>
          <a:lstStyle/>
          <a:p>
            <a:endParaRPr lang="ru-RU"/>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3"/>
          <p:cNvSpPr>
            <a:spLocks noGrp="1"/>
          </p:cNvSpPr>
          <p:nvPr>
            <p:ph type="title"/>
          </p:nvPr>
        </p:nvSpPr>
        <p:spPr/>
        <p:txBody>
          <a:bodyPr>
            <a:normAutofit/>
          </a:bodyPr>
          <a:lstStyle/>
          <a:p>
            <a:r>
              <a:rPr lang="ru-RU" sz="4800" dirty="0" smtClean="0">
                <a:latin typeface="Mistral" pitchFamily="66" charset="0"/>
              </a:rPr>
              <a:t>ЯПОНСКАЯ АРХИТЕКТУРА </a:t>
            </a:r>
            <a:endParaRPr lang="ru-RU" sz="4800" dirty="0"/>
          </a:p>
        </p:txBody>
      </p:sp>
      <p:sp>
        <p:nvSpPr>
          <p:cNvPr id="6" name="Объект 5"/>
          <p:cNvSpPr>
            <a:spLocks noGrp="1"/>
          </p:cNvSpPr>
          <p:nvPr>
            <p:ph idx="1"/>
          </p:nvPr>
        </p:nvSpPr>
        <p:spPr/>
        <p:txBody>
          <a:bodyPr>
            <a:normAutofit/>
          </a:bodyPr>
          <a:lstStyle/>
          <a:p>
            <a:r>
              <a:rPr lang="ru-RU" sz="2400" dirty="0" smtClean="0">
                <a:solidFill>
                  <a:schemeClr val="tx1"/>
                </a:solidFill>
              </a:rPr>
              <a:t>На протяжении веков в Японии возводились архитектурные сооружения в китайском стиле, однако и национальное зодчество сумело сохранить свой характерный облик, который отличает отсутствие китайской усложненности, вычурности силуэта крыш, множества декоративных деталей. </a:t>
            </a:r>
          </a:p>
          <a:p>
            <a:r>
              <a:rPr lang="ru-RU" sz="2400" dirty="0" smtClean="0">
                <a:solidFill>
                  <a:schemeClr val="tx1"/>
                </a:solidFill>
              </a:rPr>
              <a:t>Наиболее распространенными видами построек были жилые дома, дворцы, монастыри и храмы.</a:t>
            </a:r>
            <a:endParaRPr lang="ru-RU" sz="2400" dirty="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139952" y="1600200"/>
            <a:ext cx="4546848" cy="4525963"/>
          </a:xfrm>
        </p:spPr>
        <p:txBody>
          <a:bodyPr>
            <a:normAutofit/>
          </a:bodyPr>
          <a:lstStyle/>
          <a:p>
            <a:r>
              <a:rPr lang="ru-RU" sz="2000" dirty="0" smtClean="0">
                <a:solidFill>
                  <a:schemeClr val="tx1"/>
                </a:solidFill>
              </a:rPr>
              <a:t>Знаменитый буддийский</a:t>
            </a:r>
            <a:r>
              <a:rPr lang="ru-RU" sz="2000" b="1" dirty="0" smtClean="0">
                <a:solidFill>
                  <a:schemeClr val="tx1"/>
                </a:solidFill>
              </a:rPr>
              <a:t> монастырь </a:t>
            </a:r>
            <a:r>
              <a:rPr lang="ru-RU" sz="2000" b="1" dirty="0" err="1" smtClean="0">
                <a:solidFill>
                  <a:schemeClr val="tx1"/>
                </a:solidFill>
              </a:rPr>
              <a:t>Хорюдзи</a:t>
            </a:r>
            <a:r>
              <a:rPr lang="ru-RU" sz="2000" dirty="0" smtClean="0">
                <a:solidFill>
                  <a:schemeClr val="tx1"/>
                </a:solidFill>
              </a:rPr>
              <a:t>, расположенный примерно в 29 километрах к югу от города Нара, является счастливым исключением из множества деревянных буддийских храмов, погибших еще в древности от огня. </a:t>
            </a:r>
            <a:endParaRPr lang="ru-RU" sz="2000" dirty="0">
              <a:solidFill>
                <a:schemeClr val="tx1"/>
              </a:solidFill>
            </a:endParaRPr>
          </a:p>
        </p:txBody>
      </p:sp>
      <p:sp>
        <p:nvSpPr>
          <p:cNvPr id="5" name="Заголовок 4"/>
          <p:cNvSpPr>
            <a:spLocks noGrp="1"/>
          </p:cNvSpPr>
          <p:nvPr>
            <p:ph type="title"/>
          </p:nvPr>
        </p:nvSpPr>
        <p:spPr/>
        <p:txBody>
          <a:bodyPr>
            <a:normAutofit/>
          </a:bodyPr>
          <a:lstStyle/>
          <a:p>
            <a:r>
              <a:rPr lang="ru-RU" sz="2800" dirty="0" smtClean="0"/>
              <a:t>Храмовый комплекс </a:t>
            </a:r>
            <a:r>
              <a:rPr lang="ru-RU" sz="2800" dirty="0" err="1" smtClean="0"/>
              <a:t>Хорюдзи</a:t>
            </a:r>
            <a:r>
              <a:rPr lang="ru-RU" sz="2800" dirty="0" smtClean="0"/>
              <a:t> . VII в. </a:t>
            </a:r>
            <a:endParaRPr lang="ru-RU" sz="2800" dirty="0"/>
          </a:p>
        </p:txBody>
      </p:sp>
      <p:pic>
        <p:nvPicPr>
          <p:cNvPr id="1026" name="Picture 2" descr="http://krasivye-mesta.ru/img/Horyuji-temple-Nar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476" y="1700808"/>
            <a:ext cx="3888432" cy="2916324"/>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2322" y="4826675"/>
            <a:ext cx="8498149" cy="1323439"/>
          </a:xfrm>
          <a:prstGeom prst="rect">
            <a:avLst/>
          </a:prstGeom>
        </p:spPr>
        <p:txBody>
          <a:bodyPr wrap="square">
            <a:spAutoFit/>
          </a:bodyPr>
          <a:lstStyle/>
          <a:p>
            <a:r>
              <a:rPr lang="ru-RU" sz="2000" b="1" dirty="0" err="1"/>
              <a:t>Хорюдзи</a:t>
            </a:r>
            <a:r>
              <a:rPr lang="ru-RU" sz="2000" b="1" dirty="0"/>
              <a:t> (Храм Процветания Закона) — древнейший буддийский храм Японии</a:t>
            </a:r>
            <a:r>
              <a:rPr lang="ru-RU" sz="2000" dirty="0"/>
              <a:t>, место сосредоточения важнейших памятников буддийского искусства. Построен по приказу принца </a:t>
            </a:r>
            <a:r>
              <a:rPr lang="ru-RU" sz="2000" dirty="0" err="1"/>
              <a:t>Сётоку</a:t>
            </a:r>
            <a:r>
              <a:rPr lang="ru-RU" sz="2000" dirty="0"/>
              <a:t> </a:t>
            </a:r>
            <a:r>
              <a:rPr lang="ru-RU" sz="2000" dirty="0" err="1"/>
              <a:t>Тайси</a:t>
            </a:r>
            <a:r>
              <a:rPr lang="ru-RU" sz="2000" dirty="0"/>
              <a:t>, сыгравшего первостепенную роль в распространении буддийской религии. </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rmAutofit/>
          </a:bodyPr>
          <a:lstStyle/>
          <a:p>
            <a:r>
              <a:rPr lang="ru-RU" sz="2800" dirty="0" smtClean="0"/>
              <a:t>Храмовый комплекс </a:t>
            </a:r>
            <a:r>
              <a:rPr lang="ru-RU" sz="2800" dirty="0" err="1" smtClean="0"/>
              <a:t>Хорюдзи</a:t>
            </a:r>
            <a:r>
              <a:rPr lang="ru-RU" sz="2800" dirty="0" smtClean="0"/>
              <a:t> . VII в. </a:t>
            </a:r>
            <a:endParaRPr lang="ru-RU" sz="2800" dirty="0"/>
          </a:p>
        </p:txBody>
      </p:sp>
      <p:sp>
        <p:nvSpPr>
          <p:cNvPr id="3" name="Содержимое 2"/>
          <p:cNvSpPr>
            <a:spLocks noGrp="1"/>
          </p:cNvSpPr>
          <p:nvPr>
            <p:ph sz="half" idx="1"/>
          </p:nvPr>
        </p:nvSpPr>
        <p:spPr/>
        <p:txBody>
          <a:bodyPr>
            <a:normAutofit/>
          </a:bodyPr>
          <a:lstStyle/>
          <a:p>
            <a:r>
              <a:rPr lang="ru-RU" sz="2000" dirty="0" err="1" smtClean="0">
                <a:solidFill>
                  <a:schemeClr val="tx1"/>
                </a:solidFill>
              </a:rPr>
              <a:t>Хорюдзи</a:t>
            </a:r>
            <a:r>
              <a:rPr lang="ru-RU" sz="2000" dirty="0" smtClean="0">
                <a:solidFill>
                  <a:schemeClr val="tx1"/>
                </a:solidFill>
              </a:rPr>
              <a:t>, как и другие храмы той эпохи, выстроен в полном соответствии с канонами китайского храмового зодчества: фасадом он обращен на юг, постройки в основном размещены на оси север — юг, при этом главные находятся в северной части комплекса, поскольку север считался зоной повышенной </a:t>
            </a:r>
            <a:r>
              <a:rPr lang="ru-RU" sz="2000" dirty="0" err="1" smtClean="0">
                <a:solidFill>
                  <a:schemeClr val="tx1"/>
                </a:solidFill>
              </a:rPr>
              <a:t>сакральности</a:t>
            </a:r>
            <a:r>
              <a:rPr lang="ru-RU" sz="2000" dirty="0" smtClean="0">
                <a:solidFill>
                  <a:schemeClr val="tx1"/>
                </a:solidFill>
              </a:rPr>
              <a:t>. </a:t>
            </a:r>
            <a:endParaRPr lang="ru-RU" sz="2000" b="1" dirty="0">
              <a:solidFill>
                <a:schemeClr val="tx1"/>
              </a:solidFill>
            </a:endParaRPr>
          </a:p>
        </p:txBody>
      </p:sp>
      <p:pic>
        <p:nvPicPr>
          <p:cNvPr id="2052" name="Picture 4" descr="http://upload.wikimedia.org/wikipedia/commons/1/17/Horyu-ji11s3200.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772816"/>
            <a:ext cx="4518150" cy="302433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p:txBody>
          <a:bodyPr>
            <a:normAutofit/>
          </a:bodyPr>
          <a:lstStyle/>
          <a:p>
            <a:r>
              <a:rPr lang="ru-RU" sz="2000" b="1" dirty="0">
                <a:solidFill>
                  <a:schemeClr val="tx1"/>
                </a:solidFill>
              </a:rPr>
              <a:t>Храмовый комплекс включает свыше 50 зданий, занимающих площадь в 90 тысяч квадратных метров. </a:t>
            </a:r>
            <a:endParaRPr lang="ru-RU" sz="2000" b="1" dirty="0" smtClean="0">
              <a:solidFill>
                <a:schemeClr val="tx1"/>
              </a:solidFill>
            </a:endParaRPr>
          </a:p>
          <a:p>
            <a:r>
              <a:rPr lang="ru-RU" sz="2000" dirty="0" smtClean="0">
                <a:solidFill>
                  <a:schemeClr val="tx1"/>
                </a:solidFill>
              </a:rPr>
              <a:t>Центром </a:t>
            </a:r>
            <a:r>
              <a:rPr lang="ru-RU" sz="2000" dirty="0">
                <a:solidFill>
                  <a:schemeClr val="tx1"/>
                </a:solidFill>
              </a:rPr>
              <a:t>ансамбля является обширный двор, с севера ограниченный Залом для проповедей, а с остальных трех сторон — крытыми галереями. Внутренние ворота находятся на южной галерее. </a:t>
            </a:r>
          </a:p>
        </p:txBody>
      </p:sp>
      <p:pic>
        <p:nvPicPr>
          <p:cNvPr id="4098" name="Picture 2" descr="http://www.childrenpedia.org/12/4.files/image006.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1628800"/>
            <a:ext cx="4038600" cy="2544172"/>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4"/>
          <p:cNvSpPr>
            <a:spLocks noGrp="1"/>
          </p:cNvSpPr>
          <p:nvPr>
            <p:ph type="title"/>
          </p:nvPr>
        </p:nvSpPr>
        <p:spPr/>
        <p:txBody>
          <a:bodyPr>
            <a:normAutofit/>
          </a:bodyPr>
          <a:lstStyle/>
          <a:p>
            <a:r>
              <a:rPr lang="ru-RU" sz="2800" dirty="0" smtClean="0"/>
              <a:t>Храмовый комплекс </a:t>
            </a:r>
            <a:r>
              <a:rPr lang="ru-RU" sz="2800" dirty="0" err="1" smtClean="0"/>
              <a:t>Хорюдзи</a:t>
            </a:r>
            <a:r>
              <a:rPr lang="ru-RU" sz="2800" dirty="0" smtClean="0"/>
              <a:t> . VII в. </a:t>
            </a:r>
            <a:endParaRPr lang="ru-RU" sz="2800" dirty="0"/>
          </a:p>
        </p:txBody>
      </p:sp>
    </p:spTree>
    <p:extLst>
      <p:ext uri="{BB962C8B-B14F-4D97-AF65-F5344CB8AC3E}">
        <p14:creationId xmlns:p14="http://schemas.microsoft.com/office/powerpoint/2010/main" val="10662721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428604"/>
            <a:ext cx="8229600" cy="1143000"/>
          </a:xfrm>
        </p:spPr>
        <p:txBody>
          <a:bodyPr>
            <a:noAutofit/>
          </a:bodyPr>
          <a:lstStyle/>
          <a:p>
            <a:r>
              <a:rPr lang="ru-RU" sz="2400" dirty="0" smtClean="0"/>
              <a:t>Храмовый комплекс </a:t>
            </a:r>
            <a:r>
              <a:rPr lang="ru-RU" sz="2400" dirty="0" err="1" smtClean="0"/>
              <a:t>Хорюдзи</a:t>
            </a:r>
            <a:r>
              <a:rPr lang="ru-RU" sz="2400" dirty="0" smtClean="0"/>
              <a:t> . VII в. </a:t>
            </a:r>
            <a:r>
              <a:rPr lang="ru-RU" sz="2400" dirty="0" err="1" smtClean="0"/>
              <a:t>Кондо</a:t>
            </a:r>
            <a:r>
              <a:rPr lang="ru-RU" sz="2400" dirty="0" smtClean="0"/>
              <a:t> (Золотой Зал) </a:t>
            </a:r>
            <a:br>
              <a:rPr lang="ru-RU" sz="2400" dirty="0" smtClean="0"/>
            </a:br>
            <a:r>
              <a:rPr lang="ru-RU" sz="2400" dirty="0" smtClean="0"/>
              <a:t/>
            </a:r>
            <a:br>
              <a:rPr lang="ru-RU" sz="2400" dirty="0" smtClean="0"/>
            </a:br>
            <a:endParaRPr lang="ru-RU" sz="2400" dirty="0"/>
          </a:p>
        </p:txBody>
      </p:sp>
      <p:pic>
        <p:nvPicPr>
          <p:cNvPr id="4" name="Picture 4" descr="http://artclassic.edu.ru/attach.asp?a_no=1175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835696" y="2257205"/>
            <a:ext cx="4857784" cy="322758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6" name="Прямоугольник 5"/>
          <p:cNvSpPr/>
          <p:nvPr/>
        </p:nvSpPr>
        <p:spPr>
          <a:xfrm>
            <a:off x="5857884" y="5500702"/>
            <a:ext cx="1409360" cy="261610"/>
          </a:xfrm>
          <a:prstGeom prst="rect">
            <a:avLst/>
          </a:prstGeom>
        </p:spPr>
        <p:txBody>
          <a:bodyPr wrap="none">
            <a:spAutoFit/>
          </a:bodyPr>
          <a:lstStyle/>
          <a:p>
            <a:r>
              <a:rPr lang="ru-RU" sz="1100" dirty="0" err="1" smtClean="0">
                <a:solidFill>
                  <a:schemeClr val="bg1"/>
                </a:solidFill>
              </a:rPr>
              <a:t>web.kyoto-inet.or.jp</a:t>
            </a:r>
            <a:r>
              <a:rPr lang="ru-RU" sz="1100" dirty="0" smtClean="0">
                <a:solidFill>
                  <a:schemeClr val="bg1"/>
                </a:solidFill>
              </a:rPr>
              <a:t>/</a:t>
            </a:r>
            <a:endParaRPr lang="ru-RU" sz="1100" dirty="0">
              <a:solidFill>
                <a:schemeClr val="bg1"/>
              </a:solidFill>
            </a:endParaRPr>
          </a:p>
        </p:txBody>
      </p:sp>
      <p:sp>
        <p:nvSpPr>
          <p:cNvPr id="7" name="Прямоугольник 6"/>
          <p:cNvSpPr/>
          <p:nvPr/>
        </p:nvSpPr>
        <p:spPr>
          <a:xfrm>
            <a:off x="785786" y="5929330"/>
            <a:ext cx="7643866" cy="707886"/>
          </a:xfrm>
          <a:prstGeom prst="rect">
            <a:avLst/>
          </a:prstGeom>
        </p:spPr>
        <p:txBody>
          <a:bodyPr wrap="square">
            <a:spAutoFit/>
          </a:bodyPr>
          <a:lstStyle/>
          <a:p>
            <a:r>
              <a:rPr lang="ru-RU" sz="2000" b="1" dirty="0" err="1" smtClean="0"/>
              <a:t>Кондо</a:t>
            </a:r>
            <a:r>
              <a:rPr lang="ru-RU" sz="2000" b="1" dirty="0" smtClean="0"/>
              <a:t> (буквально: Золотой Зал) имеет двухъярусную крышу, по периметру же здание окружено крытой галереей. </a:t>
            </a:r>
            <a:endParaRPr lang="ru-RU" sz="2000" b="1" dirty="0"/>
          </a:p>
        </p:txBody>
      </p:sp>
      <p:sp>
        <p:nvSpPr>
          <p:cNvPr id="8" name="Прямоугольник 7"/>
          <p:cNvSpPr/>
          <p:nvPr/>
        </p:nvSpPr>
        <p:spPr>
          <a:xfrm>
            <a:off x="428596" y="1000108"/>
            <a:ext cx="8358246" cy="707886"/>
          </a:xfrm>
          <a:prstGeom prst="rect">
            <a:avLst/>
          </a:prstGeom>
        </p:spPr>
        <p:txBody>
          <a:bodyPr wrap="square">
            <a:spAutoFit/>
          </a:bodyPr>
          <a:lstStyle/>
          <a:p>
            <a:r>
              <a:rPr lang="ru-RU" sz="2000" b="1" dirty="0" smtClean="0"/>
              <a:t>Внутри двора помещаются наиболее значительные постройки ансамбля: Главный Зал (</a:t>
            </a:r>
            <a:r>
              <a:rPr lang="ru-RU" sz="2000" b="1" dirty="0" err="1" smtClean="0"/>
              <a:t>кондо</a:t>
            </a:r>
            <a:r>
              <a:rPr lang="ru-RU" sz="2000" b="1" dirty="0" smtClean="0"/>
              <a:t>) и пагода.</a:t>
            </a:r>
            <a:endParaRPr lang="ru-RU" sz="2000" b="1"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6712" y="557225"/>
            <a:ext cx="8229600" cy="1143000"/>
          </a:xfrm>
        </p:spPr>
        <p:txBody>
          <a:bodyPr>
            <a:noAutofit/>
          </a:bodyPr>
          <a:lstStyle/>
          <a:p>
            <a:r>
              <a:rPr lang="ru-RU" sz="2400" dirty="0" smtClean="0"/>
              <a:t>Храмовый комплекс </a:t>
            </a:r>
            <a:r>
              <a:rPr lang="ru-RU" sz="2400" dirty="0" err="1" smtClean="0"/>
              <a:t>Хорюдзи</a:t>
            </a:r>
            <a:r>
              <a:rPr lang="ru-RU" sz="2400" dirty="0" smtClean="0"/>
              <a:t> . VII в. Пагода </a:t>
            </a:r>
            <a:br>
              <a:rPr lang="ru-RU" sz="2400" dirty="0" smtClean="0"/>
            </a:br>
            <a:r>
              <a:rPr lang="ru-RU" sz="2400" dirty="0" smtClean="0"/>
              <a:t/>
            </a:r>
            <a:br>
              <a:rPr lang="ru-RU" sz="2400" dirty="0" smtClean="0"/>
            </a:br>
            <a:endParaRPr lang="ru-RU" sz="2400" dirty="0"/>
          </a:p>
        </p:txBody>
      </p:sp>
      <p:pic>
        <p:nvPicPr>
          <p:cNvPr id="21506" name="Picture 2" descr="http://artclassic.edu.ru/attach.asp?a_no=11757"/>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755576" y="1328780"/>
            <a:ext cx="3398307" cy="4525963"/>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 name="Объект 2"/>
          <p:cNvSpPr>
            <a:spLocks noGrp="1"/>
          </p:cNvSpPr>
          <p:nvPr>
            <p:ph sz="half" idx="2"/>
          </p:nvPr>
        </p:nvSpPr>
        <p:spPr>
          <a:xfrm>
            <a:off x="4499992" y="1412776"/>
            <a:ext cx="4038600" cy="4525963"/>
          </a:xfrm>
        </p:spPr>
        <p:txBody>
          <a:bodyPr>
            <a:normAutofit/>
          </a:bodyPr>
          <a:lstStyle/>
          <a:p>
            <a:r>
              <a:rPr lang="ru-RU" sz="2000" b="1" dirty="0">
                <a:solidFill>
                  <a:schemeClr val="tx1"/>
                </a:solidFill>
              </a:rPr>
              <a:t>Пятиярусная пагода</a:t>
            </a:r>
            <a:r>
              <a:rPr lang="ru-RU" sz="2000" dirty="0">
                <a:solidFill>
                  <a:schemeClr val="tx1"/>
                </a:solidFill>
              </a:rPr>
              <a:t>, возвышающаяся </a:t>
            </a:r>
            <a:r>
              <a:rPr lang="ru-RU" sz="2000" b="1" dirty="0">
                <a:solidFill>
                  <a:schemeClr val="tx1"/>
                </a:solidFill>
              </a:rPr>
              <a:t>на 32 метра</a:t>
            </a:r>
            <a:r>
              <a:rPr lang="ru-RU" sz="2000" dirty="0">
                <a:solidFill>
                  <a:schemeClr val="tx1"/>
                </a:solidFill>
              </a:rPr>
              <a:t>, завершается шпилем с девятью кольцами — символом буддийских небесных сфер. </a:t>
            </a:r>
            <a:endParaRPr lang="ru-RU" sz="2000" dirty="0" smtClean="0">
              <a:solidFill>
                <a:schemeClr val="tx1"/>
              </a:solidFill>
            </a:endParaRPr>
          </a:p>
          <a:p>
            <a:r>
              <a:rPr lang="ru-RU" sz="2000" b="1" dirty="0" smtClean="0">
                <a:solidFill>
                  <a:schemeClr val="tx1"/>
                </a:solidFill>
              </a:rPr>
              <a:t>Галереи</a:t>
            </a:r>
            <a:r>
              <a:rPr lang="ru-RU" sz="2000" b="1" dirty="0">
                <a:solidFill>
                  <a:schemeClr val="tx1"/>
                </a:solidFill>
              </a:rPr>
              <a:t>, ворота, </a:t>
            </a:r>
            <a:r>
              <a:rPr lang="ru-RU" sz="2000" b="1" dirty="0" err="1">
                <a:solidFill>
                  <a:schemeClr val="tx1"/>
                </a:solidFill>
              </a:rPr>
              <a:t>кондо</a:t>
            </a:r>
            <a:r>
              <a:rPr lang="ru-RU" sz="2000" b="1" dirty="0">
                <a:solidFill>
                  <a:schemeClr val="tx1"/>
                </a:solidFill>
              </a:rPr>
              <a:t> и пагода считаются самыми древними деревянными постройками в мире. </a:t>
            </a:r>
          </a:p>
          <a:p>
            <a:endParaRPr lang="ru-RU" sz="2000" dirty="0">
              <a:solidFill>
                <a:schemeClr val="tx1"/>
              </a:solidFill>
            </a:endParaRPr>
          </a:p>
        </p:txBody>
      </p:sp>
      <p:sp>
        <p:nvSpPr>
          <p:cNvPr id="5" name="Прямоугольник 4"/>
          <p:cNvSpPr/>
          <p:nvPr/>
        </p:nvSpPr>
        <p:spPr>
          <a:xfrm>
            <a:off x="500034" y="6143644"/>
            <a:ext cx="2073645" cy="369332"/>
          </a:xfrm>
          <a:prstGeom prst="rect">
            <a:avLst/>
          </a:prstGeom>
        </p:spPr>
        <p:txBody>
          <a:bodyPr wrap="none">
            <a:spAutoFit/>
          </a:bodyPr>
          <a:lstStyle/>
          <a:p>
            <a:r>
              <a:rPr lang="ru-RU" dirty="0" err="1" smtClean="0">
                <a:solidFill>
                  <a:schemeClr val="bg1"/>
                </a:solidFill>
              </a:rPr>
              <a:t>web.kyoto-inet.or.jp</a:t>
            </a:r>
            <a:endParaRPr lang="ru-R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0"/>
            <a:ext cx="8229600" cy="1143000"/>
          </a:xfrm>
        </p:spPr>
        <p:txBody>
          <a:bodyPr>
            <a:normAutofit/>
          </a:bodyPr>
          <a:lstStyle/>
          <a:p>
            <a:r>
              <a:rPr lang="ru-RU" sz="2400" dirty="0" smtClean="0"/>
              <a:t>Храмовый комплекс </a:t>
            </a:r>
            <a:r>
              <a:rPr lang="ru-RU" sz="2400" dirty="0" err="1" smtClean="0"/>
              <a:t>Хорюдзи</a:t>
            </a:r>
            <a:r>
              <a:rPr lang="ru-RU" sz="2400" dirty="0" smtClean="0"/>
              <a:t> . VII в. </a:t>
            </a:r>
            <a:endParaRPr lang="ru-RU" sz="2400" dirty="0"/>
          </a:p>
        </p:txBody>
      </p:sp>
      <p:sp>
        <p:nvSpPr>
          <p:cNvPr id="3" name="Содержимое 2"/>
          <p:cNvSpPr>
            <a:spLocks noGrp="1"/>
          </p:cNvSpPr>
          <p:nvPr>
            <p:ph idx="1"/>
          </p:nvPr>
        </p:nvSpPr>
        <p:spPr>
          <a:xfrm>
            <a:off x="683568" y="932074"/>
            <a:ext cx="7961538" cy="4525963"/>
          </a:xfrm>
        </p:spPr>
        <p:txBody>
          <a:bodyPr>
            <a:normAutofit/>
          </a:bodyPr>
          <a:lstStyle/>
          <a:p>
            <a:r>
              <a:rPr lang="ru-RU" sz="2000" dirty="0" smtClean="0">
                <a:solidFill>
                  <a:schemeClr val="tx1"/>
                </a:solidFill>
              </a:rPr>
              <a:t>Чудо красоты ансамбля </a:t>
            </a:r>
            <a:r>
              <a:rPr lang="ru-RU" sz="2000" dirty="0" err="1" smtClean="0">
                <a:solidFill>
                  <a:schemeClr val="tx1"/>
                </a:solidFill>
              </a:rPr>
              <a:t>Хорюдзи</a:t>
            </a:r>
            <a:r>
              <a:rPr lang="ru-RU" sz="2000" dirty="0" smtClean="0">
                <a:solidFill>
                  <a:schemeClr val="tx1"/>
                </a:solidFill>
              </a:rPr>
              <a:t> заключается в удивительном равновесии и гармонии двух разных по форме зданий: храма с его как бы парящими крышами и устремлённой вверх пагоды.</a:t>
            </a:r>
          </a:p>
        </p:txBody>
      </p:sp>
      <p:pic>
        <p:nvPicPr>
          <p:cNvPr id="4" name="Picture 2" descr="http://artclassic.edu.ru/attach.asp?a_no=11757"/>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5652119" y="2420888"/>
            <a:ext cx="3135886" cy="41764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5" name="Picture 4" descr="http://artclassic.edu.ru/attach.asp?a_no=11755"/>
          <p:cNvPicPr>
            <a:picLocks noChangeAspect="1" noChangeArrowheads="1"/>
          </p:cNvPicPr>
          <p:nvPr/>
        </p:nvPicPr>
        <p:blipFill>
          <a:blip r:embed="rId4" cstate="screen">
            <a:extLst>
              <a:ext uri="{28A0092B-C50C-407E-A947-70E740481C1C}">
                <a14:useLocalDpi xmlns:a14="http://schemas.microsoft.com/office/drawing/2010/main" val="0"/>
              </a:ext>
            </a:extLst>
          </a:blip>
          <a:stretch>
            <a:fillRect/>
          </a:stretch>
        </p:blipFill>
        <p:spPr bwMode="auto">
          <a:xfrm>
            <a:off x="323528" y="2420888"/>
            <a:ext cx="4938892" cy="328147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 (445x653, 128Kb)"/>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rot="1425893">
            <a:off x="5974999" y="2243395"/>
            <a:ext cx="2535121" cy="372007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Заголовок 1"/>
          <p:cNvSpPr txBox="1">
            <a:spLocks/>
          </p:cNvSpPr>
          <p:nvPr/>
        </p:nvSpPr>
        <p:spPr>
          <a:xfrm>
            <a:off x="457200" y="274638"/>
            <a:ext cx="8229600" cy="1143000"/>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ru-RU" sz="4400" b="0" i="0" u="none" strike="noStrike" kern="0" cap="none" spc="0" normalizeH="0" baseline="0" noProof="0" smtClean="0">
                <a:ln w="12700">
                  <a:solidFill>
                    <a:schemeClr val="tx1">
                      <a:tint val="95000"/>
                    </a:schemeClr>
                  </a:solidFill>
                </a:ln>
                <a:gradFill>
                  <a:gsLst>
                    <a:gs pos="0">
                      <a:schemeClr val="tx1">
                        <a:tint val="65000"/>
                      </a:schemeClr>
                    </a:gs>
                    <a:gs pos="49900">
                      <a:schemeClr val="tx1">
                        <a:tint val="95000"/>
                      </a:schemeClr>
                    </a:gs>
                    <a:gs pos="50000">
                      <a:schemeClr val="tx1"/>
                    </a:gs>
                    <a:gs pos="100000">
                      <a:schemeClr val="tx1">
                        <a:tint val="95000"/>
                      </a:schemeClr>
                    </a:gs>
                  </a:gsLst>
                  <a:lin ang="5400000" scaled="1"/>
                </a:gradFill>
                <a:effectLst>
                  <a:outerShdw blurRad="127000" algn="tl" rotWithShape="0">
                    <a:schemeClr val="bg1">
                      <a:alpha val="50000"/>
                    </a:schemeClr>
                  </a:outerShdw>
                </a:effectLst>
                <a:uLnTx/>
                <a:uFillTx/>
                <a:latin typeface="Mistral" pitchFamily="66" charset="0"/>
                <a:ea typeface="+mj-ea"/>
                <a:cs typeface="+mj-cs"/>
              </a:rPr>
              <a:t>ЯПОНИЯ</a:t>
            </a:r>
            <a:endParaRPr kumimoji="1" lang="ru-RU" sz="4400" b="0" i="0" u="none" strike="noStrike" kern="0" cap="none" spc="0" normalizeH="0" baseline="0" noProof="0" dirty="0">
              <a:ln w="12700">
                <a:solidFill>
                  <a:schemeClr val="tx1">
                    <a:tint val="95000"/>
                  </a:schemeClr>
                </a:solidFill>
              </a:ln>
              <a:gradFill>
                <a:gsLst>
                  <a:gs pos="0">
                    <a:schemeClr val="tx1">
                      <a:tint val="65000"/>
                    </a:schemeClr>
                  </a:gs>
                  <a:gs pos="49900">
                    <a:schemeClr val="tx1">
                      <a:tint val="95000"/>
                    </a:schemeClr>
                  </a:gs>
                  <a:gs pos="50000">
                    <a:schemeClr val="tx1"/>
                  </a:gs>
                  <a:gs pos="100000">
                    <a:schemeClr val="tx1">
                      <a:tint val="95000"/>
                    </a:schemeClr>
                  </a:gs>
                </a:gsLst>
                <a:lin ang="5400000" scaled="1"/>
              </a:gradFill>
              <a:effectLst>
                <a:outerShdw blurRad="127000" algn="tl" rotWithShape="0">
                  <a:schemeClr val="bg1">
                    <a:alpha val="50000"/>
                  </a:schemeClr>
                </a:outerShdw>
              </a:effectLst>
              <a:uLnTx/>
              <a:uFillTx/>
              <a:latin typeface="Mistral" pitchFamily="66" charset="0"/>
              <a:ea typeface="+mj-ea"/>
              <a:cs typeface="+mj-cs"/>
            </a:endParaRPr>
          </a:p>
        </p:txBody>
      </p:sp>
      <p:sp>
        <p:nvSpPr>
          <p:cNvPr id="7" name="Прямоугольник 6"/>
          <p:cNvSpPr/>
          <p:nvPr/>
        </p:nvSpPr>
        <p:spPr>
          <a:xfrm>
            <a:off x="785786" y="1042714"/>
            <a:ext cx="5357848" cy="2677656"/>
          </a:xfrm>
          <a:prstGeom prst="rect">
            <a:avLst/>
          </a:prstGeom>
        </p:spPr>
        <p:txBody>
          <a:bodyPr wrap="square">
            <a:spAutoFit/>
          </a:bodyPr>
          <a:lstStyle/>
          <a:p>
            <a:r>
              <a:rPr lang="ru-RU" sz="2400" b="1" dirty="0" smtClean="0">
                <a:solidFill>
                  <a:schemeClr val="tx2">
                    <a:lumMod val="50000"/>
                  </a:schemeClr>
                </a:solidFill>
                <a:latin typeface="Arial" pitchFamily="34" charset="0"/>
                <a:cs typeface="Arial" pitchFamily="34" charset="0"/>
              </a:rPr>
              <a:t>Япония — потрясающая страна</a:t>
            </a:r>
            <a:r>
              <a:rPr lang="ru-RU" sz="2400" dirty="0" smtClean="0">
                <a:solidFill>
                  <a:schemeClr val="tx2">
                    <a:lumMod val="50000"/>
                  </a:schemeClr>
                </a:solidFill>
                <a:latin typeface="Arial" pitchFamily="34" charset="0"/>
                <a:cs typeface="Arial" pitchFamily="34" charset="0"/>
              </a:rPr>
              <a:t>. Здесь уникально все — города, язык, культура. </a:t>
            </a:r>
          </a:p>
          <a:p>
            <a:r>
              <a:rPr lang="ru-RU" sz="2400" dirty="0" smtClean="0">
                <a:solidFill>
                  <a:schemeClr val="tx2">
                    <a:lumMod val="50000"/>
                  </a:schemeClr>
                </a:solidFill>
                <a:latin typeface="Arial" pitchFamily="34" charset="0"/>
                <a:cs typeface="Arial" pitchFamily="34" charset="0"/>
              </a:rPr>
              <a:t>Все, кто хоть раз побывал в Японии, утверждают, что ничего подобного они не видели ни в одной другой стране мира.</a:t>
            </a:r>
          </a:p>
        </p:txBody>
      </p:sp>
      <p:pic>
        <p:nvPicPr>
          <p:cNvPr id="1026" name="Picture 2" descr="http://img1.liveinternet.ru/images/attach/c/2/65/807/65807414_IMG_0712Edi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1" y="3965264"/>
            <a:ext cx="4433321" cy="2632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err="1" smtClean="0"/>
              <a:t>Кинкаку</a:t>
            </a:r>
            <a:r>
              <a:rPr lang="ru-RU" sz="2400" dirty="0" smtClean="0"/>
              <a:t> (Золотой павильон) . XIV в. (восстановлен в 1955) </a:t>
            </a:r>
            <a:br>
              <a:rPr lang="ru-RU" sz="2400" dirty="0" smtClean="0"/>
            </a:br>
            <a:r>
              <a:rPr lang="ru-RU" sz="2400" dirty="0" smtClean="0"/>
              <a:t>Киото, Япония </a:t>
            </a:r>
            <a:endParaRPr lang="ru-RU" sz="2400" dirty="0"/>
          </a:p>
        </p:txBody>
      </p:sp>
      <p:pic>
        <p:nvPicPr>
          <p:cNvPr id="25602" name="Picture 2" descr="http://artclassic.edu.ru/attach.asp?a_no=11777"/>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71472" y="3143248"/>
            <a:ext cx="4266665" cy="300039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Прямоугольник 3"/>
          <p:cNvSpPr/>
          <p:nvPr/>
        </p:nvSpPr>
        <p:spPr>
          <a:xfrm>
            <a:off x="3286116" y="6143644"/>
            <a:ext cx="1540422" cy="369332"/>
          </a:xfrm>
          <a:prstGeom prst="rect">
            <a:avLst/>
          </a:prstGeom>
        </p:spPr>
        <p:txBody>
          <a:bodyPr wrap="none">
            <a:spAutoFit/>
          </a:bodyPr>
          <a:lstStyle/>
          <a:p>
            <a:r>
              <a:rPr lang="ru-RU" dirty="0" err="1" smtClean="0">
                <a:solidFill>
                  <a:schemeClr val="bg1"/>
                </a:solidFill>
              </a:rPr>
              <a:t>web-japan.org</a:t>
            </a:r>
            <a:endParaRPr lang="ru-RU" dirty="0">
              <a:solidFill>
                <a:schemeClr val="bg1"/>
              </a:solidFill>
            </a:endParaRPr>
          </a:p>
        </p:txBody>
      </p:sp>
      <p:sp>
        <p:nvSpPr>
          <p:cNvPr id="5" name="Прямоугольник 4"/>
          <p:cNvSpPr/>
          <p:nvPr/>
        </p:nvSpPr>
        <p:spPr>
          <a:xfrm>
            <a:off x="487286" y="1226223"/>
            <a:ext cx="8143932" cy="1938992"/>
          </a:xfrm>
          <a:prstGeom prst="rect">
            <a:avLst/>
          </a:prstGeom>
        </p:spPr>
        <p:txBody>
          <a:bodyPr wrap="square">
            <a:spAutoFit/>
          </a:bodyPr>
          <a:lstStyle/>
          <a:p>
            <a:r>
              <a:rPr lang="ru-RU" sz="2000" dirty="0" err="1" smtClean="0"/>
              <a:t>Кинкаку</a:t>
            </a:r>
            <a:r>
              <a:rPr lang="ru-RU" sz="2000" dirty="0" smtClean="0"/>
              <a:t> — один из самых знаменитых памятников японской архитектуры. Расположен на территории храмового комплекса </a:t>
            </a:r>
            <a:r>
              <a:rPr lang="ru-RU" sz="2000" dirty="0" err="1" smtClean="0"/>
              <a:t>Рокуондзи</a:t>
            </a:r>
            <a:r>
              <a:rPr lang="ru-RU" sz="2000" dirty="0" smtClean="0"/>
              <a:t> в Киото. </a:t>
            </a:r>
          </a:p>
          <a:p>
            <a:r>
              <a:rPr lang="ru-RU" sz="2000" dirty="0" smtClean="0"/>
              <a:t>В 1950 г. историческое здание храма было сожжено неким буддийским монахом; в нынешнем виде памятник представляет собой реконструкцию 1955 г. </a:t>
            </a:r>
            <a:endParaRPr lang="ru-RU" sz="2000" dirty="0"/>
          </a:p>
        </p:txBody>
      </p:sp>
      <p:sp>
        <p:nvSpPr>
          <p:cNvPr id="6" name="Прямоугольник 5"/>
          <p:cNvSpPr/>
          <p:nvPr/>
        </p:nvSpPr>
        <p:spPr>
          <a:xfrm>
            <a:off x="4929190" y="3143248"/>
            <a:ext cx="3786198" cy="1631216"/>
          </a:xfrm>
          <a:prstGeom prst="rect">
            <a:avLst/>
          </a:prstGeom>
        </p:spPr>
        <p:txBody>
          <a:bodyPr wrap="square">
            <a:spAutoFit/>
          </a:bodyPr>
          <a:lstStyle/>
          <a:p>
            <a:r>
              <a:rPr lang="ru-RU" sz="2000" dirty="0" smtClean="0"/>
              <a:t>Трехъярусное сооружение, искусно вписанное в окружающий пейзаж, было возведено </a:t>
            </a:r>
            <a:r>
              <a:rPr lang="ru-RU" sz="2000" dirty="0" err="1" smtClean="0"/>
              <a:t>сёгуном</a:t>
            </a:r>
            <a:r>
              <a:rPr lang="ru-RU" sz="2000" dirty="0" smtClean="0"/>
              <a:t> </a:t>
            </a:r>
            <a:r>
              <a:rPr lang="ru-RU" sz="2000" dirty="0" err="1" smtClean="0"/>
              <a:t>Асикага</a:t>
            </a:r>
            <a:r>
              <a:rPr lang="ru-RU" sz="2000" dirty="0" smtClean="0"/>
              <a:t> </a:t>
            </a:r>
            <a:r>
              <a:rPr lang="ru-RU" sz="2000" dirty="0" err="1" smtClean="0"/>
              <a:t>Ёсимицу</a:t>
            </a:r>
            <a:r>
              <a:rPr lang="ru-RU" sz="2000" dirty="0" smtClean="0"/>
              <a:t> в 1394 г. как дворец. </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214422"/>
            <a:ext cx="8229600" cy="4525963"/>
          </a:xfrm>
        </p:spPr>
        <p:txBody>
          <a:bodyPr>
            <a:normAutofit/>
          </a:bodyPr>
          <a:lstStyle/>
          <a:p>
            <a:r>
              <a:rPr lang="ru-RU" sz="2000" dirty="0" smtClean="0">
                <a:solidFill>
                  <a:schemeClr val="tx1"/>
                </a:solidFill>
              </a:rPr>
              <a:t>Уже после смерти </a:t>
            </a:r>
            <a:r>
              <a:rPr lang="ru-RU" sz="2000" dirty="0" err="1" smtClean="0">
                <a:solidFill>
                  <a:schemeClr val="tx1"/>
                </a:solidFill>
              </a:rPr>
              <a:t>сёгуна</a:t>
            </a:r>
            <a:r>
              <a:rPr lang="ru-RU" sz="2000" dirty="0" smtClean="0">
                <a:solidFill>
                  <a:schemeClr val="tx1"/>
                </a:solidFill>
              </a:rPr>
              <a:t> его сын превратил поместье в монастырь, а Золотой павильон стал буддийским храмом. Два верхних этажа, по периметру окруженные обходными галереями, внутри и снаружи декорированы золотым листом. Отсюда название храма — Золотой павильон. Третий этаж, в отличие от первых двух, имеет арочные окна. </a:t>
            </a:r>
            <a:endParaRPr lang="ru-RU" sz="2000" dirty="0">
              <a:solidFill>
                <a:schemeClr val="tx1"/>
              </a:solidFill>
            </a:endParaRPr>
          </a:p>
        </p:txBody>
      </p:sp>
      <p:sp>
        <p:nvSpPr>
          <p:cNvPr id="4" name="Заголовок 1"/>
          <p:cNvSpPr>
            <a:spLocks noGrp="1"/>
          </p:cNvSpPr>
          <p:nvPr>
            <p:ph type="title"/>
          </p:nvPr>
        </p:nvSpPr>
        <p:spPr/>
        <p:txBody>
          <a:bodyPr>
            <a:noAutofit/>
          </a:bodyPr>
          <a:lstStyle/>
          <a:p>
            <a:r>
              <a:rPr lang="ru-RU" sz="2400" dirty="0" err="1" smtClean="0"/>
              <a:t>Кинкаку</a:t>
            </a:r>
            <a:r>
              <a:rPr lang="ru-RU" sz="2400" dirty="0" smtClean="0"/>
              <a:t> (Золотой павильон) . XIV в. (восстановлен в 1955) </a:t>
            </a:r>
            <a:br>
              <a:rPr lang="ru-RU" sz="2400" dirty="0" smtClean="0"/>
            </a:br>
            <a:r>
              <a:rPr lang="ru-RU" sz="2400" dirty="0" smtClean="0"/>
              <a:t>Киото, Япония </a:t>
            </a:r>
            <a:endParaRPr lang="ru-RU" sz="2400" dirty="0"/>
          </a:p>
        </p:txBody>
      </p:sp>
      <p:sp>
        <p:nvSpPr>
          <p:cNvPr id="6" name="Прямоугольник 5"/>
          <p:cNvSpPr/>
          <p:nvPr/>
        </p:nvSpPr>
        <p:spPr>
          <a:xfrm>
            <a:off x="5000628" y="3071810"/>
            <a:ext cx="3643306" cy="3170099"/>
          </a:xfrm>
          <a:prstGeom prst="rect">
            <a:avLst/>
          </a:prstGeom>
        </p:spPr>
        <p:txBody>
          <a:bodyPr wrap="square">
            <a:spAutoFit/>
          </a:bodyPr>
          <a:lstStyle/>
          <a:p>
            <a:r>
              <a:rPr lang="ru-RU" sz="2000" dirty="0" smtClean="0"/>
              <a:t>Четырехскатную крышу здания со слегка приподнятыми краями венчает фигурка фантастической птицы Феникс. </a:t>
            </a:r>
          </a:p>
          <a:p>
            <a:endParaRPr lang="ru-RU" sz="2000" dirty="0"/>
          </a:p>
          <a:p>
            <a:r>
              <a:rPr lang="ru-RU" sz="2000" dirty="0" smtClean="0"/>
              <a:t>Благодаря соразмерности всех деталей все это сложное и причудливое сооружение кажется удивительно гармоничным.   </a:t>
            </a:r>
            <a:endParaRPr lang="ru-RU" sz="2000" dirty="0"/>
          </a:p>
        </p:txBody>
      </p:sp>
      <p:pic>
        <p:nvPicPr>
          <p:cNvPr id="5124" name="Picture 4" descr="http://www.eurotraveler.ru/uploads/1353937892_kinkaku-dz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271665"/>
            <a:ext cx="4176464" cy="2770388"/>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06.radikal.ru/i179/1105/10/53d20fff95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271665"/>
            <a:ext cx="4208006" cy="303765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onegaijeanchan.files.wordpress.com/2009/05/kinkaku-ji-temple-kyoto-japan.jpg?w=593"/>
          <p:cNvPicPr>
            <a:picLocks noChangeAspect="1" noChangeArrowheads="1"/>
          </p:cNvPicPr>
          <p:nvPr/>
        </p:nvPicPr>
        <p:blipFill rotWithShape="1">
          <a:blip r:embed="rId5">
            <a:extLst>
              <a:ext uri="{28A0092B-C50C-407E-A947-70E740481C1C}">
                <a14:useLocalDpi xmlns:a14="http://schemas.microsoft.com/office/drawing/2010/main" val="0"/>
              </a:ext>
            </a:extLst>
          </a:blip>
          <a:srcRect b="10900"/>
          <a:stretch/>
        </p:blipFill>
        <p:spPr bwMode="auto">
          <a:xfrm>
            <a:off x="395536" y="907564"/>
            <a:ext cx="8248397" cy="55457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2000"/>
                                  </p:stCondLst>
                                  <p:childTnLst>
                                    <p:set>
                                      <p:cBhvr>
                                        <p:cTn id="9" dur="1" fill="hold">
                                          <p:stCondLst>
                                            <p:cond delay="0"/>
                                          </p:stCondLst>
                                        </p:cTn>
                                        <p:tgtEl>
                                          <p:spTgt spid="5122"/>
                                        </p:tgtEl>
                                        <p:attrNameLst>
                                          <p:attrName>style.visibility</p:attrName>
                                        </p:attrNameLst>
                                      </p:cBhvr>
                                      <p:to>
                                        <p:strVal val="visible"/>
                                      </p:to>
                                    </p:set>
                                    <p:animEffect transition="in" filter="fade">
                                      <p:cBhvr>
                                        <p:cTn id="10" dur="500"/>
                                        <p:tgtEl>
                                          <p:spTgt spid="5122"/>
                                        </p:tgtEl>
                                      </p:cBhvr>
                                    </p:animEffect>
                                  </p:childTnLst>
                                </p:cTn>
                              </p:par>
                            </p:childTnLst>
                          </p:cTn>
                        </p:par>
                        <p:par>
                          <p:cTn id="11" fill="hold">
                            <p:stCondLst>
                              <p:cond delay="2500"/>
                            </p:stCondLst>
                            <p:childTnLst>
                              <p:par>
                                <p:cTn id="12" presetID="10" presetClass="entr" presetSubtype="0" fill="hold" nodeType="after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500"/>
                                        <p:tgtEl>
                                          <p:spTgt spid="6">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126"/>
                                        </p:tgtEl>
                                        <p:attrNameLst>
                                          <p:attrName>style.visibility</p:attrName>
                                        </p:attrNameLst>
                                      </p:cBhvr>
                                      <p:to>
                                        <p:strVal val="visible"/>
                                      </p:to>
                                    </p:set>
                                    <p:animEffect transition="in" filter="barn(inVertical)">
                                      <p:cBhvr>
                                        <p:cTn id="19"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err="1" smtClean="0"/>
              <a:t>Гинкаку</a:t>
            </a:r>
            <a:r>
              <a:rPr lang="ru-RU" sz="2400" dirty="0" smtClean="0"/>
              <a:t> (Серебряный павильон) . XV в. </a:t>
            </a:r>
            <a:br>
              <a:rPr lang="ru-RU" sz="2400" dirty="0" smtClean="0"/>
            </a:br>
            <a:r>
              <a:rPr lang="ru-RU" sz="2400" dirty="0" smtClean="0"/>
              <a:t>Киото, Япония </a:t>
            </a:r>
            <a:endParaRPr lang="ru-RU" sz="2400" dirty="0"/>
          </a:p>
        </p:txBody>
      </p:sp>
      <p:pic>
        <p:nvPicPr>
          <p:cNvPr id="27650" name="Picture 2" descr="http://artclassic.edu.ru/attach.asp?a_no=1177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43108" y="2571744"/>
            <a:ext cx="5214974" cy="390957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Прямоугольник 4"/>
          <p:cNvSpPr/>
          <p:nvPr/>
        </p:nvSpPr>
        <p:spPr>
          <a:xfrm>
            <a:off x="6143636" y="5857892"/>
            <a:ext cx="1540422" cy="369332"/>
          </a:xfrm>
          <a:prstGeom prst="rect">
            <a:avLst/>
          </a:prstGeom>
        </p:spPr>
        <p:txBody>
          <a:bodyPr wrap="square">
            <a:spAutoFit/>
          </a:bodyPr>
          <a:lstStyle/>
          <a:p>
            <a:r>
              <a:rPr lang="en-BZ" dirty="0" smtClean="0"/>
              <a:t>web-japan.org</a:t>
            </a:r>
            <a:endParaRPr lang="ru-RU" dirty="0"/>
          </a:p>
        </p:txBody>
      </p:sp>
      <p:sp>
        <p:nvSpPr>
          <p:cNvPr id="6" name="Прямоугольник 5"/>
          <p:cNvSpPr/>
          <p:nvPr/>
        </p:nvSpPr>
        <p:spPr>
          <a:xfrm>
            <a:off x="785786" y="1357298"/>
            <a:ext cx="7858180" cy="1015663"/>
          </a:xfrm>
          <a:prstGeom prst="rect">
            <a:avLst/>
          </a:prstGeom>
        </p:spPr>
        <p:txBody>
          <a:bodyPr wrap="square">
            <a:spAutoFit/>
          </a:bodyPr>
          <a:lstStyle/>
          <a:p>
            <a:r>
              <a:rPr lang="ru-RU" sz="2000" dirty="0" smtClean="0"/>
              <a:t>Серебряный павильон был возведен </a:t>
            </a:r>
            <a:r>
              <a:rPr lang="ru-RU" sz="2000" dirty="0" err="1" smtClean="0"/>
              <a:t>сёгуном</a:t>
            </a:r>
            <a:r>
              <a:rPr lang="ru-RU" sz="2000" dirty="0" smtClean="0"/>
              <a:t> </a:t>
            </a:r>
            <a:r>
              <a:rPr lang="ru-RU" sz="2000" dirty="0" err="1" smtClean="0"/>
              <a:t>Асикага</a:t>
            </a:r>
            <a:r>
              <a:rPr lang="ru-RU" sz="2000" dirty="0" smtClean="0"/>
              <a:t> </a:t>
            </a:r>
            <a:r>
              <a:rPr lang="ru-RU" sz="2000" dirty="0" err="1" smtClean="0"/>
              <a:t>Ёсимаса</a:t>
            </a:r>
            <a:r>
              <a:rPr lang="ru-RU" sz="2000" dirty="0" smtClean="0"/>
              <a:t>, внуком </a:t>
            </a:r>
            <a:r>
              <a:rPr lang="ru-RU" sz="2000" dirty="0" err="1" smtClean="0"/>
              <a:t>сёгуна</a:t>
            </a:r>
            <a:r>
              <a:rPr lang="ru-RU" sz="2000" dirty="0" smtClean="0"/>
              <a:t> </a:t>
            </a:r>
            <a:r>
              <a:rPr lang="ru-RU" sz="2000" dirty="0" err="1" smtClean="0"/>
              <a:t>Асикага</a:t>
            </a:r>
            <a:r>
              <a:rPr lang="ru-RU" sz="2000" dirty="0" smtClean="0"/>
              <a:t> </a:t>
            </a:r>
            <a:r>
              <a:rPr lang="ru-RU" sz="2000" dirty="0" err="1" smtClean="0"/>
              <a:t>Ёсимицу</a:t>
            </a:r>
            <a:r>
              <a:rPr lang="ru-RU" sz="2000" dirty="0" smtClean="0"/>
              <a:t>, построившего знаменитый Золотой павильон. </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214422"/>
            <a:ext cx="8229600" cy="4525963"/>
          </a:xfrm>
        </p:spPr>
        <p:txBody>
          <a:bodyPr>
            <a:normAutofit/>
          </a:bodyPr>
          <a:lstStyle/>
          <a:p>
            <a:r>
              <a:rPr lang="ru-RU" sz="2000" dirty="0" smtClean="0">
                <a:solidFill>
                  <a:schemeClr val="tx1"/>
                </a:solidFill>
              </a:rPr>
              <a:t>Вероятно, </a:t>
            </a:r>
            <a:r>
              <a:rPr lang="ru-RU" sz="2000" dirty="0" err="1" smtClean="0">
                <a:solidFill>
                  <a:schemeClr val="tx1"/>
                </a:solidFill>
              </a:rPr>
              <a:t>Ёсимаса</a:t>
            </a:r>
            <a:r>
              <a:rPr lang="ru-RU" sz="2000" dirty="0" smtClean="0">
                <a:solidFill>
                  <a:schemeClr val="tx1"/>
                </a:solidFill>
              </a:rPr>
              <a:t> планировал декорировать свое творение серебром, подобно тому как его дед украсил золотом Золотой павильон (</a:t>
            </a:r>
            <a:r>
              <a:rPr lang="ru-RU" sz="2000" dirty="0" err="1" smtClean="0">
                <a:solidFill>
                  <a:schemeClr val="tx1"/>
                </a:solidFill>
              </a:rPr>
              <a:t>Кинкаку</a:t>
            </a:r>
            <a:r>
              <a:rPr lang="ru-RU" sz="2000" dirty="0" smtClean="0">
                <a:solidFill>
                  <a:schemeClr val="tx1"/>
                </a:solidFill>
              </a:rPr>
              <a:t>), но, по неизвестной причине, </a:t>
            </a:r>
            <a:r>
              <a:rPr lang="ru-RU" sz="2000" dirty="0" err="1" smtClean="0">
                <a:solidFill>
                  <a:schemeClr val="tx1"/>
                </a:solidFill>
              </a:rPr>
              <a:t>Гинкаку</a:t>
            </a:r>
            <a:r>
              <a:rPr lang="ru-RU" sz="2000" dirty="0" smtClean="0">
                <a:solidFill>
                  <a:schemeClr val="tx1"/>
                </a:solidFill>
              </a:rPr>
              <a:t> остался без дорогостоящей отделки. </a:t>
            </a:r>
          </a:p>
          <a:p>
            <a:r>
              <a:rPr lang="ru-RU" sz="2000" dirty="0" smtClean="0">
                <a:solidFill>
                  <a:schemeClr val="tx1"/>
                </a:solidFill>
              </a:rPr>
              <a:t>Однако в ясные лунные ночи, освещенный отраженным лунным светом, павильон излучает таинственное серебристое сияние — как бы оправдывая свое название. </a:t>
            </a:r>
            <a:br>
              <a:rPr lang="ru-RU" sz="2000" dirty="0" smtClean="0">
                <a:solidFill>
                  <a:schemeClr val="tx1"/>
                </a:solidFill>
              </a:rPr>
            </a:br>
            <a:endParaRPr lang="ru-RU" sz="2000" dirty="0">
              <a:solidFill>
                <a:schemeClr val="tx1"/>
              </a:solidFill>
            </a:endParaRPr>
          </a:p>
        </p:txBody>
      </p:sp>
      <p:sp>
        <p:nvSpPr>
          <p:cNvPr id="4" name="Заголовок 1"/>
          <p:cNvSpPr>
            <a:spLocks noGrp="1"/>
          </p:cNvSpPr>
          <p:nvPr>
            <p:ph type="title"/>
          </p:nvPr>
        </p:nvSpPr>
        <p:spPr/>
        <p:txBody>
          <a:bodyPr>
            <a:noAutofit/>
          </a:bodyPr>
          <a:lstStyle/>
          <a:p>
            <a:r>
              <a:rPr lang="ru-RU" sz="2400" dirty="0" err="1" smtClean="0"/>
              <a:t>Гинкаку</a:t>
            </a:r>
            <a:r>
              <a:rPr lang="ru-RU" sz="2400" dirty="0" smtClean="0"/>
              <a:t> (Серебряный павильон) . XV в. </a:t>
            </a:r>
            <a:br>
              <a:rPr lang="ru-RU" sz="2400" dirty="0" smtClean="0"/>
            </a:br>
            <a:r>
              <a:rPr lang="ru-RU" sz="2400" dirty="0" smtClean="0"/>
              <a:t>Киото, Япония </a:t>
            </a:r>
            <a:endParaRPr lang="ru-RU" sz="2400" dirty="0"/>
          </a:p>
        </p:txBody>
      </p:sp>
      <p:sp>
        <p:nvSpPr>
          <p:cNvPr id="6" name="Прямоугольник 5"/>
          <p:cNvSpPr/>
          <p:nvPr/>
        </p:nvSpPr>
        <p:spPr>
          <a:xfrm>
            <a:off x="4071934" y="6215082"/>
            <a:ext cx="1540422" cy="369332"/>
          </a:xfrm>
          <a:prstGeom prst="rect">
            <a:avLst/>
          </a:prstGeom>
        </p:spPr>
        <p:txBody>
          <a:bodyPr wrap="square">
            <a:spAutoFit/>
          </a:bodyPr>
          <a:lstStyle/>
          <a:p>
            <a:r>
              <a:rPr lang="en-BZ" dirty="0" smtClean="0"/>
              <a:t>web-japan.org</a:t>
            </a:r>
            <a:endParaRPr lang="ru-RU" dirty="0"/>
          </a:p>
        </p:txBody>
      </p:sp>
      <p:pic>
        <p:nvPicPr>
          <p:cNvPr id="7170" name="Picture 2" descr="http://photo.sinayskiy.com/images/Japan_2011/_DSC000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71934" y="3655582"/>
            <a:ext cx="4392488" cy="2928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Замок </a:t>
            </a:r>
            <a:r>
              <a:rPr lang="ru-RU" sz="2400" dirty="0" err="1" smtClean="0"/>
              <a:t>Химэдзи</a:t>
            </a:r>
            <a:r>
              <a:rPr lang="ru-RU" sz="2400" dirty="0" smtClean="0"/>
              <a:t> (Замок Белой Цапли) . 1601—09 </a:t>
            </a:r>
            <a:br>
              <a:rPr lang="ru-RU" sz="2400" dirty="0" smtClean="0"/>
            </a:br>
            <a:r>
              <a:rPr lang="ru-RU" sz="2400" dirty="0" err="1" smtClean="0"/>
              <a:t>Кобе</a:t>
            </a:r>
            <a:r>
              <a:rPr lang="ru-RU" sz="2400" dirty="0" smtClean="0"/>
              <a:t>, Япония </a:t>
            </a:r>
            <a:endParaRPr lang="ru-RU" sz="2400" dirty="0"/>
          </a:p>
        </p:txBody>
      </p:sp>
      <p:pic>
        <p:nvPicPr>
          <p:cNvPr id="33794" name="Picture 2" descr="http://artclassic.edu.ru/attach.asp?a_no=11786"/>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tretch>
            <a:fillRect/>
          </a:stretch>
        </p:blipFill>
        <p:spPr bwMode="auto">
          <a:xfrm>
            <a:off x="323528" y="1412777"/>
            <a:ext cx="3816424" cy="2861106"/>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Содержимое 4"/>
          <p:cNvSpPr>
            <a:spLocks noGrp="1"/>
          </p:cNvSpPr>
          <p:nvPr>
            <p:ph sz="half" idx="2"/>
          </p:nvPr>
        </p:nvSpPr>
        <p:spPr/>
        <p:txBody>
          <a:bodyPr>
            <a:normAutofit/>
          </a:bodyPr>
          <a:lstStyle/>
          <a:p>
            <a:r>
              <a:rPr lang="ru-RU" sz="2000" dirty="0" smtClean="0">
                <a:solidFill>
                  <a:schemeClr val="tx1"/>
                </a:solidFill>
              </a:rPr>
              <a:t>В японской архитектуре со второй половины XVI в. традиционные виды культовых построек утратили доминирующее значение, получили преобладание замки и чайные павильоны. </a:t>
            </a:r>
          </a:p>
          <a:p>
            <a:r>
              <a:rPr lang="ru-RU" sz="2000" dirty="0" smtClean="0">
                <a:solidFill>
                  <a:schemeClr val="tx1"/>
                </a:solidFill>
              </a:rPr>
              <a:t>Японские замки заимствовали черты европейских оборонительных сооружений. </a:t>
            </a:r>
            <a:endParaRPr lang="ru-RU" sz="2000" dirty="0"/>
          </a:p>
        </p:txBody>
      </p:sp>
      <p:sp>
        <p:nvSpPr>
          <p:cNvPr id="4" name="Прямоугольник 3"/>
          <p:cNvSpPr/>
          <p:nvPr/>
        </p:nvSpPr>
        <p:spPr>
          <a:xfrm>
            <a:off x="6072198" y="6286520"/>
            <a:ext cx="2128981" cy="369332"/>
          </a:xfrm>
          <a:prstGeom prst="rect">
            <a:avLst/>
          </a:prstGeom>
        </p:spPr>
        <p:txBody>
          <a:bodyPr wrap="none">
            <a:spAutoFit/>
          </a:bodyPr>
          <a:lstStyle/>
          <a:p>
            <a:r>
              <a:rPr lang="en-BZ" dirty="0" smtClean="0">
                <a:solidFill>
                  <a:schemeClr val="bg1"/>
                </a:solidFill>
              </a:rPr>
              <a:t>www.webshots.com </a:t>
            </a:r>
            <a:endParaRPr lang="ru-RU" dirty="0">
              <a:solidFill>
                <a:schemeClr val="bg1"/>
              </a:solidFill>
            </a:endParaRPr>
          </a:p>
        </p:txBody>
      </p:sp>
      <p:pic>
        <p:nvPicPr>
          <p:cNvPr id="9218" name="Picture 2" descr="http://news.leit.ru/wp-content/uploads/2007/10/japan_castle_0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7" y="4475036"/>
            <a:ext cx="3816425" cy="21808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0" y="1357298"/>
            <a:ext cx="4071966" cy="3357586"/>
          </a:xfrm>
        </p:spPr>
        <p:txBody>
          <a:bodyPr>
            <a:normAutofit fontScale="70000" lnSpcReduction="20000"/>
          </a:bodyPr>
          <a:lstStyle/>
          <a:p>
            <a:r>
              <a:rPr lang="ru-RU" dirty="0" smtClean="0">
                <a:solidFill>
                  <a:schemeClr val="tx1"/>
                </a:solidFill>
              </a:rPr>
              <a:t>Извне они были защищены стенами и водоемами; внутри укреплялись рядами стен, располагавшихся вокруг площади с покоями (в стиле «</a:t>
            </a:r>
            <a:r>
              <a:rPr lang="ru-RU" dirty="0" err="1" smtClean="0">
                <a:solidFill>
                  <a:schemeClr val="tx1"/>
                </a:solidFill>
              </a:rPr>
              <a:t>сёин</a:t>
            </a:r>
            <a:r>
              <a:rPr lang="ru-RU" dirty="0" smtClean="0">
                <a:solidFill>
                  <a:schemeClr val="tx1"/>
                </a:solidFill>
              </a:rPr>
              <a:t>»). В структуру замка входила также башня-донжон, которая состояла из нескольких этажей-ярусов с выступающими крышами и фронтонами. </a:t>
            </a:r>
            <a:endParaRPr lang="ru-RU" dirty="0">
              <a:solidFill>
                <a:schemeClr val="tx1"/>
              </a:solidFill>
            </a:endParaRPr>
          </a:p>
        </p:txBody>
      </p:sp>
      <p:sp>
        <p:nvSpPr>
          <p:cNvPr id="4" name="Заголовок 1"/>
          <p:cNvSpPr>
            <a:spLocks noGrp="1"/>
          </p:cNvSpPr>
          <p:nvPr>
            <p:ph type="title"/>
          </p:nvPr>
        </p:nvSpPr>
        <p:spPr/>
        <p:txBody>
          <a:bodyPr>
            <a:noAutofit/>
          </a:bodyPr>
          <a:lstStyle/>
          <a:p>
            <a:r>
              <a:rPr lang="ru-RU" sz="2400" dirty="0" smtClean="0"/>
              <a:t>Замок </a:t>
            </a:r>
            <a:r>
              <a:rPr lang="ru-RU" sz="2400" dirty="0" err="1" smtClean="0"/>
              <a:t>Химэдзи</a:t>
            </a:r>
            <a:r>
              <a:rPr lang="ru-RU" sz="2400" dirty="0" smtClean="0"/>
              <a:t> (Замок Белой Цапли) . 1601—09 </a:t>
            </a:r>
            <a:br>
              <a:rPr lang="ru-RU" sz="2400" dirty="0" smtClean="0"/>
            </a:br>
            <a:r>
              <a:rPr lang="ru-RU" sz="2400" dirty="0" err="1" smtClean="0"/>
              <a:t>Кобе</a:t>
            </a:r>
            <a:r>
              <a:rPr lang="ru-RU" sz="2400" dirty="0" smtClean="0"/>
              <a:t>, Япония </a:t>
            </a:r>
            <a:endParaRPr lang="ru-RU" sz="2400" dirty="0"/>
          </a:p>
        </p:txBody>
      </p:sp>
      <p:sp>
        <p:nvSpPr>
          <p:cNvPr id="8" name="Прямоугольник 7"/>
          <p:cNvSpPr/>
          <p:nvPr/>
        </p:nvSpPr>
        <p:spPr>
          <a:xfrm>
            <a:off x="357158" y="4714884"/>
            <a:ext cx="8429684" cy="1015663"/>
          </a:xfrm>
          <a:prstGeom prst="rect">
            <a:avLst/>
          </a:prstGeom>
        </p:spPr>
        <p:txBody>
          <a:bodyPr wrap="square">
            <a:spAutoFit/>
          </a:bodyPr>
          <a:lstStyle/>
          <a:p>
            <a:r>
              <a:rPr lang="ru-RU" sz="2000" dirty="0" smtClean="0"/>
              <a:t>В период наивысшего расцвета замковой архитектуры был возведен </a:t>
            </a:r>
            <a:r>
              <a:rPr lang="ru-RU" sz="2000" b="1" dirty="0" smtClean="0"/>
              <a:t>Замок </a:t>
            </a:r>
            <a:r>
              <a:rPr lang="ru-RU" sz="2000" b="1" dirty="0" err="1" smtClean="0"/>
              <a:t>Химэдзи</a:t>
            </a:r>
            <a:r>
              <a:rPr lang="ru-RU" sz="2000" b="1" dirty="0" smtClean="0"/>
              <a:t> </a:t>
            </a:r>
            <a:r>
              <a:rPr lang="ru-RU" sz="2000" dirty="0" smtClean="0"/>
              <a:t>близ </a:t>
            </a:r>
            <a:r>
              <a:rPr lang="ru-RU" sz="2000" dirty="0" err="1" smtClean="0"/>
              <a:t>Кобе</a:t>
            </a:r>
            <a:r>
              <a:rPr lang="ru-RU" sz="2000" dirty="0" smtClean="0"/>
              <a:t> — один из самых красивых, за белизну своих башен и стен получивший название </a:t>
            </a:r>
            <a:r>
              <a:rPr lang="ru-RU" sz="2000" b="1" dirty="0" smtClean="0"/>
              <a:t>Замка Белой Цапли</a:t>
            </a:r>
            <a:r>
              <a:rPr lang="ru-RU" sz="2000" dirty="0" smtClean="0"/>
              <a:t>.</a:t>
            </a:r>
            <a:endParaRPr lang="ru-RU" sz="2000" dirty="0"/>
          </a:p>
        </p:txBody>
      </p:sp>
      <p:pic>
        <p:nvPicPr>
          <p:cNvPr id="8194" name="Picture 2" descr="http://s43.radikal.ru/i100/1005/07/25f163317ce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115" y="1389124"/>
            <a:ext cx="4188029" cy="31410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t.wallpaperweb.org/wallpaper/known_places/1024x768/Himeji_Castle_1_1024x76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016" y="1379381"/>
            <a:ext cx="4188027" cy="31410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Дворцовая резиденция </a:t>
            </a:r>
            <a:r>
              <a:rPr lang="ru-RU" sz="2400" dirty="0" err="1" smtClean="0"/>
              <a:t>Нидзё</a:t>
            </a:r>
            <a:r>
              <a:rPr lang="ru-RU" sz="2400" dirty="0" smtClean="0"/>
              <a:t> . 1602—26</a:t>
            </a:r>
            <a:br>
              <a:rPr lang="ru-RU" sz="2400" dirty="0" smtClean="0"/>
            </a:br>
            <a:r>
              <a:rPr lang="ru-RU" sz="2400" dirty="0" smtClean="0"/>
              <a:t>Киото, Япония </a:t>
            </a:r>
            <a:endParaRPr lang="ru-RU" sz="2400" dirty="0"/>
          </a:p>
        </p:txBody>
      </p:sp>
      <p:sp>
        <p:nvSpPr>
          <p:cNvPr id="7" name="Прямоугольник 6"/>
          <p:cNvSpPr/>
          <p:nvPr/>
        </p:nvSpPr>
        <p:spPr>
          <a:xfrm>
            <a:off x="3071802" y="4429132"/>
            <a:ext cx="2073645" cy="276999"/>
          </a:xfrm>
          <a:prstGeom prst="rect">
            <a:avLst/>
          </a:prstGeom>
        </p:spPr>
        <p:txBody>
          <a:bodyPr wrap="square">
            <a:spAutoFit/>
          </a:bodyPr>
          <a:lstStyle/>
          <a:p>
            <a:r>
              <a:rPr lang="en-BZ" sz="1200" dirty="0" smtClean="0"/>
              <a:t>web.kyoto-inet.or.jp</a:t>
            </a:r>
            <a:endParaRPr lang="ru-RU" sz="1200" dirty="0"/>
          </a:p>
        </p:txBody>
      </p:sp>
      <p:sp>
        <p:nvSpPr>
          <p:cNvPr id="5" name="Прямоугольник 4"/>
          <p:cNvSpPr/>
          <p:nvPr/>
        </p:nvSpPr>
        <p:spPr>
          <a:xfrm>
            <a:off x="5214942" y="1428736"/>
            <a:ext cx="3571900" cy="4708981"/>
          </a:xfrm>
          <a:prstGeom prst="rect">
            <a:avLst/>
          </a:prstGeom>
        </p:spPr>
        <p:txBody>
          <a:bodyPr wrap="square">
            <a:spAutoFit/>
          </a:bodyPr>
          <a:lstStyle/>
          <a:p>
            <a:r>
              <a:rPr lang="ru-RU" sz="2000" dirty="0" smtClean="0"/>
              <a:t>Дворцовый комплекс </a:t>
            </a:r>
            <a:r>
              <a:rPr lang="ru-RU" sz="2000" dirty="0" err="1" smtClean="0"/>
              <a:t>Нидзё</a:t>
            </a:r>
            <a:r>
              <a:rPr lang="ru-RU" sz="2000" dirty="0" smtClean="0"/>
              <a:t> строился как официальная резиденция </a:t>
            </a:r>
            <a:r>
              <a:rPr lang="ru-RU" sz="2000" dirty="0" err="1" smtClean="0"/>
              <a:t>сёгунов</a:t>
            </a:r>
            <a:r>
              <a:rPr lang="ru-RU" sz="2000" dirty="0" smtClean="0"/>
              <a:t> династии </a:t>
            </a:r>
            <a:r>
              <a:rPr lang="ru-RU" sz="2000" dirty="0" err="1" smtClean="0"/>
              <a:t>Токугава</a:t>
            </a:r>
            <a:r>
              <a:rPr lang="ru-RU" sz="2000" dirty="0" smtClean="0"/>
              <a:t>. </a:t>
            </a:r>
          </a:p>
          <a:p>
            <a:endParaRPr lang="ru-RU" sz="2000" dirty="0"/>
          </a:p>
          <a:p>
            <a:r>
              <a:rPr lang="ru-RU" sz="2000" dirty="0" smtClean="0"/>
              <a:t>Воздвигнутый неподалеку от императорского дворца, он превосходил последний и по занимаемой площади, и по красоте. </a:t>
            </a:r>
          </a:p>
          <a:p>
            <a:endParaRPr lang="ru-RU" sz="2000" dirty="0"/>
          </a:p>
          <a:p>
            <a:r>
              <a:rPr lang="ru-RU" sz="2000" dirty="0" smtClean="0"/>
              <a:t>Своим величием он должен был развеять всякие сомнения в незыблемости власти </a:t>
            </a:r>
            <a:r>
              <a:rPr lang="ru-RU" sz="2000" dirty="0" err="1" smtClean="0"/>
              <a:t>сёгунов</a:t>
            </a:r>
            <a:r>
              <a:rPr lang="ru-RU" sz="2000" dirty="0" smtClean="0"/>
              <a:t> дома </a:t>
            </a:r>
            <a:r>
              <a:rPr lang="ru-RU" sz="2000" dirty="0" err="1" smtClean="0"/>
              <a:t>Токугава</a:t>
            </a:r>
            <a:r>
              <a:rPr lang="ru-RU" sz="2000" dirty="0" smtClean="0"/>
              <a:t>. </a:t>
            </a:r>
            <a:endParaRPr lang="ru-RU" sz="2000" dirty="0"/>
          </a:p>
        </p:txBody>
      </p:sp>
      <p:pic>
        <p:nvPicPr>
          <p:cNvPr id="11266" name="Picture 2" descr="http://img0.liveinternet.ru/images/attach/c/7/97/118/97118444_0_75de4_a0bed2ee_X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26" y="1555208"/>
            <a:ext cx="4932621" cy="3609427"/>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xn--80aatfaknc1b.xn--p1ai/foto/Nijojocho/zamok_nidzj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2826" y="1525937"/>
            <a:ext cx="5002116" cy="375158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tokyo.stormway.ru/Foto2/070508/070508_1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8382" y="1490646"/>
            <a:ext cx="5049170" cy="37868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70"/>
                                        </p:tgtEl>
                                        <p:attrNameLst>
                                          <p:attrName>style.visibility</p:attrName>
                                        </p:attrNameLst>
                                      </p:cBhvr>
                                      <p:to>
                                        <p:strVal val="visible"/>
                                      </p:to>
                                    </p:set>
                                    <p:animEffect transition="in" filter="fade">
                                      <p:cBhvr>
                                        <p:cTn id="12" dur="500"/>
                                        <p:tgtEl>
                                          <p:spTgt spid="112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fade">
                                      <p:cBhvr>
                                        <p:cTn id="2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xn--80aatfaknc1b.xn--p1ai/foto/Nijojocho/zamok_nidzj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826" y="1525937"/>
            <a:ext cx="5002116" cy="3751587"/>
          </a:xfrm>
          <a:prstGeom prst="rect">
            <a:avLst/>
          </a:prstGeom>
          <a:noFill/>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5249291" y="1525937"/>
            <a:ext cx="3614734" cy="4554551"/>
          </a:xfrm>
        </p:spPr>
        <p:txBody>
          <a:bodyPr>
            <a:normAutofit/>
          </a:bodyPr>
          <a:lstStyle/>
          <a:p>
            <a:r>
              <a:rPr lang="ru-RU" sz="2000" dirty="0" smtClean="0">
                <a:solidFill>
                  <a:schemeClr val="tx1"/>
                </a:solidFill>
              </a:rPr>
              <a:t>На территории комплекса расположено несколько построек, главная из которых — </a:t>
            </a:r>
            <a:r>
              <a:rPr lang="ru-RU" sz="2000" b="1" dirty="0" smtClean="0">
                <a:solidFill>
                  <a:schemeClr val="tx1"/>
                </a:solidFill>
              </a:rPr>
              <a:t>дворец </a:t>
            </a:r>
            <a:r>
              <a:rPr lang="ru-RU" sz="2000" b="1" dirty="0" err="1" smtClean="0">
                <a:solidFill>
                  <a:schemeClr val="tx1"/>
                </a:solidFill>
              </a:rPr>
              <a:t>Ниномару</a:t>
            </a:r>
            <a:r>
              <a:rPr lang="ru-RU" sz="2000" dirty="0" smtClean="0">
                <a:solidFill>
                  <a:schemeClr val="tx1"/>
                </a:solidFill>
              </a:rPr>
              <a:t>. </a:t>
            </a:r>
            <a:endParaRPr lang="ru-RU" sz="2000" dirty="0">
              <a:solidFill>
                <a:schemeClr val="tx1"/>
              </a:solidFill>
            </a:endParaRPr>
          </a:p>
        </p:txBody>
      </p:sp>
      <p:sp>
        <p:nvSpPr>
          <p:cNvPr id="4" name="Заголовок 1"/>
          <p:cNvSpPr>
            <a:spLocks noGrp="1"/>
          </p:cNvSpPr>
          <p:nvPr>
            <p:ph type="title"/>
          </p:nvPr>
        </p:nvSpPr>
        <p:spPr/>
        <p:txBody>
          <a:bodyPr>
            <a:noAutofit/>
          </a:bodyPr>
          <a:lstStyle/>
          <a:p>
            <a:r>
              <a:rPr lang="ru-RU" sz="2400" dirty="0" smtClean="0"/>
              <a:t>Дворцовая резиденция </a:t>
            </a:r>
            <a:r>
              <a:rPr lang="ru-RU" sz="2400" dirty="0" err="1" smtClean="0"/>
              <a:t>Нидзё</a:t>
            </a:r>
            <a:r>
              <a:rPr lang="ru-RU" sz="2400" dirty="0" smtClean="0"/>
              <a:t> . 1602—26. Дворец </a:t>
            </a:r>
            <a:r>
              <a:rPr lang="ru-RU" sz="2400" dirty="0" err="1" smtClean="0"/>
              <a:t>Ниномару</a:t>
            </a:r>
            <a:r>
              <a:rPr lang="ru-RU" sz="2400" dirty="0" smtClean="0"/>
              <a:t> </a:t>
            </a:r>
            <a:br>
              <a:rPr lang="ru-RU" sz="2400" dirty="0" smtClean="0"/>
            </a:br>
            <a:r>
              <a:rPr lang="ru-RU" sz="2400" dirty="0" smtClean="0"/>
              <a:t>Киото, Япония </a:t>
            </a:r>
            <a:endParaRPr lang="ru-RU" sz="2400" dirty="0"/>
          </a:p>
        </p:txBody>
      </p:sp>
      <p:pic>
        <p:nvPicPr>
          <p:cNvPr id="10242" name="Picture 2" descr="http://www.elkekrause.info/japan/kyoto/bilder/nijo-jo/ninomaru_pal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265" y="1525936"/>
            <a:ext cx="5001673" cy="3751588"/>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24265" y="5277524"/>
            <a:ext cx="8668215" cy="1200329"/>
          </a:xfrm>
          <a:prstGeom prst="rect">
            <a:avLst/>
          </a:prstGeom>
        </p:spPr>
        <p:txBody>
          <a:bodyPr wrap="square">
            <a:spAutoFit/>
          </a:bodyPr>
          <a:lstStyle/>
          <a:p>
            <a:r>
              <a:rPr lang="ru-RU" dirty="0"/>
              <a:t>Достопримечательностью дворца </a:t>
            </a:r>
            <a:r>
              <a:rPr lang="ru-RU" dirty="0" err="1"/>
              <a:t>Ниномару</a:t>
            </a:r>
            <a:r>
              <a:rPr lang="ru-RU" dirty="0"/>
              <a:t> является так </a:t>
            </a:r>
            <a:r>
              <a:rPr lang="ru-RU" b="1" dirty="0"/>
              <a:t>называемый «соловьиный» пол</a:t>
            </a:r>
            <a:r>
              <a:rPr lang="ru-RU" dirty="0"/>
              <a:t>, который начинался от самого входа и вел к первому большому залу. Благодаря хитроумным приспособлениям деревянные доски, когда на них кто-то наступал, издавали скрип, похожий на птичье чириканье, отсюда он и получил свое название.</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Дворцовый ансамбль </a:t>
            </a:r>
            <a:r>
              <a:rPr lang="ru-RU" sz="2400" dirty="0" err="1" smtClean="0"/>
              <a:t>Кацура</a:t>
            </a:r>
            <a:r>
              <a:rPr lang="ru-RU" sz="2400" dirty="0" smtClean="0"/>
              <a:t>. </a:t>
            </a:r>
            <a:r>
              <a:rPr lang="ru-RU" sz="2400" dirty="0" err="1" smtClean="0"/>
              <a:t>Ок</a:t>
            </a:r>
            <a:r>
              <a:rPr lang="ru-RU" sz="2400" dirty="0" smtClean="0"/>
              <a:t>. 1620—58. Чайный павильон </a:t>
            </a:r>
            <a:br>
              <a:rPr lang="ru-RU" sz="2400" dirty="0" smtClean="0"/>
            </a:br>
            <a:r>
              <a:rPr lang="ru-RU" sz="2400" dirty="0" smtClean="0"/>
              <a:t>Киото, Япония </a:t>
            </a:r>
            <a:endParaRPr lang="ru-RU" sz="2400" dirty="0"/>
          </a:p>
        </p:txBody>
      </p:sp>
      <p:pic>
        <p:nvPicPr>
          <p:cNvPr id="36866" name="Picture 2" descr="http://artclassic.edu.ru/attach.asp?a_no=11797"/>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85720" y="1571612"/>
            <a:ext cx="4669259" cy="350046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6867" name="Picture 3" descr="http://artclassic.edu.ru/images/1pix.gif"/>
          <p:cNvPicPr>
            <a:picLocks noChangeAspect="1" noChangeArrowheads="1"/>
          </p:cNvPicPr>
          <p:nvPr/>
        </p:nvPicPr>
        <p:blipFill>
          <a:blip r:embed="rId4"/>
          <a:srcRect/>
          <a:stretch>
            <a:fillRect/>
          </a:stretch>
        </p:blipFill>
        <p:spPr bwMode="auto">
          <a:xfrm>
            <a:off x="0" y="0"/>
            <a:ext cx="9525" cy="9525"/>
          </a:xfrm>
          <a:prstGeom prst="rect">
            <a:avLst/>
          </a:prstGeom>
          <a:noFill/>
        </p:spPr>
      </p:pic>
      <p:sp>
        <p:nvSpPr>
          <p:cNvPr id="8" name="Прямоугольник 7"/>
          <p:cNvSpPr/>
          <p:nvPr/>
        </p:nvSpPr>
        <p:spPr>
          <a:xfrm>
            <a:off x="2928926" y="4714884"/>
            <a:ext cx="1829347" cy="261610"/>
          </a:xfrm>
          <a:prstGeom prst="rect">
            <a:avLst/>
          </a:prstGeom>
        </p:spPr>
        <p:txBody>
          <a:bodyPr wrap="none">
            <a:spAutoFit/>
          </a:bodyPr>
          <a:lstStyle/>
          <a:p>
            <a:r>
              <a:rPr lang="en-BZ" sz="1100" dirty="0" smtClean="0"/>
              <a:t>http://web.kyoto-inet.or.jp/ </a:t>
            </a:r>
            <a:endParaRPr lang="en-BZ" sz="1100" dirty="0"/>
          </a:p>
        </p:txBody>
      </p:sp>
      <p:sp>
        <p:nvSpPr>
          <p:cNvPr id="6" name="Прямоугольник 5"/>
          <p:cNvSpPr/>
          <p:nvPr/>
        </p:nvSpPr>
        <p:spPr>
          <a:xfrm>
            <a:off x="5072066" y="1500174"/>
            <a:ext cx="3714744" cy="3477875"/>
          </a:xfrm>
          <a:prstGeom prst="rect">
            <a:avLst/>
          </a:prstGeom>
        </p:spPr>
        <p:txBody>
          <a:bodyPr wrap="square">
            <a:spAutoFit/>
          </a:bodyPr>
          <a:lstStyle/>
          <a:p>
            <a:r>
              <a:rPr lang="ru-RU" sz="2000" dirty="0" smtClean="0"/>
              <a:t>С конца XV в. в Японии формируется культ чайной церемонии, для проведения которой строились небольшие павильоны («</a:t>
            </a:r>
            <a:r>
              <a:rPr lang="ru-RU" sz="2000" dirty="0" err="1" smtClean="0"/>
              <a:t>тясицу</a:t>
            </a:r>
            <a:r>
              <a:rPr lang="ru-RU" sz="2000" dirty="0" smtClean="0"/>
              <a:t>»), напоминавшие сельский домик или хижину рыбака, — с легкими глинобитными стенами, полом, устланным циновками, и крышей из соломы или древесной коры.</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85728"/>
            <a:ext cx="8229600" cy="1131910"/>
          </a:xfrm>
        </p:spPr>
        <p:txBody>
          <a:bodyPr>
            <a:noAutofit/>
          </a:bodyPr>
          <a:lstStyle/>
          <a:p>
            <a:r>
              <a:rPr lang="ru-RU" sz="2400" dirty="0" smtClean="0"/>
              <a:t>Погребальный комплекс </a:t>
            </a:r>
            <a:r>
              <a:rPr lang="ru-RU" sz="2400" dirty="0" err="1" smtClean="0"/>
              <a:t>Тосёгу</a:t>
            </a:r>
            <a:r>
              <a:rPr lang="ru-RU" sz="2400" dirty="0" smtClean="0"/>
              <a:t> . Первая пол. XVII в. </a:t>
            </a:r>
            <a:br>
              <a:rPr lang="ru-RU" sz="2400" dirty="0" smtClean="0"/>
            </a:br>
            <a:r>
              <a:rPr lang="ru-RU" sz="2400" dirty="0" smtClean="0"/>
              <a:t>Ворота </a:t>
            </a:r>
            <a:r>
              <a:rPr lang="ru-RU" sz="2400" dirty="0" err="1" smtClean="0"/>
              <a:t>Йомеймон</a:t>
            </a:r>
            <a:r>
              <a:rPr lang="ru-RU" sz="2400" dirty="0" smtClean="0"/>
              <a:t> </a:t>
            </a:r>
            <a:br>
              <a:rPr lang="ru-RU" sz="2400" dirty="0" smtClean="0"/>
            </a:br>
            <a:r>
              <a:rPr lang="ru-RU" sz="2400" dirty="0" err="1" smtClean="0"/>
              <a:t>Никко</a:t>
            </a:r>
            <a:r>
              <a:rPr lang="ru-RU" sz="2400" dirty="0" smtClean="0"/>
              <a:t>, Япония </a:t>
            </a:r>
            <a:endParaRPr lang="ru-RU" sz="2400" dirty="0"/>
          </a:p>
        </p:txBody>
      </p:sp>
      <p:sp>
        <p:nvSpPr>
          <p:cNvPr id="4" name="Прямоугольник 3"/>
          <p:cNvSpPr/>
          <p:nvPr/>
        </p:nvSpPr>
        <p:spPr>
          <a:xfrm>
            <a:off x="3000364" y="5929330"/>
            <a:ext cx="1386918" cy="261610"/>
          </a:xfrm>
          <a:prstGeom prst="rect">
            <a:avLst/>
          </a:prstGeom>
        </p:spPr>
        <p:txBody>
          <a:bodyPr wrap="none">
            <a:spAutoFit/>
          </a:bodyPr>
          <a:lstStyle/>
          <a:p>
            <a:r>
              <a:rPr lang="en-BZ" sz="1100" dirty="0" smtClean="0"/>
              <a:t>web.kyoto-inet.or.jp </a:t>
            </a:r>
            <a:endParaRPr lang="ru-RU" sz="1100" dirty="0"/>
          </a:p>
        </p:txBody>
      </p:sp>
      <p:sp>
        <p:nvSpPr>
          <p:cNvPr id="5" name="Прямоугольник 4"/>
          <p:cNvSpPr/>
          <p:nvPr/>
        </p:nvSpPr>
        <p:spPr>
          <a:xfrm>
            <a:off x="428596" y="1428736"/>
            <a:ext cx="8286808" cy="1323439"/>
          </a:xfrm>
          <a:prstGeom prst="rect">
            <a:avLst/>
          </a:prstGeom>
        </p:spPr>
        <p:txBody>
          <a:bodyPr wrap="square">
            <a:spAutoFit/>
          </a:bodyPr>
          <a:lstStyle/>
          <a:p>
            <a:r>
              <a:rPr lang="ru-RU" sz="2000" dirty="0" smtClean="0"/>
              <a:t>Недалеко от города </a:t>
            </a:r>
            <a:r>
              <a:rPr lang="ru-RU" sz="2000" dirty="0" err="1" smtClean="0"/>
              <a:t>Никко</a:t>
            </a:r>
            <a:r>
              <a:rPr lang="ru-RU" sz="2000" dirty="0" smtClean="0"/>
              <a:t> находится грандиозный погребальный комплекс </a:t>
            </a:r>
            <a:r>
              <a:rPr lang="ru-RU" sz="2000" dirty="0" err="1" smtClean="0"/>
              <a:t>Тосёгу</a:t>
            </a:r>
            <a:r>
              <a:rPr lang="ru-RU" sz="2000" dirty="0" smtClean="0"/>
              <a:t>, воздвигнутый в память великого </a:t>
            </a:r>
            <a:r>
              <a:rPr lang="ru-RU" sz="2000" dirty="0" err="1" smtClean="0"/>
              <a:t>сёгуна</a:t>
            </a:r>
            <a:r>
              <a:rPr lang="ru-RU" sz="2000" dirty="0" smtClean="0"/>
              <a:t> </a:t>
            </a:r>
            <a:r>
              <a:rPr lang="ru-RU" sz="2000" dirty="0" err="1" smtClean="0"/>
              <a:t>Токугава</a:t>
            </a:r>
            <a:r>
              <a:rPr lang="ru-RU" sz="2000" dirty="0" smtClean="0"/>
              <a:t> </a:t>
            </a:r>
            <a:r>
              <a:rPr lang="ru-RU" sz="2000" dirty="0" err="1" smtClean="0"/>
              <a:t>Иэясу</a:t>
            </a:r>
            <a:r>
              <a:rPr lang="ru-RU" sz="2000" dirty="0" smtClean="0"/>
              <a:t>. Строительство храма начал его сын </a:t>
            </a:r>
            <a:r>
              <a:rPr lang="ru-RU" sz="2000" dirty="0" err="1" smtClean="0"/>
              <a:t>Хидэтада</a:t>
            </a:r>
            <a:r>
              <a:rPr lang="ru-RU" sz="2000" dirty="0" smtClean="0"/>
              <a:t>, а продолжил и закончил внук </a:t>
            </a:r>
            <a:r>
              <a:rPr lang="ru-RU" sz="2000" dirty="0" err="1" smtClean="0"/>
              <a:t>Иэмицу</a:t>
            </a:r>
            <a:r>
              <a:rPr lang="ru-RU" sz="2000" dirty="0" smtClean="0"/>
              <a:t>. </a:t>
            </a:r>
            <a:endParaRPr lang="ru-RU" sz="2000" dirty="0"/>
          </a:p>
        </p:txBody>
      </p:sp>
      <p:sp>
        <p:nvSpPr>
          <p:cNvPr id="6" name="Прямоугольник 5"/>
          <p:cNvSpPr/>
          <p:nvPr/>
        </p:nvSpPr>
        <p:spPr>
          <a:xfrm>
            <a:off x="5258973" y="2144709"/>
            <a:ext cx="3428992" cy="4401205"/>
          </a:xfrm>
          <a:prstGeom prst="rect">
            <a:avLst/>
          </a:prstGeom>
        </p:spPr>
        <p:txBody>
          <a:bodyPr wrap="square">
            <a:spAutoFit/>
          </a:bodyPr>
          <a:lstStyle/>
          <a:p>
            <a:endParaRPr lang="ru-RU" sz="2000" dirty="0" smtClean="0"/>
          </a:p>
          <a:p>
            <a:r>
              <a:rPr lang="ru-RU" sz="2000" dirty="0" smtClean="0"/>
              <a:t>Летописи свидетельствуют, что для украшения построек храма было использовано</a:t>
            </a:r>
          </a:p>
          <a:p>
            <a:r>
              <a:rPr lang="ru-RU" sz="2000" b="1" dirty="0" smtClean="0"/>
              <a:t> 2 489 900 золотых пластинок</a:t>
            </a:r>
            <a:r>
              <a:rPr lang="ru-RU" sz="2000" dirty="0" smtClean="0"/>
              <a:t>, которыми были покрыты поверхности общей площадью </a:t>
            </a:r>
            <a:r>
              <a:rPr lang="ru-RU" sz="2000" b="1" dirty="0" smtClean="0"/>
              <a:t>24 тыс. кв. м. </a:t>
            </a:r>
          </a:p>
          <a:p>
            <a:endParaRPr lang="ru-RU" sz="2000" dirty="0"/>
          </a:p>
          <a:p>
            <a:r>
              <a:rPr lang="ru-RU" sz="2000" dirty="0" err="1" smtClean="0"/>
              <a:t>Тосёгу</a:t>
            </a:r>
            <a:r>
              <a:rPr lang="ru-RU" sz="2000" dirty="0" smtClean="0"/>
              <a:t> состоит из </a:t>
            </a:r>
            <a:r>
              <a:rPr lang="ru-RU" sz="2000" b="1" dirty="0" smtClean="0"/>
              <a:t>22 построек</a:t>
            </a:r>
          </a:p>
          <a:p>
            <a:endParaRPr lang="ru-RU" sz="2000" dirty="0"/>
          </a:p>
          <a:p>
            <a:r>
              <a:rPr lang="ru-RU" sz="2000" dirty="0" smtClean="0"/>
              <a:t>Общая </a:t>
            </a:r>
            <a:r>
              <a:rPr lang="ru-RU" sz="2000" dirty="0"/>
              <a:t>площадь, занимаемая храмом, равна </a:t>
            </a:r>
            <a:r>
              <a:rPr lang="ru-RU" sz="2000" b="1" dirty="0"/>
              <a:t>80 тыс. кв. м.</a:t>
            </a:r>
          </a:p>
          <a:p>
            <a:endParaRPr lang="ru-RU" sz="2000" dirty="0"/>
          </a:p>
        </p:txBody>
      </p:sp>
      <p:pic>
        <p:nvPicPr>
          <p:cNvPr id="12290" name="Picture 2" descr="http://x250.ru/wp-content/uploads/2010/07/Nikko-Tosho-gu.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99" y="2752175"/>
            <a:ext cx="4692849" cy="34603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2" end="2"/>
                                            </p:txEl>
                                          </p:spTgt>
                                        </p:tgtEl>
                                        <p:attrNameLst>
                                          <p:attrName>style.visibility</p:attrName>
                                        </p:attrNameLst>
                                      </p:cBhvr>
                                      <p:to>
                                        <p:strVal val="visible"/>
                                      </p:to>
                                    </p:set>
                                    <p:animEffect transition="in" filter="fade">
                                      <p:cBhvr>
                                        <p:cTn id="10" dur="500"/>
                                        <p:tgtEl>
                                          <p:spTgt spid="6">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6" end="6"/>
                                            </p:txEl>
                                          </p:spTgt>
                                        </p:tgtEl>
                                        <p:attrNameLst>
                                          <p:attrName>style.visibility</p:attrName>
                                        </p:attrNameLst>
                                      </p:cBhvr>
                                      <p:to>
                                        <p:strVal val="visible"/>
                                      </p:to>
                                    </p:set>
                                    <p:animEffect transition="in" filter="fade">
                                      <p:cBhvr>
                                        <p:cTn id="18"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857488" y="2786058"/>
            <a:ext cx="6043626" cy="4329130"/>
          </a:xfrm>
        </p:spPr>
        <p:txBody>
          <a:bodyPr>
            <a:noAutofit/>
          </a:bodyPr>
          <a:lstStyle/>
          <a:p>
            <a:pPr>
              <a:buNone/>
            </a:pPr>
            <a:r>
              <a:rPr lang="ru-RU" sz="1800" dirty="0" smtClean="0">
                <a:solidFill>
                  <a:schemeClr val="tx1"/>
                </a:solidFill>
              </a:rPr>
              <a:t>       </a:t>
            </a:r>
            <a:endParaRPr lang="ru-RU" sz="1800" dirty="0">
              <a:solidFill>
                <a:schemeClr val="tx1"/>
              </a:solidFill>
            </a:endParaRPr>
          </a:p>
        </p:txBody>
      </p:sp>
      <p:sp>
        <p:nvSpPr>
          <p:cNvPr id="2" name="Заголовок 1"/>
          <p:cNvSpPr>
            <a:spLocks noGrp="1"/>
          </p:cNvSpPr>
          <p:nvPr>
            <p:ph type="title"/>
          </p:nvPr>
        </p:nvSpPr>
        <p:spPr/>
        <p:txBody>
          <a:bodyPr/>
          <a:lstStyle/>
          <a:p>
            <a:r>
              <a:rPr lang="ru-RU" dirty="0" smtClean="0">
                <a:latin typeface="Mistral" pitchFamily="66" charset="0"/>
              </a:rPr>
              <a:t>ЯПОНИЯ</a:t>
            </a:r>
            <a:endParaRPr lang="ru-RU" dirty="0">
              <a:latin typeface="Mistral" pitchFamily="66" charset="0"/>
            </a:endParaRPr>
          </a:p>
        </p:txBody>
      </p:sp>
      <p:sp>
        <p:nvSpPr>
          <p:cNvPr id="6" name="Прямоугольник 5"/>
          <p:cNvSpPr/>
          <p:nvPr/>
        </p:nvSpPr>
        <p:spPr>
          <a:xfrm>
            <a:off x="3214678" y="1142984"/>
            <a:ext cx="5357850" cy="3046988"/>
          </a:xfrm>
          <a:prstGeom prst="rect">
            <a:avLst/>
          </a:prstGeom>
        </p:spPr>
        <p:txBody>
          <a:bodyPr wrap="square">
            <a:spAutoFit/>
          </a:bodyPr>
          <a:lstStyle/>
          <a:p>
            <a:pPr>
              <a:buFont typeface="Wingdings" pitchFamily="2" charset="2"/>
              <a:buChar char="q"/>
            </a:pPr>
            <a:r>
              <a:rPr lang="ru-RU" sz="2400" b="1" dirty="0" smtClean="0">
                <a:latin typeface="Arial" pitchFamily="34" charset="0"/>
                <a:cs typeface="Arial" pitchFamily="34" charset="0"/>
              </a:rPr>
              <a:t>В этой стране перемешалось прошлое и будущее, </a:t>
            </a:r>
            <a:r>
              <a:rPr lang="ru-RU" sz="2400" dirty="0" smtClean="0">
                <a:latin typeface="Arial" pitchFamily="34" charset="0"/>
                <a:cs typeface="Arial" pitchFamily="34" charset="0"/>
              </a:rPr>
              <a:t>футуристические небоскребы торговых центров соседствуют с тихими улочками старого Токио.</a:t>
            </a:r>
          </a:p>
          <a:p>
            <a:pPr>
              <a:buFont typeface="Wingdings" pitchFamily="2" charset="2"/>
              <a:buChar char="q"/>
            </a:pPr>
            <a:r>
              <a:rPr lang="ru-RU" sz="2400" dirty="0" smtClean="0">
                <a:latin typeface="Arial" pitchFamily="34" charset="0"/>
                <a:cs typeface="Arial" pitchFamily="34" charset="0"/>
              </a:rPr>
              <a:t>В этой стране трепетно относятся к своим традициям и культурному наследию. </a:t>
            </a:r>
            <a:endParaRPr lang="ru-RU" sz="2400" dirty="0">
              <a:latin typeface="Arial" pitchFamily="34" charset="0"/>
              <a:cs typeface="Arial" pitchFamily="34" charset="0"/>
            </a:endParaRPr>
          </a:p>
        </p:txBody>
      </p:sp>
      <p:pic>
        <p:nvPicPr>
          <p:cNvPr id="50178" name="Picture 2" descr="http://www.muar.ru/ve/japan/420/07.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23528" y="1163944"/>
            <a:ext cx="2557416" cy="3742563"/>
          </a:xfrm>
          <a:prstGeom prst="rect">
            <a:avLst/>
          </a:prstGeom>
          <a:ln w="88900" cap="sq">
            <a:noFill/>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50" name="Picture 2" descr="http://i81.beon.ru/29/34/1173429/69/81954469/0_8d96c_be023634_XL.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539" y="4002195"/>
            <a:ext cx="3600400" cy="2700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14290"/>
            <a:ext cx="8229600" cy="1203348"/>
          </a:xfrm>
        </p:spPr>
        <p:txBody>
          <a:bodyPr>
            <a:noAutofit/>
          </a:bodyPr>
          <a:lstStyle/>
          <a:p>
            <a:r>
              <a:rPr lang="ru-RU" sz="2400" dirty="0" smtClean="0"/>
              <a:t>Храмовый комплекс </a:t>
            </a:r>
            <a:r>
              <a:rPr lang="ru-RU" sz="2400" dirty="0" err="1" smtClean="0"/>
              <a:t>Тодайдзи</a:t>
            </a:r>
            <a:r>
              <a:rPr lang="ru-RU" sz="2400" dirty="0" smtClean="0"/>
              <a:t> . VIII в. </a:t>
            </a:r>
            <a:r>
              <a:rPr lang="ru-RU" sz="2400" dirty="0" err="1" smtClean="0"/>
              <a:t>Дайбуцудэн</a:t>
            </a:r>
            <a:r>
              <a:rPr lang="ru-RU" sz="2400" dirty="0" smtClean="0"/>
              <a:t> (Зал Большого Будды) (реконструкция XVII в.) </a:t>
            </a:r>
            <a:br>
              <a:rPr lang="ru-RU" sz="2400" dirty="0" smtClean="0"/>
            </a:br>
            <a:r>
              <a:rPr lang="ru-RU" sz="2400" dirty="0" smtClean="0"/>
              <a:t>Нара, Япония </a:t>
            </a:r>
            <a:endParaRPr lang="ru-RU" sz="2400" dirty="0"/>
          </a:p>
        </p:txBody>
      </p:sp>
      <p:pic>
        <p:nvPicPr>
          <p:cNvPr id="41985" name="Picture 1" descr="http://artclassic.edu.ru/images/1pix.gif"/>
          <p:cNvPicPr>
            <a:picLocks noChangeAspect="1" noChangeArrowheads="1"/>
          </p:cNvPicPr>
          <p:nvPr/>
        </p:nvPicPr>
        <p:blipFill>
          <a:blip r:embed="rId3"/>
          <a:srcRect/>
          <a:stretch>
            <a:fillRect/>
          </a:stretch>
        </p:blipFill>
        <p:spPr bwMode="auto">
          <a:xfrm>
            <a:off x="0" y="0"/>
            <a:ext cx="9525" cy="9525"/>
          </a:xfrm>
          <a:prstGeom prst="rect">
            <a:avLst/>
          </a:prstGeom>
          <a:noFill/>
        </p:spPr>
      </p:pic>
      <p:sp>
        <p:nvSpPr>
          <p:cNvPr id="6" name="Прямоугольник 5"/>
          <p:cNvSpPr/>
          <p:nvPr/>
        </p:nvSpPr>
        <p:spPr>
          <a:xfrm>
            <a:off x="3286116" y="5214950"/>
            <a:ext cx="1013419" cy="261610"/>
          </a:xfrm>
          <a:prstGeom prst="rect">
            <a:avLst/>
          </a:prstGeom>
        </p:spPr>
        <p:txBody>
          <a:bodyPr wrap="none">
            <a:spAutoFit/>
          </a:bodyPr>
          <a:lstStyle/>
          <a:p>
            <a:r>
              <a:rPr lang="en-BZ" sz="1050" dirty="0" smtClean="0"/>
              <a:t>web-japan.org</a:t>
            </a:r>
            <a:endParaRPr lang="en-BZ" sz="1050" dirty="0"/>
          </a:p>
        </p:txBody>
      </p:sp>
      <p:sp>
        <p:nvSpPr>
          <p:cNvPr id="7" name="Прямоугольник 6"/>
          <p:cNvSpPr/>
          <p:nvPr/>
        </p:nvSpPr>
        <p:spPr>
          <a:xfrm>
            <a:off x="285720" y="1285860"/>
            <a:ext cx="8572560" cy="1323439"/>
          </a:xfrm>
          <a:prstGeom prst="rect">
            <a:avLst/>
          </a:prstGeom>
        </p:spPr>
        <p:txBody>
          <a:bodyPr wrap="square">
            <a:spAutoFit/>
          </a:bodyPr>
          <a:lstStyle/>
          <a:p>
            <a:r>
              <a:rPr lang="ru-RU" sz="2000" dirty="0" smtClean="0"/>
              <a:t>Храмовый комплекс </a:t>
            </a:r>
            <a:r>
              <a:rPr lang="ru-RU" sz="2000" dirty="0" err="1" smtClean="0"/>
              <a:t>Тодайдзи</a:t>
            </a:r>
            <a:r>
              <a:rPr lang="ru-RU" sz="2000" dirty="0" smtClean="0"/>
              <a:t> (Великий Восточный храм) был возведен в 710—84 гг. по указу императора Сёму. Храм, который строился как вместилище грандиозной статуи Будды </a:t>
            </a:r>
            <a:r>
              <a:rPr lang="ru-RU" sz="2000" dirty="0" err="1" smtClean="0"/>
              <a:t>Вайрочана</a:t>
            </a:r>
            <a:r>
              <a:rPr lang="ru-RU" sz="2000" dirty="0" smtClean="0"/>
              <a:t> (яп. </a:t>
            </a:r>
            <a:r>
              <a:rPr lang="ru-RU" sz="2000" dirty="0" err="1" smtClean="0"/>
              <a:t>Бирусяна</a:t>
            </a:r>
            <a:r>
              <a:rPr lang="ru-RU" sz="2000" dirty="0" smtClean="0"/>
              <a:t>), должен был стать главным культовым центром буддизма.</a:t>
            </a:r>
            <a:endParaRPr lang="ru-RU" sz="2000" dirty="0"/>
          </a:p>
        </p:txBody>
      </p:sp>
      <p:sp>
        <p:nvSpPr>
          <p:cNvPr id="8" name="Прямоугольник 7"/>
          <p:cNvSpPr/>
          <p:nvPr/>
        </p:nvSpPr>
        <p:spPr>
          <a:xfrm>
            <a:off x="4857752" y="2571744"/>
            <a:ext cx="4000528" cy="1938992"/>
          </a:xfrm>
          <a:prstGeom prst="rect">
            <a:avLst/>
          </a:prstGeom>
        </p:spPr>
        <p:txBody>
          <a:bodyPr wrap="square">
            <a:spAutoFit/>
          </a:bodyPr>
          <a:lstStyle/>
          <a:p>
            <a:r>
              <a:rPr lang="ru-RU" sz="2000" b="1" dirty="0" smtClean="0"/>
              <a:t>Остается самым большим деревянным строением в мире</a:t>
            </a:r>
            <a:r>
              <a:rPr lang="ru-RU" sz="2000" dirty="0" smtClean="0"/>
              <a:t>, а помещенная в нем статуя — одним из самых крупных памятников в истории мировой скульптуры. </a:t>
            </a:r>
            <a:endParaRPr lang="ru-RU" sz="2000" dirty="0"/>
          </a:p>
        </p:txBody>
      </p:sp>
      <p:pic>
        <p:nvPicPr>
          <p:cNvPr id="13314" name="Picture 2" descr="http://www.7is7.com/otto/travel/photos/20041109/285_nara_todaij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36" y="2715144"/>
            <a:ext cx="4416425" cy="3312319"/>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img-fotki.yandex.ru/get/37/138458073.e/0_6a316_979f00b7_X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3179" y="2715144"/>
            <a:ext cx="4608137" cy="331231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photo.turmir.com/uploads/user_131/yap-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3179" y="2715143"/>
            <a:ext cx="4655157" cy="33123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fade">
                                      <p:cBhvr>
                                        <p:cTn id="7" dur="500"/>
                                        <p:tgtEl>
                                          <p:spTgt spid="133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18"/>
                                        </p:tgtEl>
                                        <p:attrNameLst>
                                          <p:attrName>style.visibility</p:attrName>
                                        </p:attrNameLst>
                                      </p:cBhvr>
                                      <p:to>
                                        <p:strVal val="visible"/>
                                      </p:to>
                                    </p:set>
                                    <p:animEffect transition="in" filter="fade">
                                      <p:cBhvr>
                                        <p:cTn id="12" dur="500"/>
                                        <p:tgtEl>
                                          <p:spTgt spid="133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Храмовый комплекс </a:t>
            </a:r>
            <a:r>
              <a:rPr lang="ru-RU" sz="2400" dirty="0" err="1" smtClean="0"/>
              <a:t>Тодайдзи</a:t>
            </a:r>
            <a:r>
              <a:rPr lang="ru-RU" sz="2400" dirty="0" smtClean="0"/>
              <a:t> . VIII в. Великие Южные ворота (реконструкция XII в.) </a:t>
            </a:r>
            <a:br>
              <a:rPr lang="ru-RU" sz="2400" dirty="0" smtClean="0"/>
            </a:br>
            <a:r>
              <a:rPr lang="ru-RU" sz="2400" dirty="0" smtClean="0"/>
              <a:t>Нара, Япония </a:t>
            </a:r>
            <a:endParaRPr lang="ru-RU" sz="2400" dirty="0"/>
          </a:p>
        </p:txBody>
      </p:sp>
      <p:pic>
        <p:nvPicPr>
          <p:cNvPr id="46082" name="Picture 2" descr="http://artclassic.edu.ru/attach.asp?a_no=11760"/>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285984" y="2928934"/>
            <a:ext cx="4733099" cy="354832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5" name="Прямоугольник 4"/>
          <p:cNvSpPr/>
          <p:nvPr/>
        </p:nvSpPr>
        <p:spPr>
          <a:xfrm>
            <a:off x="2643174" y="6143644"/>
            <a:ext cx="1085297" cy="276999"/>
          </a:xfrm>
          <a:prstGeom prst="rect">
            <a:avLst/>
          </a:prstGeom>
        </p:spPr>
        <p:txBody>
          <a:bodyPr wrap="none">
            <a:spAutoFit/>
          </a:bodyPr>
          <a:lstStyle/>
          <a:p>
            <a:r>
              <a:rPr lang="en-BZ" sz="1200" dirty="0" smtClean="0"/>
              <a:t>web-japan.org</a:t>
            </a:r>
            <a:endParaRPr lang="ru-RU" sz="1200" dirty="0"/>
          </a:p>
        </p:txBody>
      </p:sp>
      <p:sp>
        <p:nvSpPr>
          <p:cNvPr id="6" name="Прямоугольник 5"/>
          <p:cNvSpPr/>
          <p:nvPr/>
        </p:nvSpPr>
        <p:spPr>
          <a:xfrm>
            <a:off x="285720" y="1357298"/>
            <a:ext cx="8572560" cy="1323439"/>
          </a:xfrm>
          <a:prstGeom prst="rect">
            <a:avLst/>
          </a:prstGeom>
        </p:spPr>
        <p:txBody>
          <a:bodyPr wrap="square">
            <a:spAutoFit/>
          </a:bodyPr>
          <a:lstStyle/>
          <a:p>
            <a:r>
              <a:rPr lang="ru-RU" sz="2000" dirty="0" smtClean="0"/>
              <a:t>Сохранившиеся с XII в. Великие Южные ворота храмового комплекса </a:t>
            </a:r>
            <a:r>
              <a:rPr lang="ru-RU" sz="2000" dirty="0" err="1" smtClean="0"/>
              <a:t>Тодайдзи</a:t>
            </a:r>
            <a:r>
              <a:rPr lang="ru-RU" sz="2000" dirty="0" smtClean="0"/>
              <a:t> являют собой образец зодчества Южного Китая периода </a:t>
            </a:r>
            <a:r>
              <a:rPr lang="ru-RU" sz="2000" dirty="0" err="1" smtClean="0"/>
              <a:t>Сун</a:t>
            </a:r>
            <a:r>
              <a:rPr lang="ru-RU" sz="2000" dirty="0" smtClean="0"/>
              <a:t>. Этот уникальный архитектурный памятник тем более ценен, что в самом Китае сооружений подобного рода от эпохи </a:t>
            </a:r>
            <a:r>
              <a:rPr lang="ru-RU" sz="2000" dirty="0" err="1" smtClean="0"/>
              <a:t>Сун</a:t>
            </a:r>
            <a:r>
              <a:rPr lang="ru-RU" sz="2000" dirty="0" smtClean="0"/>
              <a:t> не сохранилось.  </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1143000"/>
          </a:xfrm>
        </p:spPr>
        <p:txBody>
          <a:bodyPr>
            <a:noAutofit/>
          </a:bodyPr>
          <a:lstStyle/>
          <a:p>
            <a:r>
              <a:rPr lang="ru-RU" sz="2400" dirty="0" smtClean="0"/>
              <a:t>Храм </a:t>
            </a:r>
            <a:r>
              <a:rPr lang="ru-RU" sz="2400" dirty="0" err="1" smtClean="0"/>
              <a:t>Хэйан</a:t>
            </a:r>
            <a:r>
              <a:rPr lang="ru-RU" sz="2400" dirty="0" smtClean="0"/>
              <a:t> </a:t>
            </a:r>
            <a:r>
              <a:rPr lang="ru-RU" sz="2400" dirty="0" err="1" smtClean="0"/>
              <a:t>Дзингу</a:t>
            </a:r>
            <a:r>
              <a:rPr lang="ru-RU" sz="2400" dirty="0" smtClean="0"/>
              <a:t> . 1895 </a:t>
            </a:r>
            <a:br>
              <a:rPr lang="ru-RU" sz="2400" dirty="0" smtClean="0"/>
            </a:br>
            <a:r>
              <a:rPr lang="ru-RU" sz="2400" dirty="0" smtClean="0"/>
              <a:t>Киото, Япония </a:t>
            </a:r>
            <a:endParaRPr lang="ru-RU" sz="2400" dirty="0"/>
          </a:p>
        </p:txBody>
      </p:sp>
      <p:pic>
        <p:nvPicPr>
          <p:cNvPr id="44035" name="Picture 3" descr="http://artclassic.edu.ru/attach.asp?a_no=11771"/>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1285852" y="2214554"/>
            <a:ext cx="6734488" cy="4414832"/>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4033" name="Picture 1" descr="http://artclassic.edu.ru/images/1pix.gif"/>
          <p:cNvPicPr>
            <a:picLocks noChangeAspect="1" noChangeArrowheads="1"/>
          </p:cNvPicPr>
          <p:nvPr/>
        </p:nvPicPr>
        <p:blipFill>
          <a:blip r:embed="rId4"/>
          <a:srcRect/>
          <a:stretch>
            <a:fillRect/>
          </a:stretch>
        </p:blipFill>
        <p:spPr bwMode="auto">
          <a:xfrm>
            <a:off x="0" y="0"/>
            <a:ext cx="9525" cy="9525"/>
          </a:xfrm>
          <a:prstGeom prst="rect">
            <a:avLst/>
          </a:prstGeom>
          <a:noFill/>
        </p:spPr>
      </p:pic>
      <p:sp>
        <p:nvSpPr>
          <p:cNvPr id="6" name="Прямоугольник 5"/>
          <p:cNvSpPr/>
          <p:nvPr/>
        </p:nvSpPr>
        <p:spPr>
          <a:xfrm>
            <a:off x="6357950" y="6286520"/>
            <a:ext cx="1485087" cy="276999"/>
          </a:xfrm>
          <a:prstGeom prst="rect">
            <a:avLst/>
          </a:prstGeom>
        </p:spPr>
        <p:txBody>
          <a:bodyPr wrap="none">
            <a:spAutoFit/>
          </a:bodyPr>
          <a:lstStyle/>
          <a:p>
            <a:r>
              <a:rPr lang="en-BZ" sz="1200" dirty="0" smtClean="0"/>
              <a:t>www.webshots.com </a:t>
            </a:r>
            <a:endParaRPr lang="en-BZ" sz="1200" dirty="0"/>
          </a:p>
        </p:txBody>
      </p:sp>
      <p:sp>
        <p:nvSpPr>
          <p:cNvPr id="7" name="Прямоугольник 6"/>
          <p:cNvSpPr/>
          <p:nvPr/>
        </p:nvSpPr>
        <p:spPr>
          <a:xfrm>
            <a:off x="500034" y="1071546"/>
            <a:ext cx="8215370" cy="1015663"/>
          </a:xfrm>
          <a:prstGeom prst="rect">
            <a:avLst/>
          </a:prstGeom>
        </p:spPr>
        <p:txBody>
          <a:bodyPr wrap="square">
            <a:spAutoFit/>
          </a:bodyPr>
          <a:lstStyle/>
          <a:p>
            <a:r>
              <a:rPr lang="ru-RU" sz="2000" dirty="0" smtClean="0"/>
              <a:t>Один из крупнейших синтоистских храмов в Киото. Построен в 1895 г. в ознаменование 1100-й годовщины со дня перенесения японской столицы в г. </a:t>
            </a:r>
            <a:r>
              <a:rPr lang="ru-RU" sz="2000" dirty="0" err="1" smtClean="0"/>
              <a:t>Хэйан</a:t>
            </a:r>
            <a:r>
              <a:rPr lang="ru-RU" sz="2000" dirty="0" smtClean="0"/>
              <a:t> (</a:t>
            </a:r>
            <a:r>
              <a:rPr lang="ru-RU" sz="2000" dirty="0" err="1" smtClean="0"/>
              <a:t>совр</a:t>
            </a:r>
            <a:r>
              <a:rPr lang="ru-RU" sz="2000" dirty="0" smtClean="0"/>
              <a:t>. Киото).</a:t>
            </a:r>
            <a:endParaRPr lang="ru-RU" sz="2000" dirty="0"/>
          </a:p>
        </p:txBody>
      </p:sp>
      <p:pic>
        <p:nvPicPr>
          <p:cNvPr id="14338" name="Picture 2" descr="http://doramakun.ru/thumbs/users/9512/News/Japan/Xram-Xejan.-03-64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9632" y="2204864"/>
            <a:ext cx="6760442" cy="4499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r>
              <a:rPr lang="ru-RU" dirty="0" smtClean="0">
                <a:effectLst/>
                <a:latin typeface="Mistral" pitchFamily="66" charset="0"/>
              </a:rPr>
              <a:t>ЯПОНСКИЕ САДЫ И ПАРКИ</a:t>
            </a:r>
            <a:endParaRPr lang="ru-RU" dirty="0">
              <a:effectLst/>
              <a:latin typeface="Mistral" pitchFamily="66" charset="0"/>
            </a:endParaRPr>
          </a:p>
        </p:txBody>
      </p:sp>
      <p:pic>
        <p:nvPicPr>
          <p:cNvPr id="15362" name="Picture 2" descr="япо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225" y="1052736"/>
            <a:ext cx="4552950" cy="3419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8946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idx="1"/>
          </p:nvPr>
        </p:nvSpPr>
        <p:spPr/>
        <p:txBody>
          <a:bodyPr>
            <a:normAutofit/>
          </a:bodyPr>
          <a:lstStyle/>
          <a:p>
            <a:r>
              <a:rPr lang="ru-RU" sz="2400" dirty="0">
                <a:solidFill>
                  <a:schemeClr val="tx1"/>
                </a:solidFill>
              </a:rPr>
              <a:t>Мало где в мире садово-парковое искусство достигло такой вдохновенной тонкости, как в Японии. </a:t>
            </a:r>
            <a:endParaRPr lang="ru-RU" sz="2400" dirty="0" smtClean="0">
              <a:solidFill>
                <a:schemeClr val="tx1"/>
              </a:solidFill>
            </a:endParaRPr>
          </a:p>
          <a:p>
            <a:r>
              <a:rPr lang="ru-RU" sz="2400" dirty="0" smtClean="0">
                <a:solidFill>
                  <a:schemeClr val="tx1"/>
                </a:solidFill>
              </a:rPr>
              <a:t>Уже </a:t>
            </a:r>
            <a:r>
              <a:rPr lang="ru-RU" sz="2400" dirty="0">
                <a:solidFill>
                  <a:schemeClr val="tx1"/>
                </a:solidFill>
              </a:rPr>
              <a:t>в ранее средневековье японцы — в отличие от европейцев — уделяли созерцанию природы особое внимание и создавали прекрасные сады и парки, которые на языке европейской культуры можно было бы назвать пейзажными.</a:t>
            </a:r>
          </a:p>
        </p:txBody>
      </p:sp>
      <p:sp>
        <p:nvSpPr>
          <p:cNvPr id="5" name="Заголовок 5"/>
          <p:cNvSpPr>
            <a:spLocks noGrp="1"/>
          </p:cNvSpPr>
          <p:nvPr>
            <p:ph type="title"/>
          </p:nvPr>
        </p:nvSpPr>
        <p:spPr/>
        <p:txBody>
          <a:bodyPr/>
          <a:lstStyle/>
          <a:p>
            <a:r>
              <a:rPr lang="ru-RU" dirty="0" smtClean="0">
                <a:effectLst/>
                <a:latin typeface="Mistral" pitchFamily="66" charset="0"/>
              </a:rPr>
              <a:t>ЯПОНСКИЕ САДЫ И ПАРКИ</a:t>
            </a:r>
            <a:endParaRPr lang="ru-RU" dirty="0">
              <a:effectLst/>
              <a:latin typeface="Mistral" pitchFamily="66" charset="0"/>
            </a:endParaRPr>
          </a:p>
        </p:txBody>
      </p:sp>
      <p:pic>
        <p:nvPicPr>
          <p:cNvPr id="1026" name="Picture 2" descr="http://www.ellf.ru/uploads/posts/2008-10/1225016047_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924944"/>
            <a:ext cx="5715000" cy="3790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0940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xit" presetSubtype="0" fill="hold" nodeType="withEffect">
                                  <p:stCondLst>
                                    <p:cond delay="0"/>
                                  </p:stCondLst>
                                  <p:childTnLst>
                                    <p:animEffect transition="out" filter="fade">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pPr marL="0" indent="0">
              <a:buNone/>
            </a:pPr>
            <a:r>
              <a:rPr lang="ru-RU" sz="2400" b="1" dirty="0">
                <a:solidFill>
                  <a:schemeClr val="tx1"/>
                </a:solidFill>
              </a:rPr>
              <a:t>Теоретики определяют два основных типа </a:t>
            </a:r>
            <a:r>
              <a:rPr lang="ru-RU" sz="2400" b="1" dirty="0" smtClean="0">
                <a:solidFill>
                  <a:schemeClr val="tx1"/>
                </a:solidFill>
              </a:rPr>
              <a:t>сада</a:t>
            </a:r>
            <a:r>
              <a:rPr lang="ru-RU" sz="2400" b="1" dirty="0">
                <a:solidFill>
                  <a:schemeClr val="tx1"/>
                </a:solidFill>
              </a:rPr>
              <a:t>:</a:t>
            </a:r>
            <a:endParaRPr lang="ru-RU" sz="2400" b="1" dirty="0" smtClean="0">
              <a:solidFill>
                <a:schemeClr val="tx1"/>
              </a:solidFill>
            </a:endParaRPr>
          </a:p>
          <a:p>
            <a:r>
              <a:rPr lang="ru-RU" sz="2400" b="1" dirty="0">
                <a:solidFill>
                  <a:schemeClr val="tx1"/>
                </a:solidFill>
              </a:rPr>
              <a:t>Тип </a:t>
            </a:r>
            <a:r>
              <a:rPr lang="ru-RU" sz="2400" b="1" dirty="0" err="1">
                <a:solidFill>
                  <a:schemeClr val="tx1"/>
                </a:solidFill>
              </a:rPr>
              <a:t>цукияма</a:t>
            </a:r>
            <a:r>
              <a:rPr lang="ru-RU" sz="2400" b="1" dirty="0">
                <a:solidFill>
                  <a:schemeClr val="tx1"/>
                </a:solidFill>
              </a:rPr>
              <a:t> </a:t>
            </a:r>
            <a:r>
              <a:rPr lang="ru-RU" sz="2400" dirty="0">
                <a:solidFill>
                  <a:schemeClr val="tx1"/>
                </a:solidFill>
              </a:rPr>
              <a:t>– создание реального холмистого пейзажа, с обязательным присутствием водоема и горы или скал</a:t>
            </a:r>
            <a:r>
              <a:rPr lang="ru-RU" sz="2400" dirty="0" smtClean="0">
                <a:solidFill>
                  <a:schemeClr val="tx1"/>
                </a:solidFill>
              </a:rPr>
              <a:t>.</a:t>
            </a:r>
          </a:p>
        </p:txBody>
      </p:sp>
      <p:sp>
        <p:nvSpPr>
          <p:cNvPr id="4" name="Заголовок 5"/>
          <p:cNvSpPr>
            <a:spLocks noGrp="1"/>
          </p:cNvSpPr>
          <p:nvPr>
            <p:ph type="title"/>
          </p:nvPr>
        </p:nvSpPr>
        <p:spPr/>
        <p:txBody>
          <a:bodyPr/>
          <a:lstStyle/>
          <a:p>
            <a:r>
              <a:rPr lang="ru-RU" dirty="0" smtClean="0">
                <a:effectLst/>
                <a:latin typeface="Mistral" pitchFamily="66" charset="0"/>
              </a:rPr>
              <a:t>ЯПОНСКИЕ САДЫ И ПАРКИ</a:t>
            </a:r>
            <a:endParaRPr lang="ru-RU" dirty="0">
              <a:effectLst/>
              <a:latin typeface="Mistral" pitchFamily="66" charset="0"/>
            </a:endParaRPr>
          </a:p>
        </p:txBody>
      </p:sp>
      <p:pic>
        <p:nvPicPr>
          <p:cNvPr id="17410" name="Picture 2" descr="http://stat16.privet.ru/lr/0b0d3aa09dbdd22d761cb1d2bf2332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048136"/>
            <a:ext cx="4270466" cy="3206135"/>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www.asiawelcome.com/Images/Gardens/Japanese_Gardens_1694m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017480"/>
            <a:ext cx="3630455" cy="3236792"/>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www.tr-dom.ru/uploads/posts/47588981-dizajn-landshafta-po-yaponski-modno-i-neobych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062" y="3048136"/>
            <a:ext cx="4387334" cy="3206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311409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Effect transition="in" filter="fade">
                                      <p:cBhvr>
                                        <p:cTn id="7"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irest.su/wp-content/uploads/2012/03/Sad-kamney-3.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395536" y="16288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6" name="Объект 5"/>
          <p:cNvSpPr>
            <a:spLocks noGrp="1"/>
          </p:cNvSpPr>
          <p:nvPr>
            <p:ph sz="half" idx="2"/>
          </p:nvPr>
        </p:nvSpPr>
        <p:spPr/>
        <p:txBody>
          <a:bodyPr>
            <a:normAutofit/>
          </a:bodyPr>
          <a:lstStyle/>
          <a:p>
            <a:r>
              <a:rPr lang="ru-RU" sz="2400" b="1" dirty="0" err="1">
                <a:solidFill>
                  <a:schemeClr val="tx1"/>
                </a:solidFill>
              </a:rPr>
              <a:t>Хиранива</a:t>
            </a:r>
            <a:r>
              <a:rPr lang="ru-RU" sz="2400" dirty="0">
                <a:solidFill>
                  <a:schemeClr val="tx1"/>
                </a:solidFill>
              </a:rPr>
              <a:t> — это небольшой плоский сад, созерцаемый с фиксированной точки и изображающий природу в миниатюре.</a:t>
            </a:r>
          </a:p>
          <a:p>
            <a:endParaRPr lang="ru-RU" sz="2400" dirty="0">
              <a:solidFill>
                <a:schemeClr val="tx1"/>
              </a:solidFill>
            </a:endParaRPr>
          </a:p>
        </p:txBody>
      </p:sp>
      <p:sp>
        <p:nvSpPr>
          <p:cNvPr id="7" name="Заголовок 5"/>
          <p:cNvSpPr>
            <a:spLocks noGrp="1"/>
          </p:cNvSpPr>
          <p:nvPr>
            <p:ph type="title"/>
          </p:nvPr>
        </p:nvSpPr>
        <p:spPr/>
        <p:txBody>
          <a:bodyPr/>
          <a:lstStyle/>
          <a:p>
            <a:r>
              <a:rPr lang="ru-RU" dirty="0" smtClean="0">
                <a:effectLst/>
                <a:latin typeface="Mistral" pitchFamily="66" charset="0"/>
              </a:rPr>
              <a:t>ЯПОНСКИЕ САДЫ И ПАРКИ</a:t>
            </a:r>
            <a:endParaRPr lang="ru-RU" dirty="0">
              <a:effectLst/>
              <a:latin typeface="Mistral" pitchFamily="66" charset="0"/>
            </a:endParaRPr>
          </a:p>
        </p:txBody>
      </p:sp>
    </p:spTree>
    <p:extLst>
      <p:ext uri="{BB962C8B-B14F-4D97-AF65-F5344CB8AC3E}">
        <p14:creationId xmlns:p14="http://schemas.microsoft.com/office/powerpoint/2010/main" val="3368307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Объект 6"/>
          <p:cNvSpPr>
            <a:spLocks noGrp="1"/>
          </p:cNvSpPr>
          <p:nvPr>
            <p:ph sz="half" idx="2"/>
          </p:nvPr>
        </p:nvSpPr>
        <p:spPr>
          <a:xfrm>
            <a:off x="4648200" y="1600200"/>
            <a:ext cx="4038600" cy="4228850"/>
          </a:xfrm>
          <a:prstGeom prst="rect">
            <a:avLst/>
          </a:prstGeom>
        </p:spPr>
        <p:txBody>
          <a:bodyPr wrap="square">
            <a:spAutoFit/>
          </a:bodyPr>
          <a:lstStyle/>
          <a:p>
            <a:r>
              <a:rPr lang="ru-RU" sz="2400" dirty="0">
                <a:solidFill>
                  <a:schemeClr val="tx1"/>
                </a:solidFill>
              </a:rPr>
              <a:t>Особый тип сада — </a:t>
            </a:r>
            <a:r>
              <a:rPr lang="ru-RU" sz="2400" b="1" dirty="0">
                <a:solidFill>
                  <a:schemeClr val="tx1"/>
                </a:solidFill>
              </a:rPr>
              <a:t>чайные сады </a:t>
            </a:r>
            <a:r>
              <a:rPr lang="ru-RU" sz="2400" dirty="0">
                <a:solidFill>
                  <a:schemeClr val="tx1"/>
                </a:solidFill>
              </a:rPr>
              <a:t>(</a:t>
            </a:r>
            <a:r>
              <a:rPr lang="ru-RU" sz="2400" dirty="0" err="1">
                <a:solidFill>
                  <a:schemeClr val="tx1"/>
                </a:solidFill>
              </a:rPr>
              <a:t>тянива</a:t>
            </a:r>
            <a:r>
              <a:rPr lang="ru-RU" sz="2400" dirty="0">
                <a:solidFill>
                  <a:schemeClr val="tx1"/>
                </a:solidFill>
              </a:rPr>
              <a:t>), распространившиеся с XV–XVI вв. вместе с развитием чайной церемонии. </a:t>
            </a:r>
            <a:endParaRPr lang="ru-RU" sz="2400" dirty="0" smtClean="0">
              <a:solidFill>
                <a:schemeClr val="tx1"/>
              </a:solidFill>
            </a:endParaRPr>
          </a:p>
          <a:p>
            <a:r>
              <a:rPr lang="ru-RU" sz="2400" dirty="0" smtClean="0">
                <a:solidFill>
                  <a:schemeClr val="tx1"/>
                </a:solidFill>
              </a:rPr>
              <a:t>Они </a:t>
            </a:r>
            <a:r>
              <a:rPr lang="ru-RU" sz="2400" dirty="0">
                <a:solidFill>
                  <a:schemeClr val="tx1"/>
                </a:solidFill>
              </a:rPr>
              <a:t>очень невелики, это скорее даже не сад, окруженная растениями и камнями небольшая тропинка к чайному домику.</a:t>
            </a:r>
          </a:p>
        </p:txBody>
      </p:sp>
      <p:sp>
        <p:nvSpPr>
          <p:cNvPr id="8" name="Заголовок 5"/>
          <p:cNvSpPr>
            <a:spLocks noGrp="1"/>
          </p:cNvSpPr>
          <p:nvPr>
            <p:ph type="title"/>
          </p:nvPr>
        </p:nvSpPr>
        <p:spPr/>
        <p:txBody>
          <a:bodyPr/>
          <a:lstStyle/>
          <a:p>
            <a:r>
              <a:rPr lang="ru-RU" dirty="0" smtClean="0">
                <a:effectLst/>
                <a:latin typeface="Mistral" pitchFamily="66" charset="0"/>
              </a:rPr>
              <a:t>ЯПОНСКИЕ САДЫ И ПАРКИ</a:t>
            </a:r>
            <a:endParaRPr lang="ru-RU" dirty="0">
              <a:effectLst/>
              <a:latin typeface="Mistral" pitchFamily="66" charset="0"/>
            </a:endParaRPr>
          </a:p>
        </p:txBody>
      </p:sp>
      <p:pic>
        <p:nvPicPr>
          <p:cNvPr id="22530" name="Picture 2" descr="http://h8.img.mediacache.rugion.ru/_i/forum/files/95/63/30/9563302_0s205_1320990926.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772816"/>
            <a:ext cx="4038600" cy="304278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http://f9.ifotki.info/org/28ba5664f447c81ae216bf451177b2ecbc81d61003686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980" y="1775974"/>
            <a:ext cx="4344406" cy="3257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7726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532"/>
                                        </p:tgtEl>
                                        <p:attrNameLst>
                                          <p:attrName>style.visibility</p:attrName>
                                        </p:attrNameLst>
                                      </p:cBhvr>
                                      <p:to>
                                        <p:strVal val="visible"/>
                                      </p:to>
                                    </p:set>
                                    <p:animEffect transition="in" filter="fade">
                                      <p:cBhvr>
                                        <p:cTn id="7" dur="500"/>
                                        <p:tgtEl>
                                          <p:spTgt spid="225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sz="2400" dirty="0">
                <a:solidFill>
                  <a:schemeClr val="tx1"/>
                </a:solidFill>
              </a:rPr>
              <a:t>В период </a:t>
            </a:r>
            <a:r>
              <a:rPr lang="ru-RU" sz="2400" dirty="0" err="1">
                <a:solidFill>
                  <a:schemeClr val="tx1"/>
                </a:solidFill>
              </a:rPr>
              <a:t>Эдо</a:t>
            </a:r>
            <a:r>
              <a:rPr lang="ru-RU" sz="2400" dirty="0">
                <a:solidFill>
                  <a:schemeClr val="tx1"/>
                </a:solidFill>
              </a:rPr>
              <a:t> (1603–1868) распространение получают обширные пейзажные парки. Они по-прежнему строятся вокруг пруда с островом в центре, но при этом соединяют черты разных типов, могут включать в себя и чайные сады, и сады камней. </a:t>
            </a:r>
          </a:p>
        </p:txBody>
      </p:sp>
      <p:sp>
        <p:nvSpPr>
          <p:cNvPr id="4" name="Заголовок 5"/>
          <p:cNvSpPr>
            <a:spLocks noGrp="1"/>
          </p:cNvSpPr>
          <p:nvPr>
            <p:ph type="title"/>
          </p:nvPr>
        </p:nvSpPr>
        <p:spPr/>
        <p:txBody>
          <a:bodyPr/>
          <a:lstStyle/>
          <a:p>
            <a:r>
              <a:rPr lang="ru-RU" dirty="0" smtClean="0">
                <a:effectLst/>
                <a:latin typeface="Mistral" pitchFamily="66" charset="0"/>
              </a:rPr>
              <a:t>ЯПОНСКИЕ САДЫ И ПАРКИ</a:t>
            </a:r>
            <a:endParaRPr lang="ru-RU" dirty="0">
              <a:effectLst/>
              <a:latin typeface="Mistral" pitchFamily="66" charset="0"/>
            </a:endParaRPr>
          </a:p>
        </p:txBody>
      </p:sp>
      <p:pic>
        <p:nvPicPr>
          <p:cNvPr id="16386" name="Picture 2" descr="япон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933056"/>
            <a:ext cx="4205918" cy="2780482"/>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япония"/>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933056"/>
            <a:ext cx="3743860" cy="2780482"/>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Искусство Японии: Архитектура. Другая разновидность японских садов – тянива (“чайные сады”), связанные с культом чая и чайной церемонией - тяною. Своеобразный, чисто японский тип архитектуры представляют чайные домики. Чайная церемония, как принято считать, должна отражать дух &quot;суровой простоты&quot; и &quot;примирения&quot;, поэтому излишества считались невозможными. Насчитывается свыше 100 ипов чайных домиков, начиная от имитирующих простую хижину и кончая напоминающими красиво оформленную шкатулку."/>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3873514"/>
            <a:ext cx="3731316" cy="285002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img1.liveinternet.ru/images/attach/c/2/65/807/65807414_IMG_0712Edit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960" y="1558614"/>
            <a:ext cx="8682627" cy="5154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473099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500"/>
                                        <p:tgtEl>
                                          <p:spTgt spid="1639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barn(inVertical)">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Сад монастыря </a:t>
            </a:r>
            <a:r>
              <a:rPr lang="ru-RU" sz="2400" dirty="0" err="1" smtClean="0"/>
              <a:t>Сайходзи</a:t>
            </a:r>
            <a:r>
              <a:rPr lang="ru-RU" sz="2400" dirty="0" smtClean="0"/>
              <a:t> . 1339 </a:t>
            </a:r>
            <a:br>
              <a:rPr lang="ru-RU" sz="2400" dirty="0" smtClean="0"/>
            </a:br>
            <a:r>
              <a:rPr lang="ru-RU" sz="2400" dirty="0" smtClean="0"/>
              <a:t>Киото, Япония </a:t>
            </a:r>
            <a:endParaRPr lang="ru-RU" sz="2400" dirty="0"/>
          </a:p>
        </p:txBody>
      </p:sp>
      <p:pic>
        <p:nvPicPr>
          <p:cNvPr id="29699" name="Picture 3" descr="http://artclassic.edu.ru/attach.asp?a_no=11780"/>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254434" y="2600117"/>
            <a:ext cx="4124312" cy="309192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9697" name="Picture 1" descr="http://artclassic.edu.ru/images/1pix.gif"/>
          <p:cNvPicPr>
            <a:picLocks noChangeAspect="1" noChangeArrowheads="1"/>
          </p:cNvPicPr>
          <p:nvPr/>
        </p:nvPicPr>
        <p:blipFill>
          <a:blip r:embed="rId4"/>
          <a:srcRect/>
          <a:stretch>
            <a:fillRect/>
          </a:stretch>
        </p:blipFill>
        <p:spPr bwMode="auto">
          <a:xfrm>
            <a:off x="0" y="0"/>
            <a:ext cx="9525" cy="9525"/>
          </a:xfrm>
          <a:prstGeom prst="rect">
            <a:avLst/>
          </a:prstGeom>
          <a:noFill/>
        </p:spPr>
      </p:pic>
      <p:sp>
        <p:nvSpPr>
          <p:cNvPr id="6" name="Прямоугольник 5"/>
          <p:cNvSpPr/>
          <p:nvPr/>
        </p:nvSpPr>
        <p:spPr>
          <a:xfrm>
            <a:off x="2928926" y="5643578"/>
            <a:ext cx="1449820" cy="276999"/>
          </a:xfrm>
          <a:prstGeom prst="rect">
            <a:avLst/>
          </a:prstGeom>
        </p:spPr>
        <p:txBody>
          <a:bodyPr wrap="none">
            <a:spAutoFit/>
          </a:bodyPr>
          <a:lstStyle/>
          <a:p>
            <a:r>
              <a:rPr lang="en-BZ" sz="1200" dirty="0" smtClean="0">
                <a:solidFill>
                  <a:schemeClr val="bg1"/>
                </a:solidFill>
              </a:rPr>
              <a:t>www.webshots.com</a:t>
            </a:r>
            <a:endParaRPr lang="en-BZ" sz="1200" dirty="0">
              <a:solidFill>
                <a:schemeClr val="bg1"/>
              </a:solidFill>
            </a:endParaRPr>
          </a:p>
        </p:txBody>
      </p:sp>
      <p:sp>
        <p:nvSpPr>
          <p:cNvPr id="7" name="Прямоугольник 6"/>
          <p:cNvSpPr/>
          <p:nvPr/>
        </p:nvSpPr>
        <p:spPr>
          <a:xfrm>
            <a:off x="357158" y="1285860"/>
            <a:ext cx="8358246" cy="1015663"/>
          </a:xfrm>
          <a:prstGeom prst="rect">
            <a:avLst/>
          </a:prstGeom>
        </p:spPr>
        <p:txBody>
          <a:bodyPr wrap="square">
            <a:spAutoFit/>
          </a:bodyPr>
          <a:lstStyle/>
          <a:p>
            <a:r>
              <a:rPr lang="ru-RU" sz="2000" dirty="0" smtClean="0"/>
              <a:t>Сады мхов берут свое начало со времен раннего буддизма. Они существовали наряду с песчаным садом как особый вид парка, где акцент делался на фактуре поверхности и различии оттенков зелени. </a:t>
            </a:r>
            <a:endParaRPr lang="ru-RU" sz="2000" dirty="0"/>
          </a:p>
        </p:txBody>
      </p:sp>
      <p:sp>
        <p:nvSpPr>
          <p:cNvPr id="8" name="Прямоугольник 7"/>
          <p:cNvSpPr/>
          <p:nvPr/>
        </p:nvSpPr>
        <p:spPr>
          <a:xfrm>
            <a:off x="4714876" y="2500306"/>
            <a:ext cx="4071966" cy="3170099"/>
          </a:xfrm>
          <a:prstGeom prst="rect">
            <a:avLst/>
          </a:prstGeom>
        </p:spPr>
        <p:txBody>
          <a:bodyPr wrap="square">
            <a:spAutoFit/>
          </a:bodyPr>
          <a:lstStyle/>
          <a:p>
            <a:r>
              <a:rPr lang="ru-RU" sz="2000" dirty="0" smtClean="0"/>
              <a:t>Монастырь </a:t>
            </a:r>
            <a:r>
              <a:rPr lang="ru-RU" sz="2000" dirty="0" err="1" smtClean="0"/>
              <a:t>Сайходзи</a:t>
            </a:r>
            <a:r>
              <a:rPr lang="ru-RU" sz="2000" dirty="0" smtClean="0"/>
              <a:t>, основанный в период Нара (710—94), изначально планировался как сад. </a:t>
            </a:r>
          </a:p>
          <a:p>
            <a:endParaRPr lang="ru-RU" sz="2000" dirty="0"/>
          </a:p>
          <a:p>
            <a:r>
              <a:rPr lang="ru-RU" sz="2000" dirty="0" smtClean="0"/>
              <a:t>Возле храма был заложен типичный для того времени сад с водоемами, по которым можно было кататься на лодках, с островами, павильонами и беседками.</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4" name="Picture 2" descr="http://img-fotki.yandex.ru/get/3812/neiro9908.83/0_2f04d_8ac593ea_XL"/>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332656"/>
            <a:ext cx="8256917" cy="6192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346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14744" y="1600200"/>
            <a:ext cx="4972056" cy="4525963"/>
          </a:xfrm>
        </p:spPr>
        <p:txBody>
          <a:bodyPr>
            <a:normAutofit fontScale="92500" lnSpcReduction="10000"/>
          </a:bodyPr>
          <a:lstStyle/>
          <a:p>
            <a:r>
              <a:rPr lang="ru-RU" sz="2400" dirty="0" smtClean="0">
                <a:solidFill>
                  <a:schemeClr val="tx1"/>
                </a:solidFill>
              </a:rPr>
              <a:t>Во время междоусобных войн храм опустел, и нижний сад практически погиб. Здания несколько раз горели, а вся территория затоплялась водой. </a:t>
            </a:r>
          </a:p>
          <a:p>
            <a:r>
              <a:rPr lang="ru-RU" sz="2400" dirty="0" smtClean="0">
                <a:solidFill>
                  <a:schemeClr val="tx1"/>
                </a:solidFill>
              </a:rPr>
              <a:t>В 1339 году нижний сад был восстановлен мастером дзэн, известным монахом-садовником </a:t>
            </a:r>
            <a:r>
              <a:rPr lang="ru-RU" sz="2400" dirty="0" err="1" smtClean="0">
                <a:solidFill>
                  <a:schemeClr val="tx1"/>
                </a:solidFill>
              </a:rPr>
              <a:t>Мусо</a:t>
            </a:r>
            <a:r>
              <a:rPr lang="ru-RU" sz="2400" dirty="0" smtClean="0">
                <a:solidFill>
                  <a:schemeClr val="tx1"/>
                </a:solidFill>
              </a:rPr>
              <a:t> </a:t>
            </a:r>
            <a:r>
              <a:rPr lang="ru-RU" sz="2400" dirty="0" err="1" smtClean="0">
                <a:solidFill>
                  <a:schemeClr val="tx1"/>
                </a:solidFill>
              </a:rPr>
              <a:t>Сосеки</a:t>
            </a:r>
            <a:r>
              <a:rPr lang="ru-RU" sz="2400" dirty="0" smtClean="0">
                <a:solidFill>
                  <a:schemeClr val="tx1"/>
                </a:solidFill>
              </a:rPr>
              <a:t>. </a:t>
            </a:r>
          </a:p>
          <a:p>
            <a:r>
              <a:rPr lang="ru-RU" sz="2400" dirty="0" smtClean="0">
                <a:solidFill>
                  <a:schemeClr val="tx1"/>
                </a:solidFill>
              </a:rPr>
              <a:t>Мастер восстановил сад с водоемом в виде иероглифа «сердце» и островами, на которых некогда гнездились белые цапли, с живописными каменными композициями и тропами.</a:t>
            </a:r>
            <a:endParaRPr lang="ru-RU" sz="2400" dirty="0">
              <a:solidFill>
                <a:schemeClr val="tx1"/>
              </a:solidFill>
            </a:endParaRPr>
          </a:p>
        </p:txBody>
      </p:sp>
      <p:sp>
        <p:nvSpPr>
          <p:cNvPr id="4" name="Заголовок 1"/>
          <p:cNvSpPr>
            <a:spLocks noGrp="1"/>
          </p:cNvSpPr>
          <p:nvPr>
            <p:ph type="title"/>
          </p:nvPr>
        </p:nvSpPr>
        <p:spPr/>
        <p:txBody>
          <a:bodyPr>
            <a:noAutofit/>
          </a:bodyPr>
          <a:lstStyle/>
          <a:p>
            <a:r>
              <a:rPr lang="ru-RU" sz="2400" dirty="0" smtClean="0"/>
              <a:t>Сад монастыря </a:t>
            </a:r>
            <a:r>
              <a:rPr lang="ru-RU" sz="2400" dirty="0" err="1" smtClean="0"/>
              <a:t>Сайходзи</a:t>
            </a:r>
            <a:r>
              <a:rPr lang="ru-RU" sz="2400" dirty="0" smtClean="0"/>
              <a:t> . 1339 </a:t>
            </a:r>
            <a:br>
              <a:rPr lang="ru-RU" sz="2400" dirty="0" smtClean="0"/>
            </a:br>
            <a:r>
              <a:rPr lang="ru-RU" sz="2400" dirty="0" smtClean="0"/>
              <a:t>Киото, Япония </a:t>
            </a:r>
            <a:endParaRPr lang="ru-RU" sz="2400" dirty="0"/>
          </a:p>
        </p:txBody>
      </p:sp>
      <p:pic>
        <p:nvPicPr>
          <p:cNvPr id="28674" name="Picture 2" descr="Картинка 2 из 3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282" y="1643050"/>
            <a:ext cx="3454520" cy="258603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29058" y="1600200"/>
            <a:ext cx="4757742" cy="4525963"/>
          </a:xfrm>
        </p:spPr>
        <p:txBody>
          <a:bodyPr>
            <a:normAutofit fontScale="70000" lnSpcReduction="20000"/>
          </a:bodyPr>
          <a:lstStyle/>
          <a:p>
            <a:r>
              <a:rPr lang="ru-RU" dirty="0" smtClean="0">
                <a:solidFill>
                  <a:schemeClr val="tx1"/>
                </a:solidFill>
              </a:rPr>
              <a:t>Знаменитый каменный водопад, созданный более 600 лет назад, до сих пор производит удивительное впечатление на посетителей. </a:t>
            </a:r>
          </a:p>
          <a:p>
            <a:r>
              <a:rPr lang="ru-RU" dirty="0" smtClean="0">
                <a:solidFill>
                  <a:schemeClr val="tx1"/>
                </a:solidFill>
              </a:rPr>
              <a:t>По мере проведения работ в саду естественным образом начали в изобилии расти мхи. </a:t>
            </a:r>
          </a:p>
          <a:p>
            <a:r>
              <a:rPr lang="ru-RU" dirty="0" smtClean="0">
                <a:solidFill>
                  <a:schemeClr val="tx1"/>
                </a:solidFill>
              </a:rPr>
              <a:t>Сейчас их насчитывается около </a:t>
            </a:r>
            <a:r>
              <a:rPr lang="ru-RU" b="1" dirty="0" smtClean="0">
                <a:solidFill>
                  <a:schemeClr val="tx1"/>
                </a:solidFill>
              </a:rPr>
              <a:t>130 видов</a:t>
            </a:r>
            <a:r>
              <a:rPr lang="ru-RU" dirty="0" smtClean="0">
                <a:solidFill>
                  <a:schemeClr val="tx1"/>
                </a:solidFill>
              </a:rPr>
              <a:t>. </a:t>
            </a:r>
          </a:p>
          <a:p>
            <a:r>
              <a:rPr lang="ru-RU" dirty="0" smtClean="0">
                <a:solidFill>
                  <a:schemeClr val="tx1"/>
                </a:solidFill>
              </a:rPr>
              <a:t>Мхи покрывают толстым ковром не только камни, но и пространство между деревьями, стволы самих деревьев, пни, тропы, ведущие к островам, практически все вокруг. </a:t>
            </a:r>
          </a:p>
          <a:p>
            <a:endParaRPr lang="ru-RU" dirty="0"/>
          </a:p>
        </p:txBody>
      </p:sp>
      <p:sp>
        <p:nvSpPr>
          <p:cNvPr id="4" name="Заголовок 1"/>
          <p:cNvSpPr>
            <a:spLocks noGrp="1"/>
          </p:cNvSpPr>
          <p:nvPr>
            <p:ph type="title"/>
          </p:nvPr>
        </p:nvSpPr>
        <p:spPr/>
        <p:txBody>
          <a:bodyPr>
            <a:noAutofit/>
          </a:bodyPr>
          <a:lstStyle/>
          <a:p>
            <a:r>
              <a:rPr lang="ru-RU" sz="2400" dirty="0" smtClean="0"/>
              <a:t>Сад монастыря </a:t>
            </a:r>
            <a:r>
              <a:rPr lang="ru-RU" sz="2400" dirty="0" err="1" smtClean="0"/>
              <a:t>Сайходзи</a:t>
            </a:r>
            <a:r>
              <a:rPr lang="ru-RU" sz="2400" dirty="0" smtClean="0"/>
              <a:t> . 1339 </a:t>
            </a:r>
            <a:br>
              <a:rPr lang="ru-RU" sz="2400" dirty="0" smtClean="0"/>
            </a:br>
            <a:r>
              <a:rPr lang="ru-RU" sz="2400" dirty="0" smtClean="0"/>
              <a:t>Киото, Япония </a:t>
            </a:r>
            <a:endParaRPr lang="ru-RU" sz="2400" dirty="0"/>
          </a:p>
        </p:txBody>
      </p:sp>
      <p:pic>
        <p:nvPicPr>
          <p:cNvPr id="27650" name="Picture 2" descr="Картинка 11 из 3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20" y="1643050"/>
            <a:ext cx="3375446" cy="4500594"/>
          </a:xfrm>
          <a:prstGeom prst="rect">
            <a:avLst/>
          </a:prstGeom>
          <a:noFill/>
        </p:spPr>
      </p:pic>
      <p:pic>
        <p:nvPicPr>
          <p:cNvPr id="19458" name="Picture 2" descr="http://eco-turizm.net/wp-content/uploads/2012/10/%D1%81%D0%B0%D0%B4-%D0%BC%D1%85%D0%BE%D0%B2-%D0%9A%D0%BE%D0%BA%D1%8D%D0%B4%D1%8D%D1%80%D0%B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36" y="1673220"/>
            <a:ext cx="8514536" cy="47539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458"/>
                                        </p:tgtEl>
                                        <p:attrNameLst>
                                          <p:attrName>style.visibility</p:attrName>
                                        </p:attrNameLst>
                                      </p:cBhvr>
                                      <p:to>
                                        <p:strVal val="visible"/>
                                      </p:to>
                                    </p:set>
                                    <p:animEffect transition="in" filter="barn(inVertical)">
                                      <p:cBhvr>
                                        <p:cTn id="22"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http://lightsup.ru/wp-content/uploads/2012/10/sad-mxov-v-monastyre-sajxodzi-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03" y="1510114"/>
            <a:ext cx="3542902" cy="2432794"/>
          </a:xfrm>
          <a:prstGeom prst="rect">
            <a:avLst/>
          </a:prstGeom>
          <a:noFill/>
          <a:extLst>
            <a:ext uri="{909E8E84-426E-40DD-AFC4-6F175D3DCCD1}">
              <a14:hiddenFill xmlns:a14="http://schemas.microsoft.com/office/drawing/2010/main">
                <a:solidFill>
                  <a:srgbClr val="FFFFFF"/>
                </a:solidFill>
              </a14:hiddenFill>
            </a:ext>
          </a:extLst>
        </p:spPr>
      </p:pic>
      <p:sp>
        <p:nvSpPr>
          <p:cNvPr id="3" name="Содержимое 2"/>
          <p:cNvSpPr>
            <a:spLocks noGrp="1"/>
          </p:cNvSpPr>
          <p:nvPr>
            <p:ph idx="1"/>
          </p:nvPr>
        </p:nvSpPr>
        <p:spPr>
          <a:xfrm>
            <a:off x="3851920" y="1293951"/>
            <a:ext cx="4829180" cy="4525963"/>
          </a:xfrm>
        </p:spPr>
        <p:txBody>
          <a:bodyPr>
            <a:noAutofit/>
          </a:bodyPr>
          <a:lstStyle/>
          <a:p>
            <a:r>
              <a:rPr lang="ru-RU" sz="2000" dirty="0" smtClean="0">
                <a:solidFill>
                  <a:schemeClr val="tx1"/>
                </a:solidFill>
              </a:rPr>
              <a:t>Сад </a:t>
            </a:r>
            <a:r>
              <a:rPr lang="ru-RU" sz="2000" dirty="0" err="1" smtClean="0">
                <a:solidFill>
                  <a:schemeClr val="tx1"/>
                </a:solidFill>
              </a:rPr>
              <a:t>Сайходзи</a:t>
            </a:r>
            <a:r>
              <a:rPr lang="ru-RU" sz="2000" dirty="0" smtClean="0">
                <a:solidFill>
                  <a:schemeClr val="tx1"/>
                </a:solidFill>
              </a:rPr>
              <a:t> уже многие годы закрыт для свободного посещения. Большой интерес туристов не только из Японии но и со всего мира привел к катастрофическим последствиям. </a:t>
            </a:r>
          </a:p>
          <a:p>
            <a:r>
              <a:rPr lang="ru-RU" sz="2000" dirty="0" smtClean="0">
                <a:solidFill>
                  <a:schemeClr val="tx1"/>
                </a:solidFill>
              </a:rPr>
              <a:t>Массовые посещения отрицательно повлияли на состояние и видовой состав мхов, и правительство, присвоив саду статус государственной достопримечательности, закрыло его для широкой публики. </a:t>
            </a:r>
          </a:p>
          <a:p>
            <a:r>
              <a:rPr lang="ru-RU" sz="2000" dirty="0" smtClean="0">
                <a:solidFill>
                  <a:schemeClr val="tx1"/>
                </a:solidFill>
              </a:rPr>
              <a:t>Несколько позже сад получил статус объекта всемирного культурного наследия ЮНЕСКО. </a:t>
            </a:r>
          </a:p>
        </p:txBody>
      </p:sp>
      <p:sp>
        <p:nvSpPr>
          <p:cNvPr id="4" name="Заголовок 1"/>
          <p:cNvSpPr>
            <a:spLocks noGrp="1"/>
          </p:cNvSpPr>
          <p:nvPr>
            <p:ph type="title"/>
          </p:nvPr>
        </p:nvSpPr>
        <p:spPr/>
        <p:txBody>
          <a:bodyPr>
            <a:noAutofit/>
          </a:bodyPr>
          <a:lstStyle/>
          <a:p>
            <a:r>
              <a:rPr lang="ru-RU" sz="2400" dirty="0" smtClean="0"/>
              <a:t>Сад монастыря </a:t>
            </a:r>
            <a:r>
              <a:rPr lang="ru-RU" sz="2400" dirty="0" err="1" smtClean="0"/>
              <a:t>Сайходзи</a:t>
            </a:r>
            <a:r>
              <a:rPr lang="ru-RU" sz="2400" dirty="0" smtClean="0"/>
              <a:t> . 1339 </a:t>
            </a:r>
            <a:br>
              <a:rPr lang="ru-RU" sz="2400" dirty="0" smtClean="0"/>
            </a:br>
            <a:r>
              <a:rPr lang="ru-RU" sz="2400" dirty="0" smtClean="0"/>
              <a:t>Киото, Япония </a:t>
            </a:r>
            <a:endParaRPr lang="ru-RU" sz="2400" dirty="0"/>
          </a:p>
        </p:txBody>
      </p:sp>
      <p:pic>
        <p:nvPicPr>
          <p:cNvPr id="20482" name="Picture 2" descr="http://lightsup.ru/wp-content/uploads/2012/10/sad-mxov-v-monastyre-sajxodzi-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003" y="1293951"/>
            <a:ext cx="3531942" cy="2648957"/>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http://anime.aplus.by/uploads/posts/2011-03/thumbs/1301080815_1289592816_kokedera56_1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020" y="4145388"/>
            <a:ext cx="3503925" cy="2331704"/>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http://img-fotki.yandex.ru/get/6203/135676376.6b/0_6cd50_49f1f48d_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4118344"/>
            <a:ext cx="3552330" cy="23587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2000"/>
                                  </p:stCondLst>
                                  <p:childTnLst>
                                    <p:set>
                                      <p:cBhvr>
                                        <p:cTn id="6" dur="1" fill="hold">
                                          <p:stCondLst>
                                            <p:cond delay="0"/>
                                          </p:stCondLst>
                                        </p:cTn>
                                        <p:tgtEl>
                                          <p:spTgt spid="20482"/>
                                        </p:tgtEl>
                                        <p:attrNameLst>
                                          <p:attrName>style.visibility</p:attrName>
                                        </p:attrNameLst>
                                      </p:cBhvr>
                                      <p:to>
                                        <p:strVal val="visible"/>
                                      </p:to>
                                    </p:set>
                                    <p:animEffect transition="in" filter="barn(inVertical)">
                                      <p:cBhvr>
                                        <p:cTn id="7" dur="500"/>
                                        <p:tgtEl>
                                          <p:spTgt spid="20482"/>
                                        </p:tgtEl>
                                      </p:cBhvr>
                                    </p:animEffect>
                                  </p:childTnLst>
                                </p:cTn>
                              </p:par>
                              <p:par>
                                <p:cTn id="8" presetID="16" presetClass="entr" presetSubtype="21" fill="hold" nodeType="withEffect">
                                  <p:stCondLst>
                                    <p:cond delay="2000"/>
                                  </p:stCondLst>
                                  <p:childTnLst>
                                    <p:set>
                                      <p:cBhvr>
                                        <p:cTn id="9" dur="1" fill="hold">
                                          <p:stCondLst>
                                            <p:cond delay="0"/>
                                          </p:stCondLst>
                                        </p:cTn>
                                        <p:tgtEl>
                                          <p:spTgt spid="20488"/>
                                        </p:tgtEl>
                                        <p:attrNameLst>
                                          <p:attrName>style.visibility</p:attrName>
                                        </p:attrNameLst>
                                      </p:cBhvr>
                                      <p:to>
                                        <p:strVal val="visible"/>
                                      </p:to>
                                    </p:set>
                                    <p:animEffect transition="in" filter="barn(inVertical)">
                                      <p:cBhvr>
                                        <p:cTn id="10" dur="500"/>
                                        <p:tgtEl>
                                          <p:spTgt spid="2048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2400" dirty="0" smtClean="0"/>
              <a:t>Сад </a:t>
            </a:r>
            <a:r>
              <a:rPr lang="ru-RU" sz="2400" dirty="0" err="1" smtClean="0"/>
              <a:t>Рёандзи</a:t>
            </a:r>
            <a:r>
              <a:rPr lang="ru-RU" sz="2400" dirty="0" smtClean="0"/>
              <a:t> . XV в. </a:t>
            </a:r>
            <a:br>
              <a:rPr lang="ru-RU" sz="2400" dirty="0" smtClean="0"/>
            </a:br>
            <a:r>
              <a:rPr lang="ru-RU" sz="2400" dirty="0" smtClean="0"/>
              <a:t>Монастырь </a:t>
            </a:r>
            <a:r>
              <a:rPr lang="ru-RU" sz="2400" dirty="0" err="1" smtClean="0"/>
              <a:t>Рёандзи</a:t>
            </a:r>
            <a:r>
              <a:rPr lang="ru-RU" sz="2400" dirty="0" smtClean="0"/>
              <a:t>, Киото (Япония) </a:t>
            </a:r>
            <a:endParaRPr lang="ru-RU" sz="2400" dirty="0"/>
          </a:p>
        </p:txBody>
      </p:sp>
      <p:pic>
        <p:nvPicPr>
          <p:cNvPr id="31746" name="Picture 2" descr="http://artclassic.edu.ru/attach.asp?a_no=11782"/>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571472" y="3063154"/>
            <a:ext cx="4792616" cy="3366241"/>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4" name="Прямоугольник 3"/>
          <p:cNvSpPr/>
          <p:nvPr/>
        </p:nvSpPr>
        <p:spPr>
          <a:xfrm>
            <a:off x="2786050" y="6143644"/>
            <a:ext cx="1383712" cy="261610"/>
          </a:xfrm>
          <a:prstGeom prst="rect">
            <a:avLst/>
          </a:prstGeom>
        </p:spPr>
        <p:txBody>
          <a:bodyPr wrap="none">
            <a:spAutoFit/>
          </a:bodyPr>
          <a:lstStyle/>
          <a:p>
            <a:r>
              <a:rPr lang="en-BZ" sz="1100" dirty="0" smtClean="0"/>
              <a:t>www.webshots.com </a:t>
            </a:r>
            <a:endParaRPr lang="ru-RU" sz="1100" dirty="0"/>
          </a:p>
        </p:txBody>
      </p:sp>
      <p:sp>
        <p:nvSpPr>
          <p:cNvPr id="5" name="Прямоугольник 4"/>
          <p:cNvSpPr/>
          <p:nvPr/>
        </p:nvSpPr>
        <p:spPr>
          <a:xfrm>
            <a:off x="428596" y="1357298"/>
            <a:ext cx="8358246" cy="1631216"/>
          </a:xfrm>
          <a:prstGeom prst="rect">
            <a:avLst/>
          </a:prstGeom>
        </p:spPr>
        <p:txBody>
          <a:bodyPr wrap="square">
            <a:spAutoFit/>
          </a:bodyPr>
          <a:lstStyle/>
          <a:p>
            <a:r>
              <a:rPr lang="ru-RU" sz="2000" dirty="0" smtClean="0"/>
              <a:t>Если пейзажный сад мог служить в том числе и для прогулок, то плоский сад (камни-песок) был предназначен </a:t>
            </a:r>
            <a:r>
              <a:rPr lang="ru-RU" sz="2000" b="1" dirty="0" smtClean="0"/>
              <a:t>исключительно для созерцания. </a:t>
            </a:r>
          </a:p>
          <a:p>
            <a:endParaRPr lang="ru-RU" sz="2000" b="1" dirty="0"/>
          </a:p>
          <a:p>
            <a:r>
              <a:rPr lang="ru-RU" sz="2000" dirty="0" smtClean="0"/>
              <a:t>Таков знаменитый сад монастыря </a:t>
            </a:r>
            <a:r>
              <a:rPr lang="ru-RU" sz="2000" dirty="0" err="1" smtClean="0"/>
              <a:t>Рёандзи</a:t>
            </a:r>
            <a:r>
              <a:rPr lang="ru-RU" sz="2000" dirty="0" smtClean="0"/>
              <a:t>, созданный во второй половине XV века.</a:t>
            </a:r>
            <a:endParaRPr lang="ru-RU" sz="2000" dirty="0"/>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86116" y="1600200"/>
            <a:ext cx="5400684" cy="4525963"/>
          </a:xfrm>
        </p:spPr>
        <p:txBody>
          <a:bodyPr>
            <a:normAutofit fontScale="70000" lnSpcReduction="20000"/>
          </a:bodyPr>
          <a:lstStyle/>
          <a:p>
            <a:r>
              <a:rPr lang="ru-RU" dirty="0" smtClean="0">
                <a:solidFill>
                  <a:schemeClr val="tx1"/>
                </a:solidFill>
              </a:rPr>
              <a:t>Сад представляет собой сравнительно небольшую прямоугольную площадку (23 х 19 метров), засыпанную песком, аккуратно выровненным граблями. </a:t>
            </a:r>
          </a:p>
          <a:p>
            <a:r>
              <a:rPr lang="ru-RU" dirty="0" smtClean="0">
                <a:solidFill>
                  <a:schemeClr val="tx1"/>
                </a:solidFill>
              </a:rPr>
              <a:t>На песке помещаются пять групп камней — две из двух, две из трех и одна из пяти камней. </a:t>
            </a:r>
          </a:p>
          <a:p>
            <a:r>
              <a:rPr lang="ru-RU" dirty="0" smtClean="0">
                <a:solidFill>
                  <a:schemeClr val="tx1"/>
                </a:solidFill>
              </a:rPr>
              <a:t>Каждая группа окружена буро-зеленым мхом, частично затянувшим и сами камни. </a:t>
            </a:r>
          </a:p>
          <a:p>
            <a:r>
              <a:rPr lang="ru-RU" b="1" dirty="0" smtClean="0">
                <a:solidFill>
                  <a:schemeClr val="tx1"/>
                </a:solidFill>
              </a:rPr>
              <a:t>Особенностью сада является то, что из любой точки веранды, откуда можно созерцать сад, видны всегда четырнадцать камней. </a:t>
            </a:r>
            <a:endParaRPr lang="ru-RU" b="1" dirty="0">
              <a:solidFill>
                <a:schemeClr val="tx1"/>
              </a:solidFill>
            </a:endParaRPr>
          </a:p>
        </p:txBody>
      </p:sp>
      <p:sp>
        <p:nvSpPr>
          <p:cNvPr id="4" name="Заголовок 1"/>
          <p:cNvSpPr>
            <a:spLocks noGrp="1"/>
          </p:cNvSpPr>
          <p:nvPr>
            <p:ph type="title"/>
          </p:nvPr>
        </p:nvSpPr>
        <p:spPr/>
        <p:txBody>
          <a:bodyPr>
            <a:noAutofit/>
          </a:bodyPr>
          <a:lstStyle/>
          <a:p>
            <a:r>
              <a:rPr lang="ru-RU" sz="2400" dirty="0" smtClean="0"/>
              <a:t>Сад </a:t>
            </a:r>
            <a:r>
              <a:rPr lang="ru-RU" sz="2400" dirty="0" err="1" smtClean="0"/>
              <a:t>Рёандзи</a:t>
            </a:r>
            <a:r>
              <a:rPr lang="ru-RU" sz="2400" dirty="0" smtClean="0"/>
              <a:t> . XV в. </a:t>
            </a:r>
            <a:br>
              <a:rPr lang="ru-RU" sz="2400" dirty="0" smtClean="0"/>
            </a:br>
            <a:r>
              <a:rPr lang="ru-RU" sz="2400" dirty="0" smtClean="0"/>
              <a:t>Монастырь </a:t>
            </a:r>
            <a:r>
              <a:rPr lang="ru-RU" sz="2400" dirty="0" err="1" smtClean="0"/>
              <a:t>Рёандзи</a:t>
            </a:r>
            <a:r>
              <a:rPr lang="ru-RU" sz="2400" dirty="0" smtClean="0"/>
              <a:t>, Киото (Япония) </a:t>
            </a:r>
            <a:endParaRPr lang="ru-RU" sz="2400" dirty="0"/>
          </a:p>
        </p:txBody>
      </p:sp>
      <p:pic>
        <p:nvPicPr>
          <p:cNvPr id="5" name="Picture 2" descr="Картинка 19 из 684">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58" y="1643050"/>
            <a:ext cx="2943225" cy="3810000"/>
          </a:xfrm>
          <a:prstGeom prst="rect">
            <a:avLst/>
          </a:prstGeom>
          <a:noFill/>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714876" y="1500174"/>
            <a:ext cx="3971924" cy="4625989"/>
          </a:xfrm>
        </p:spPr>
        <p:txBody>
          <a:bodyPr>
            <a:normAutofit fontScale="70000" lnSpcReduction="20000"/>
          </a:bodyPr>
          <a:lstStyle/>
          <a:p>
            <a:r>
              <a:rPr lang="ru-RU" dirty="0" smtClean="0">
                <a:solidFill>
                  <a:schemeClr val="tx1"/>
                </a:solidFill>
              </a:rPr>
              <a:t>Это создает впечатление некоей тайны, чего-то необычного, скрытого за внешней простотой. Замечательно также и то, что хотя в саду нет ничего изменяющегося, увядающего, он всегда разный — в зависимости от времени года и суток.</a:t>
            </a:r>
          </a:p>
          <a:p>
            <a:r>
              <a:rPr lang="ru-RU" dirty="0" smtClean="0">
                <a:solidFill>
                  <a:schemeClr val="tx1"/>
                </a:solidFill>
              </a:rPr>
              <a:t> </a:t>
            </a:r>
            <a:r>
              <a:rPr lang="ru-RU" b="1" dirty="0" smtClean="0">
                <a:solidFill>
                  <a:schemeClr val="tx1"/>
                </a:solidFill>
              </a:rPr>
              <a:t>Сад располагает к размышлению и медитации, а буддисты и обычные посетители продолжают поиски его смысла.</a:t>
            </a:r>
            <a:endParaRPr lang="ru-RU" b="1" dirty="0">
              <a:solidFill>
                <a:schemeClr val="tx1"/>
              </a:solidFill>
            </a:endParaRPr>
          </a:p>
        </p:txBody>
      </p:sp>
      <p:pic>
        <p:nvPicPr>
          <p:cNvPr id="4" name="Picture 2" descr="Картинка 25 из 731">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96" y="1571612"/>
            <a:ext cx="4143404" cy="2751905"/>
          </a:xfrm>
          <a:prstGeom prst="rect">
            <a:avLst/>
          </a:prstGeom>
          <a:noFill/>
        </p:spPr>
      </p:pic>
      <p:sp>
        <p:nvSpPr>
          <p:cNvPr id="5" name="Заголовок 1"/>
          <p:cNvSpPr>
            <a:spLocks noGrp="1"/>
          </p:cNvSpPr>
          <p:nvPr>
            <p:ph type="title"/>
          </p:nvPr>
        </p:nvSpPr>
        <p:spPr/>
        <p:txBody>
          <a:bodyPr>
            <a:noAutofit/>
          </a:bodyPr>
          <a:lstStyle/>
          <a:p>
            <a:r>
              <a:rPr lang="ru-RU" sz="2400" dirty="0" smtClean="0"/>
              <a:t>Сад </a:t>
            </a:r>
            <a:r>
              <a:rPr lang="ru-RU" sz="2400" dirty="0" err="1" smtClean="0"/>
              <a:t>Рёандзи</a:t>
            </a:r>
            <a:r>
              <a:rPr lang="ru-RU" sz="2400" dirty="0" smtClean="0"/>
              <a:t> . XV в. </a:t>
            </a:r>
            <a:br>
              <a:rPr lang="ru-RU" sz="2400" dirty="0" smtClean="0"/>
            </a:br>
            <a:r>
              <a:rPr lang="ru-RU" sz="2400" dirty="0" smtClean="0"/>
              <a:t>Монастырь </a:t>
            </a:r>
            <a:r>
              <a:rPr lang="ru-RU" sz="2400" dirty="0" err="1" smtClean="0"/>
              <a:t>Рёандзи</a:t>
            </a:r>
            <a:r>
              <a:rPr lang="ru-RU" sz="2400" dirty="0" smtClean="0"/>
              <a:t>, Киото (Япония) </a:t>
            </a:r>
            <a:endParaRPr lang="ru-RU" sz="2400" dirty="0"/>
          </a:p>
        </p:txBody>
      </p:sp>
      <p:pic>
        <p:nvPicPr>
          <p:cNvPr id="73730" name="Picture 2" descr="Картинка 27 из 731">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1802" y="4572008"/>
            <a:ext cx="1500180" cy="2000240"/>
          </a:xfrm>
          <a:prstGeom prst="rect">
            <a:avLst/>
          </a:prstGeom>
          <a:noFill/>
        </p:spPr>
      </p:pic>
      <p:pic>
        <p:nvPicPr>
          <p:cNvPr id="3074" name="Picture 2" descr="http://rusviptravel.ru/images/obnovlenie/6041/993cd8b0c205eb4a5836c86b00e6cb1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88" y="332656"/>
            <a:ext cx="8522224" cy="64087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barn(inVertical)">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fontScale="90000"/>
          </a:bodyPr>
          <a:lstStyle/>
          <a:p>
            <a:r>
              <a:rPr lang="ru-RU" cap="none" dirty="0" smtClean="0">
                <a:latin typeface="Mistral" pitchFamily="66" charset="0"/>
              </a:rPr>
              <a:t>ЖИВОПИСЬ</a:t>
            </a:r>
            <a:br>
              <a:rPr lang="ru-RU" cap="none" dirty="0" smtClean="0">
                <a:latin typeface="Mistral" pitchFamily="66" charset="0"/>
              </a:rPr>
            </a:br>
            <a:endParaRPr lang="ru-RU" cap="none" dirty="0">
              <a:latin typeface="Mistral" pitchFamily="66" charset="0"/>
            </a:endParaRPr>
          </a:p>
        </p:txBody>
      </p:sp>
      <p:sp>
        <p:nvSpPr>
          <p:cNvPr id="3" name="Объект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29717572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04664"/>
            <a:ext cx="8229600" cy="1143000"/>
          </a:xfrm>
        </p:spPr>
        <p:txBody>
          <a:bodyPr>
            <a:normAutofit fontScale="90000"/>
          </a:bodyPr>
          <a:lstStyle/>
          <a:p>
            <a:r>
              <a:rPr lang="ru-RU" b="1" dirty="0" smtClean="0">
                <a:latin typeface="Mistral" pitchFamily="66" charset="0"/>
              </a:rPr>
              <a:t>ЖИВОПИСЬ</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
        <p:nvSpPr>
          <p:cNvPr id="3" name="Объект 2"/>
          <p:cNvSpPr>
            <a:spLocks noGrp="1"/>
          </p:cNvSpPr>
          <p:nvPr>
            <p:ph idx="1"/>
          </p:nvPr>
        </p:nvSpPr>
        <p:spPr/>
        <p:txBody>
          <a:bodyPr/>
          <a:lstStyle/>
          <a:p>
            <a:r>
              <a:rPr lang="ru-RU" dirty="0">
                <a:solidFill>
                  <a:schemeClr val="tx1"/>
                </a:solidFill>
              </a:rPr>
              <a:t>Первоначально японцы не имели собственной живописи, а потому заимствовали уже выработанную технику изображения на шелке и бумаге с континента. Постепенно приемы совершенствовались, а в изображениях стали появляться специфические японские черты. </a:t>
            </a:r>
          </a:p>
        </p:txBody>
      </p:sp>
    </p:spTree>
    <p:extLst>
      <p:ext uri="{BB962C8B-B14F-4D97-AF65-F5344CB8AC3E}">
        <p14:creationId xmlns:p14="http://schemas.microsoft.com/office/powerpoint/2010/main" val="34631239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a:bodyPr>
          <a:lstStyle/>
          <a:p>
            <a:r>
              <a:rPr lang="ru-RU" sz="2400" dirty="0">
                <a:solidFill>
                  <a:schemeClr val="tx1"/>
                </a:solidFill>
              </a:rPr>
              <a:t>Большое применение живопись нашла в религиозных схематических изображениях — </a:t>
            </a:r>
            <a:r>
              <a:rPr lang="ru-RU" sz="2400" b="1" dirty="0" err="1" smtClean="0">
                <a:solidFill>
                  <a:schemeClr val="tx1"/>
                </a:solidFill>
              </a:rPr>
              <a:t>мандала</a:t>
            </a:r>
            <a:r>
              <a:rPr lang="ru-RU" sz="2400" b="1" dirty="0" smtClean="0">
                <a:solidFill>
                  <a:schemeClr val="tx1"/>
                </a:solidFill>
              </a:rPr>
              <a:t> </a:t>
            </a:r>
            <a:endParaRPr lang="ru-RU" sz="2400" b="1" dirty="0">
              <a:solidFill>
                <a:schemeClr val="tx1"/>
              </a:solidFill>
            </a:endParaRPr>
          </a:p>
        </p:txBody>
      </p:sp>
      <p:pic>
        <p:nvPicPr>
          <p:cNvPr id="1026" name="Picture 2" descr="Мандал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2708920"/>
            <a:ext cx="3326060" cy="332606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539552" y="4557652"/>
            <a:ext cx="4572000" cy="1477328"/>
          </a:xfrm>
          <a:prstGeom prst="rect">
            <a:avLst/>
          </a:prstGeom>
        </p:spPr>
        <p:txBody>
          <a:bodyPr>
            <a:spAutoFit/>
          </a:bodyPr>
          <a:lstStyle/>
          <a:p>
            <a:r>
              <a:rPr lang="ru-RU" dirty="0"/>
              <a:t>Основное значение термина "</a:t>
            </a:r>
            <a:r>
              <a:rPr lang="ru-RU" dirty="0" err="1"/>
              <a:t>мандала</a:t>
            </a:r>
            <a:r>
              <a:rPr lang="ru-RU" dirty="0"/>
              <a:t>" в эзотерическом буддизме - это измерение, мир. </a:t>
            </a:r>
            <a:r>
              <a:rPr lang="ru-RU" dirty="0" err="1"/>
              <a:t>Мандала</a:t>
            </a:r>
            <a:r>
              <a:rPr lang="ru-RU" dirty="0"/>
              <a:t> есть символическое изображение чистой земли </a:t>
            </a:r>
            <a:r>
              <a:rPr lang="ru-RU" dirty="0" err="1"/>
              <a:t>будд</a:t>
            </a:r>
            <a:r>
              <a:rPr lang="ru-RU" dirty="0"/>
              <a:t>, другими словами, это изображение мира спасения.</a:t>
            </a:r>
          </a:p>
        </p:txBody>
      </p:sp>
      <p:sp>
        <p:nvSpPr>
          <p:cNvPr id="7" name="Заголовок 1"/>
          <p:cNvSpPr>
            <a:spLocks noGrp="1"/>
          </p:cNvSpPr>
          <p:nvPr>
            <p:ph type="title"/>
          </p:nvPr>
        </p:nvSpPr>
        <p:spPr>
          <a:xfrm>
            <a:off x="422947" y="476672"/>
            <a:ext cx="8229600" cy="1143000"/>
          </a:xfrm>
        </p:spPr>
        <p:txBody>
          <a:bodyPr>
            <a:normAutofit fontScale="90000"/>
          </a:bodyPr>
          <a:lstStyle/>
          <a:p>
            <a:r>
              <a:rPr lang="ru-RU" b="1" dirty="0" smtClean="0">
                <a:latin typeface="Mistral" pitchFamily="66" charset="0"/>
              </a:rPr>
              <a:t>ЖИВОПИСЬ</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Tree>
    <p:extLst>
      <p:ext uri="{BB962C8B-B14F-4D97-AF65-F5344CB8AC3E}">
        <p14:creationId xmlns:p14="http://schemas.microsoft.com/office/powerpoint/2010/main" val="94699393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744833" y="1196752"/>
            <a:ext cx="8229600" cy="4525963"/>
          </a:xfrm>
        </p:spPr>
        <p:txBody>
          <a:bodyPr>
            <a:normAutofit/>
          </a:bodyPr>
          <a:lstStyle/>
          <a:p>
            <a:r>
              <a:rPr lang="ru-RU" sz="2400" b="1" dirty="0" smtClean="0">
                <a:solidFill>
                  <a:schemeClr val="tx1"/>
                </a:solidFill>
              </a:rPr>
              <a:t>Для </a:t>
            </a:r>
            <a:r>
              <a:rPr lang="ru-RU" sz="2400" b="1" dirty="0">
                <a:solidFill>
                  <a:schemeClr val="tx1"/>
                </a:solidFill>
              </a:rPr>
              <a:t>японской живописи</a:t>
            </a:r>
            <a:r>
              <a:rPr lang="ru-RU" sz="2400" dirty="0">
                <a:solidFill>
                  <a:schemeClr val="tx1"/>
                </a:solidFill>
              </a:rPr>
              <a:t>, как и для литературы, </a:t>
            </a:r>
            <a:r>
              <a:rPr lang="ru-RU" sz="2400" b="1" dirty="0">
                <a:solidFill>
                  <a:schemeClr val="tx1"/>
                </a:solidFill>
              </a:rPr>
              <a:t>характерно отведение ведущего места природе</a:t>
            </a:r>
            <a:r>
              <a:rPr lang="ru-RU" sz="2400" dirty="0">
                <a:solidFill>
                  <a:schemeClr val="tx1"/>
                </a:solidFill>
              </a:rPr>
              <a:t> и изображение её в качестве носительницы божественного начала. </a:t>
            </a:r>
            <a:endParaRPr lang="ru-RU" sz="2400" dirty="0" smtClean="0">
              <a:solidFill>
                <a:schemeClr val="tx1"/>
              </a:solidFill>
            </a:endParaRPr>
          </a:p>
        </p:txBody>
      </p:sp>
      <p:pic>
        <p:nvPicPr>
          <p:cNvPr id="6146" name="Picture 2" descr="http://img1.liveinternet.ru/images/attach/c/2/68/992/68992270_japane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3068960"/>
            <a:ext cx="3077707" cy="355262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dekorator-s.ru/d/144717/d/fo00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2973688"/>
            <a:ext cx="2760241" cy="3647896"/>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439452" y="404664"/>
            <a:ext cx="8229600" cy="1143000"/>
          </a:xfrm>
          <a:prstGeom prst="rect">
            <a:avLst/>
          </a:prstGeom>
          <a:noFill/>
        </p:spPr>
        <p:txBody>
          <a:bodyPr vert="horz" rtlCol="0" anchor="ctr">
            <a:normAutofit fontScale="90000" lnSpcReduction="20000"/>
          </a:bodyPr>
          <a:lstStyle>
            <a:lvl1pPr algn="ctr" rtl="0" eaLnBrk="1" latinLnBrk="0" hangingPunct="1">
              <a:spcBef>
                <a:spcPct val="0"/>
              </a:spcBef>
              <a:buNone/>
              <a:defRPr kumimoji="1" sz="4400" baseline="0">
                <a:ln w="12700">
                  <a:solidFill>
                    <a:schemeClr val="tx1">
                      <a:tint val="95000"/>
                    </a:schemeClr>
                  </a:solidFill>
                </a:ln>
                <a:gradFill>
                  <a:gsLst>
                    <a:gs pos="0">
                      <a:schemeClr val="tx1">
                        <a:tint val="65000"/>
                      </a:schemeClr>
                    </a:gs>
                    <a:gs pos="49900">
                      <a:schemeClr val="tx1">
                        <a:tint val="95000"/>
                      </a:schemeClr>
                    </a:gs>
                    <a:gs pos="50000">
                      <a:schemeClr val="tx1"/>
                    </a:gs>
                    <a:gs pos="100000">
                      <a:schemeClr val="tx1">
                        <a:tint val="95000"/>
                      </a:schemeClr>
                    </a:gs>
                  </a:gsLst>
                  <a:lin ang="5400000" scaled="1"/>
                </a:gradFill>
                <a:effectLst>
                  <a:outerShdw blurRad="127000" algn="tl" rotWithShape="0">
                    <a:schemeClr val="bg1">
                      <a:alpha val="50000"/>
                    </a:schemeClr>
                  </a:outerShdw>
                </a:effectLst>
                <a:latin typeface="+mj-lt"/>
                <a:ea typeface="+mj-ea"/>
                <a:cs typeface="+mj-cs"/>
              </a:defRPr>
            </a:lvl1pPr>
          </a:lstStyle>
          <a:p>
            <a:r>
              <a:rPr lang="ru-RU" b="1" dirty="0" smtClean="0">
                <a:latin typeface="Mistral" pitchFamily="66" charset="0"/>
              </a:rPr>
              <a:t>ЖИВОПИСЬ</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Tree>
    <p:extLst>
      <p:ext uri="{BB962C8B-B14F-4D97-AF65-F5344CB8AC3E}">
        <p14:creationId xmlns:p14="http://schemas.microsoft.com/office/powerpoint/2010/main" val="10394839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071934" y="642918"/>
            <a:ext cx="4614866" cy="5483245"/>
          </a:xfrm>
        </p:spPr>
        <p:txBody>
          <a:bodyPr>
            <a:normAutofit/>
          </a:bodyPr>
          <a:lstStyle/>
          <a:p>
            <a:pPr>
              <a:buNone/>
            </a:pPr>
            <a:r>
              <a:rPr lang="ru-RU" dirty="0" smtClean="0">
                <a:solidFill>
                  <a:schemeClr val="tx1"/>
                </a:solidFill>
              </a:rPr>
              <a:t>          Здесь до сих пор сохранились прекрасные старинные замки </a:t>
            </a:r>
            <a:r>
              <a:rPr lang="ru-RU" dirty="0" err="1" smtClean="0">
                <a:solidFill>
                  <a:schemeClr val="tx1"/>
                </a:solidFill>
              </a:rPr>
              <a:t>сегунов</a:t>
            </a:r>
            <a:r>
              <a:rPr lang="ru-RU" dirty="0" smtClean="0">
                <a:solidFill>
                  <a:schemeClr val="tx1"/>
                </a:solidFill>
              </a:rPr>
              <a:t> и императорские дворцы</a:t>
            </a:r>
          </a:p>
        </p:txBody>
      </p:sp>
      <p:pic>
        <p:nvPicPr>
          <p:cNvPr id="2052" name="Picture 4" descr="Картинка 6 из 129">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0742" y="3861048"/>
            <a:ext cx="3933006" cy="2626924"/>
          </a:xfrm>
          <a:prstGeom prst="rect">
            <a:avLst/>
          </a:prstGeom>
          <a:noFill/>
        </p:spPr>
      </p:pic>
      <p:pic>
        <p:nvPicPr>
          <p:cNvPr id="6146" name="Picture 2" descr="http://www.clubtone.net/_fr/155/030612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404664"/>
            <a:ext cx="3744416" cy="44252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Mistral" pitchFamily="66" charset="0"/>
              </a:rPr>
              <a:t>ЖИВОПИСЬ</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
        <p:nvSpPr>
          <p:cNvPr id="3" name="Объект 2"/>
          <p:cNvSpPr>
            <a:spLocks noGrp="1"/>
          </p:cNvSpPr>
          <p:nvPr>
            <p:ph idx="1"/>
          </p:nvPr>
        </p:nvSpPr>
        <p:spPr>
          <a:xfrm>
            <a:off x="4860033" y="937845"/>
            <a:ext cx="3754759" cy="4525963"/>
          </a:xfrm>
        </p:spPr>
        <p:txBody>
          <a:bodyPr>
            <a:noAutofit/>
          </a:bodyPr>
          <a:lstStyle/>
          <a:p>
            <a:r>
              <a:rPr lang="ru-RU" sz="2000" dirty="0" smtClean="0">
                <a:solidFill>
                  <a:schemeClr val="tx1"/>
                </a:solidFill>
              </a:rPr>
              <a:t>Начиная </a:t>
            </a:r>
            <a:r>
              <a:rPr lang="ru-RU" sz="2000" dirty="0">
                <a:solidFill>
                  <a:schemeClr val="tx1"/>
                </a:solidFill>
              </a:rPr>
              <a:t>с X века в японской живописи выделяют направление </a:t>
            </a:r>
            <a:r>
              <a:rPr lang="ru-RU" sz="2000" b="1" dirty="0" err="1" smtClean="0">
                <a:solidFill>
                  <a:schemeClr val="tx1"/>
                </a:solidFill>
              </a:rPr>
              <a:t>ямато</a:t>
            </a:r>
            <a:r>
              <a:rPr lang="ru-RU" sz="2000" b="1" dirty="0" smtClean="0">
                <a:solidFill>
                  <a:schemeClr val="tx1"/>
                </a:solidFill>
              </a:rPr>
              <a:t>-э. </a:t>
            </a:r>
          </a:p>
          <a:p>
            <a:r>
              <a:rPr lang="ru-RU" sz="2000" kern="1200" dirty="0" smtClean="0">
                <a:solidFill>
                  <a:schemeClr val="tx1"/>
                </a:solidFill>
              </a:rPr>
              <a:t>На </a:t>
            </a:r>
            <a:r>
              <a:rPr lang="ru-RU" sz="2000" kern="1200" dirty="0">
                <a:solidFill>
                  <a:schemeClr val="tx1"/>
                </a:solidFill>
              </a:rPr>
              <a:t>шелке и бумаге яркими красками с добавлением золота и серебра художники рисовали пейзажи, придворные сцены, иногда иллюстрировали знаменитые романы своих современников. </a:t>
            </a:r>
            <a:endParaRPr lang="ru-RU" sz="2000" kern="1200" dirty="0" smtClean="0">
              <a:solidFill>
                <a:schemeClr val="tx1"/>
              </a:solidFill>
            </a:endParaRPr>
          </a:p>
        </p:txBody>
      </p:sp>
      <p:pic>
        <p:nvPicPr>
          <p:cNvPr id="4098" name="Picture 2" descr="http://img1.liveinternet.ru/images/attach/c/3/76/309/76309851_yaponiya.jpg"/>
          <p:cNvPicPr>
            <a:picLocks noChangeAspect="1" noChangeArrowheads="1"/>
          </p:cNvPicPr>
          <p:nvPr/>
        </p:nvPicPr>
        <p:blipFill rotWithShape="1">
          <a:blip r:embed="rId3">
            <a:extLst>
              <a:ext uri="{28A0092B-C50C-407E-A947-70E740481C1C}">
                <a14:useLocalDpi xmlns:a14="http://schemas.microsoft.com/office/drawing/2010/main" val="0"/>
              </a:ext>
            </a:extLst>
          </a:blip>
          <a:srcRect l="6078" t="9269" r="6388" b="10968"/>
          <a:stretch/>
        </p:blipFill>
        <p:spPr bwMode="auto">
          <a:xfrm>
            <a:off x="539553" y="1012155"/>
            <a:ext cx="4320480" cy="3135079"/>
          </a:xfrm>
          <a:prstGeom prst="rect">
            <a:avLst/>
          </a:prstGeom>
          <a:noFill/>
          <a:extLst>
            <a:ext uri="{909E8E84-426E-40DD-AFC4-6F175D3DCCD1}">
              <a14:hiddenFill xmlns:a14="http://schemas.microsoft.com/office/drawing/2010/main">
                <a:solidFill>
                  <a:srgbClr val="FFFFFF"/>
                </a:solidFill>
              </a14:hiddenFill>
            </a:ext>
          </a:extLst>
        </p:spPr>
      </p:pic>
      <p:sp>
        <p:nvSpPr>
          <p:cNvPr id="5" name="Объект 2"/>
          <p:cNvSpPr txBox="1">
            <a:spLocks/>
          </p:cNvSpPr>
          <p:nvPr/>
        </p:nvSpPr>
        <p:spPr>
          <a:xfrm>
            <a:off x="507251" y="4595018"/>
            <a:ext cx="8636749" cy="4525963"/>
          </a:xfrm>
          <a:prstGeom prst="rect">
            <a:avLst/>
          </a:prstGeom>
        </p:spPr>
        <p:txBody>
          <a:bodyPr vert="horz" rtlCol="0">
            <a:noAutofit/>
          </a:bodyPr>
          <a:lstStyle>
            <a:lvl1pPr marL="342900" indent="-342900" algn="l" rtl="0" eaLnBrk="1" latinLnBrk="0" hangingPunct="1">
              <a:spcBef>
                <a:spcPct val="20000"/>
              </a:spcBef>
              <a:buClr>
                <a:schemeClr val="tx1"/>
              </a:buClr>
              <a:buFont typeface="Wingdings"/>
              <a:buChar char="n"/>
              <a:defRPr kumimoji="1" sz="3200" baseline="0">
                <a:solidFill>
                  <a:schemeClr val="tx2"/>
                </a:solidFill>
                <a:latin typeface="+mn-lt"/>
                <a:ea typeface="+mn-ea"/>
                <a:cs typeface="+mn-cs"/>
              </a:defRPr>
            </a:lvl1pPr>
            <a:lvl2pPr marL="742950" indent="-285750" algn="l" rtl="0" eaLnBrk="1" latinLnBrk="0" hangingPunct="1">
              <a:spcBef>
                <a:spcPct val="20000"/>
              </a:spcBef>
              <a:buClr>
                <a:schemeClr val="tx2">
                  <a:shade val="75000"/>
                </a:schemeClr>
              </a:buClr>
              <a:buSzPct val="85000"/>
              <a:buFont typeface="Wingdings"/>
              <a:buChar char="n"/>
              <a:defRPr kumimoji="1" sz="2800" baseline="0">
                <a:solidFill>
                  <a:schemeClr val="tx2"/>
                </a:solidFill>
                <a:latin typeface="+mn-lt"/>
                <a:ea typeface="+mn-ea"/>
                <a:cs typeface="+mn-cs"/>
              </a:defRPr>
            </a:lvl2pPr>
            <a:lvl3pPr marL="1143000" indent="-228600" algn="l" rtl="0" eaLnBrk="1" latinLnBrk="0" hangingPunct="1">
              <a:spcBef>
                <a:spcPct val="20000"/>
              </a:spcBef>
              <a:buClr>
                <a:schemeClr val="accent4">
                  <a:shade val="50000"/>
                </a:schemeClr>
              </a:buClr>
              <a:buSzPct val="75000"/>
              <a:buFont typeface="Wingdings"/>
              <a:buChar char="n"/>
              <a:defRPr kumimoji="1" sz="2400" baseline="0">
                <a:solidFill>
                  <a:schemeClr val="tx2"/>
                </a:solidFill>
                <a:latin typeface="+mn-lt"/>
                <a:ea typeface="+mn-ea"/>
                <a:cs typeface="+mn-cs"/>
              </a:defRPr>
            </a:lvl3pPr>
            <a:lvl4pPr marL="1600200" indent="-228600" algn="l" rtl="0" eaLnBrk="1" latinLnBrk="0" hangingPunct="1">
              <a:spcBef>
                <a:spcPct val="20000"/>
              </a:spcBef>
              <a:buClr>
                <a:schemeClr val="accent6">
                  <a:shade val="50000"/>
                </a:schemeClr>
              </a:buClr>
              <a:buSzPct val="75000"/>
              <a:buFont typeface="Wingdings"/>
              <a:buChar char="n"/>
              <a:defRPr kumimoji="1" sz="2000" baseline="0">
                <a:solidFill>
                  <a:schemeClr val="tx2"/>
                </a:solidFill>
                <a:latin typeface="+mn-lt"/>
                <a:ea typeface="+mn-ea"/>
                <a:cs typeface="+mn-cs"/>
              </a:defRPr>
            </a:lvl4pPr>
            <a:lvl5pPr marL="2057400" indent="-228600" algn="l" rtl="0" eaLnBrk="1" latinLnBrk="0" hangingPunct="1">
              <a:spcBef>
                <a:spcPct val="20000"/>
              </a:spcBef>
              <a:buClr>
                <a:schemeClr val="accent3">
                  <a:shade val="50000"/>
                </a:schemeClr>
              </a:buClr>
              <a:buSzPct val="70000"/>
              <a:buFont typeface="Wingdings"/>
              <a:buChar char="n"/>
              <a:defRPr kumimoji="1" sz="2000" baseline="0">
                <a:solidFill>
                  <a:schemeClr val="tx2"/>
                </a:solidFill>
                <a:latin typeface="+mn-lt"/>
                <a:ea typeface="+mn-ea"/>
                <a:cs typeface="+mn-cs"/>
              </a:defRPr>
            </a:lvl5pPr>
            <a:lvl6pPr marL="2514600" indent="-228600" algn="l" rtl="0" eaLnBrk="1" latinLnBrk="0" hangingPunct="1">
              <a:spcBef>
                <a:spcPct val="20000"/>
              </a:spcBef>
              <a:buClr>
                <a:schemeClr val="accent1">
                  <a:shade val="50000"/>
                </a:schemeClr>
              </a:buClr>
              <a:buSzPct val="60000"/>
              <a:buFont typeface="Wingdings"/>
              <a:buChar char="n"/>
              <a:defRPr kumimoji="1" sz="2000">
                <a:solidFill>
                  <a:schemeClr val="tx2"/>
                </a:solidFill>
                <a:latin typeface="+mn-lt"/>
                <a:ea typeface="+mn-ea"/>
                <a:cs typeface="+mn-cs"/>
              </a:defRPr>
            </a:lvl6pPr>
            <a:lvl7pPr marL="2971800" indent="-228600" algn="l" rtl="0" eaLnBrk="1" latinLnBrk="0" hangingPunct="1">
              <a:spcBef>
                <a:spcPct val="20000"/>
              </a:spcBef>
              <a:buClr>
                <a:schemeClr val="accent2">
                  <a:shade val="50000"/>
                </a:schemeClr>
              </a:buClr>
              <a:buSzPct val="60000"/>
              <a:buFont typeface="Wingdings"/>
              <a:buChar char="n"/>
              <a:defRPr kumimoji="1" sz="2000">
                <a:solidFill>
                  <a:schemeClr val="tx2"/>
                </a:solidFill>
                <a:latin typeface="+mn-lt"/>
                <a:ea typeface="+mn-ea"/>
                <a:cs typeface="+mn-cs"/>
              </a:defRPr>
            </a:lvl7pPr>
            <a:lvl8pPr marL="3429000" indent="-228600" algn="l" rtl="0" eaLnBrk="1" latinLnBrk="0" hangingPunct="1">
              <a:spcBef>
                <a:spcPct val="20000"/>
              </a:spcBef>
              <a:buClr>
                <a:schemeClr val="accent5">
                  <a:shade val="50000"/>
                </a:schemeClr>
              </a:buClr>
              <a:buSzPct val="60000"/>
              <a:buFont typeface="Wingdings"/>
              <a:buChar char="n"/>
              <a:defRPr kumimoji="1" sz="2000">
                <a:solidFill>
                  <a:schemeClr val="tx2"/>
                </a:solidFill>
                <a:latin typeface="+mn-lt"/>
                <a:ea typeface="+mn-ea"/>
                <a:cs typeface="+mn-cs"/>
              </a:defRPr>
            </a:lvl8pPr>
            <a:lvl9pPr marL="3886200" indent="-228600" algn="l" rtl="0" eaLnBrk="1" latinLnBrk="0" hangingPunct="1">
              <a:spcBef>
                <a:spcPct val="20000"/>
              </a:spcBef>
              <a:buClr>
                <a:schemeClr val="tx1"/>
              </a:buClr>
              <a:buSzPct val="50000"/>
              <a:buFont typeface="Wingdings"/>
              <a:buChar char="n"/>
              <a:defRPr kumimoji="1" sz="2000">
                <a:solidFill>
                  <a:schemeClr val="tx2"/>
                </a:solidFill>
                <a:latin typeface="+mn-lt"/>
                <a:ea typeface="+mn-ea"/>
                <a:cs typeface="+mn-cs"/>
              </a:defRPr>
            </a:lvl9pPr>
          </a:lstStyle>
          <a:p>
            <a:r>
              <a:rPr lang="ru-RU" sz="2000" kern="1200" dirty="0" smtClean="0">
                <a:solidFill>
                  <a:schemeClr val="tx1"/>
                </a:solidFill>
              </a:rPr>
              <a:t>Картины в форме горизонтальных свитков — </a:t>
            </a:r>
            <a:r>
              <a:rPr lang="ru-RU" sz="2000" b="1" kern="1200" dirty="0" err="1" smtClean="0">
                <a:solidFill>
                  <a:schemeClr val="tx1"/>
                </a:solidFill>
              </a:rPr>
              <a:t>акимоно</a:t>
            </a:r>
            <a:r>
              <a:rPr lang="ru-RU" sz="2000" b="1" kern="1200" dirty="0" smtClean="0">
                <a:solidFill>
                  <a:schemeClr val="tx1"/>
                </a:solidFill>
              </a:rPr>
              <a:t> </a:t>
            </a:r>
            <a:r>
              <a:rPr lang="ru-RU" sz="2000" kern="1200" dirty="0" smtClean="0">
                <a:solidFill>
                  <a:schemeClr val="tx1"/>
                </a:solidFill>
              </a:rPr>
              <a:t>— рассматривали на столе, а вертикальные — </a:t>
            </a:r>
            <a:r>
              <a:rPr lang="ru-RU" sz="2000" b="1" kern="1200" dirty="0" err="1" smtClean="0">
                <a:solidFill>
                  <a:schemeClr val="tx1"/>
                </a:solidFill>
              </a:rPr>
              <a:t>каки</a:t>
            </a:r>
            <a:r>
              <a:rPr lang="ru-RU" sz="2000" b="1" kern="1200" dirty="0" smtClean="0">
                <a:solidFill>
                  <a:schemeClr val="tx1"/>
                </a:solidFill>
              </a:rPr>
              <a:t>- моно </a:t>
            </a:r>
            <a:r>
              <a:rPr lang="ru-RU" sz="2000" kern="1200" dirty="0" smtClean="0">
                <a:solidFill>
                  <a:schemeClr val="tx1"/>
                </a:solidFill>
              </a:rPr>
              <a:t>— украшали стены парадных комнат. </a:t>
            </a:r>
          </a:p>
          <a:p>
            <a:r>
              <a:rPr lang="ru-RU" sz="2000" kern="1200" dirty="0" smtClean="0">
                <a:solidFill>
                  <a:schemeClr val="tx1"/>
                </a:solidFill>
              </a:rPr>
              <a:t>Картины </a:t>
            </a:r>
            <a:r>
              <a:rPr lang="ru-RU" sz="2000" b="1" kern="1200" dirty="0" err="1" smtClean="0">
                <a:solidFill>
                  <a:schemeClr val="tx1"/>
                </a:solidFill>
              </a:rPr>
              <a:t>ямато</a:t>
            </a:r>
            <a:r>
              <a:rPr lang="ru-RU" sz="2000" b="1" kern="1200" dirty="0" smtClean="0">
                <a:solidFill>
                  <a:schemeClr val="tx1"/>
                </a:solidFill>
              </a:rPr>
              <a:t>-э</a:t>
            </a:r>
            <a:r>
              <a:rPr lang="ru-RU" sz="2000" kern="1200" dirty="0" smtClean="0">
                <a:solidFill>
                  <a:schemeClr val="tx1"/>
                </a:solidFill>
              </a:rPr>
              <a:t> («японской живописи») оставляют впечатление праздничной драгоценности.</a:t>
            </a:r>
            <a:endParaRPr lang="ru-RU" sz="2000" dirty="0"/>
          </a:p>
        </p:txBody>
      </p:sp>
    </p:spTree>
    <p:extLst>
      <p:ext uri="{BB962C8B-B14F-4D97-AF65-F5344CB8AC3E}">
        <p14:creationId xmlns:p14="http://schemas.microsoft.com/office/powerpoint/2010/main" val="1062781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b="1" dirty="0" smtClean="0">
                <a:latin typeface="Mistral" pitchFamily="66" charset="0"/>
              </a:rPr>
              <a:t>ЖИВОПИСЬ</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
        <p:nvSpPr>
          <p:cNvPr id="3" name="Объект 2"/>
          <p:cNvSpPr>
            <a:spLocks noGrp="1"/>
          </p:cNvSpPr>
          <p:nvPr>
            <p:ph idx="1"/>
          </p:nvPr>
        </p:nvSpPr>
        <p:spPr>
          <a:xfrm>
            <a:off x="395536" y="836712"/>
            <a:ext cx="8229600" cy="4525963"/>
          </a:xfrm>
        </p:spPr>
        <p:txBody>
          <a:bodyPr>
            <a:normAutofit/>
          </a:bodyPr>
          <a:lstStyle/>
          <a:p>
            <a:r>
              <a:rPr lang="ru-RU" sz="2400" dirty="0" smtClean="0">
                <a:solidFill>
                  <a:schemeClr val="tx1"/>
                </a:solidFill>
              </a:rPr>
              <a:t>В </a:t>
            </a:r>
            <a:r>
              <a:rPr lang="ru-RU" sz="2400" dirty="0">
                <a:solidFill>
                  <a:schemeClr val="tx1"/>
                </a:solidFill>
              </a:rPr>
              <a:t>XIV веке развивается стиль </a:t>
            </a:r>
            <a:r>
              <a:rPr lang="ru-RU" sz="2400" b="1" dirty="0" err="1">
                <a:solidFill>
                  <a:schemeClr val="tx1"/>
                </a:solidFill>
              </a:rPr>
              <a:t>суми</a:t>
            </a:r>
            <a:r>
              <a:rPr lang="ru-RU" sz="2400" b="1" dirty="0">
                <a:solidFill>
                  <a:schemeClr val="tx1"/>
                </a:solidFill>
              </a:rPr>
              <a:t>-э </a:t>
            </a:r>
            <a:r>
              <a:rPr lang="ru-RU" sz="2400" dirty="0">
                <a:solidFill>
                  <a:schemeClr val="tx1"/>
                </a:solidFill>
              </a:rPr>
              <a:t>(монохромная акварель</a:t>
            </a:r>
            <a:r>
              <a:rPr lang="ru-RU" sz="2400" dirty="0" smtClean="0">
                <a:solidFill>
                  <a:schemeClr val="tx1"/>
                </a:solidFill>
              </a:rPr>
              <a:t>).</a:t>
            </a:r>
          </a:p>
        </p:txBody>
      </p:sp>
      <p:sp>
        <p:nvSpPr>
          <p:cNvPr id="4" name="Прямоугольник 3"/>
          <p:cNvSpPr/>
          <p:nvPr/>
        </p:nvSpPr>
        <p:spPr>
          <a:xfrm>
            <a:off x="4788024" y="2319448"/>
            <a:ext cx="3923928" cy="2677656"/>
          </a:xfrm>
          <a:prstGeom prst="rect">
            <a:avLst/>
          </a:prstGeom>
        </p:spPr>
        <p:txBody>
          <a:bodyPr wrap="square">
            <a:spAutoFit/>
          </a:bodyPr>
          <a:lstStyle/>
          <a:p>
            <a:r>
              <a:rPr lang="ru-RU" sz="2400" dirty="0"/>
              <a:t> Что это за искусство, можно понять из самого названия: слово </a:t>
            </a:r>
            <a:r>
              <a:rPr lang="ru-RU" sz="2400" dirty="0" err="1"/>
              <a:t>суми</a:t>
            </a:r>
            <a:r>
              <a:rPr lang="ru-RU" sz="2400" dirty="0"/>
              <a:t>-э представляет собой соединение двух японских слов, которые в переводе означают "тушь" (</a:t>
            </a:r>
            <a:r>
              <a:rPr lang="ru-RU" sz="2400" dirty="0" err="1"/>
              <a:t>суми</a:t>
            </a:r>
            <a:r>
              <a:rPr lang="ru-RU" sz="2400" dirty="0"/>
              <a:t>) и "живопись" (э).</a:t>
            </a:r>
          </a:p>
        </p:txBody>
      </p:sp>
      <p:pic>
        <p:nvPicPr>
          <p:cNvPr id="5122" name="Picture 2" descr="Изящный этюд, выполненный в технике суми-э"/>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20" y="1916832"/>
            <a:ext cx="3312368" cy="255955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Сэссю. Пейзаж в стиле  хабоку"/>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916832"/>
            <a:ext cx="3923929" cy="46917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tatic.diary.ru/userdir/9/8/4/0/984096/4086014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1916832"/>
            <a:ext cx="4135288" cy="3340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7438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24"/>
                                        </p:tgtEl>
                                      </p:cBhvr>
                                    </p:animEffect>
                                    <p:set>
                                      <p:cBhvr>
                                        <p:cTn id="7" dur="1" fill="hold">
                                          <p:stCondLst>
                                            <p:cond delay="499"/>
                                          </p:stCondLst>
                                        </p:cTn>
                                        <p:tgtEl>
                                          <p:spTgt spid="512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fade">
                                      <p:cBhvr>
                                        <p:cTn id="1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2284" y="474020"/>
            <a:ext cx="8229600" cy="1143000"/>
          </a:xfrm>
        </p:spPr>
        <p:txBody>
          <a:bodyPr>
            <a:normAutofit fontScale="90000"/>
          </a:bodyPr>
          <a:lstStyle/>
          <a:p>
            <a:r>
              <a:rPr lang="ru-RU" b="1" dirty="0" smtClean="0">
                <a:latin typeface="Mistral" pitchFamily="66" charset="0"/>
              </a:rPr>
              <a:t>ЖИВОПИСЬ</a:t>
            </a:r>
            <a:r>
              <a:rPr lang="ru-RU" dirty="0" smtClean="0">
                <a:latin typeface="Mistral" pitchFamily="66" charset="0"/>
              </a:rPr>
              <a:t/>
            </a:r>
            <a:br>
              <a:rPr lang="ru-RU" dirty="0" smtClean="0">
                <a:latin typeface="Mistral" pitchFamily="66" charset="0"/>
              </a:rPr>
            </a:br>
            <a:endParaRPr lang="ru-RU" dirty="0">
              <a:latin typeface="Mistral" pitchFamily="66" charset="0"/>
            </a:endParaRPr>
          </a:p>
        </p:txBody>
      </p:sp>
      <p:sp>
        <p:nvSpPr>
          <p:cNvPr id="3" name="Объект 2"/>
          <p:cNvSpPr>
            <a:spLocks noGrp="1"/>
          </p:cNvSpPr>
          <p:nvPr>
            <p:ph idx="1"/>
          </p:nvPr>
        </p:nvSpPr>
        <p:spPr>
          <a:xfrm>
            <a:off x="5004048" y="1600200"/>
            <a:ext cx="3682752" cy="4525963"/>
          </a:xfrm>
        </p:spPr>
        <p:txBody>
          <a:bodyPr>
            <a:normAutofit/>
          </a:bodyPr>
          <a:lstStyle/>
          <a:p>
            <a:r>
              <a:rPr lang="ru-RU" sz="2400" dirty="0">
                <a:solidFill>
                  <a:schemeClr val="tx1"/>
                </a:solidFill>
              </a:rPr>
              <a:t>В первой половине XVII века художники начинают печатать </a:t>
            </a:r>
            <a:r>
              <a:rPr lang="ru-RU" sz="2400" b="1" dirty="0" err="1">
                <a:solidFill>
                  <a:schemeClr val="tx1"/>
                </a:solidFill>
              </a:rPr>
              <a:t>укиё</a:t>
            </a:r>
            <a:r>
              <a:rPr lang="ru-RU" sz="2400" b="1" dirty="0">
                <a:solidFill>
                  <a:schemeClr val="tx1"/>
                </a:solidFill>
              </a:rPr>
              <a:t>-э </a:t>
            </a:r>
            <a:r>
              <a:rPr lang="ru-RU" sz="2400" dirty="0">
                <a:solidFill>
                  <a:schemeClr val="tx1"/>
                </a:solidFill>
              </a:rPr>
              <a:t>— гравюры на дереве, изображавшие гейш, популярных актёров театра кабуки и пейзажи. </a:t>
            </a:r>
          </a:p>
        </p:txBody>
      </p:sp>
      <p:pic>
        <p:nvPicPr>
          <p:cNvPr id="6" name="Picture 2" descr="Большая волна. Цунами"/>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6957" y="1628800"/>
            <a:ext cx="4608512" cy="3179873"/>
          </a:xfrm>
          <a:prstGeom prst="rect">
            <a:avLst/>
          </a:prstGeom>
          <a:noFill/>
        </p:spPr>
      </p:pic>
      <p:sp>
        <p:nvSpPr>
          <p:cNvPr id="7" name="Заголовок 1"/>
          <p:cNvSpPr txBox="1">
            <a:spLocks/>
          </p:cNvSpPr>
          <p:nvPr/>
        </p:nvSpPr>
        <p:spPr>
          <a:xfrm>
            <a:off x="-900608" y="4509120"/>
            <a:ext cx="7772400" cy="1143000"/>
          </a:xfrm>
          <a:prstGeom prst="rect">
            <a:avLst/>
          </a:prstGeom>
          <a:noFill/>
        </p:spPr>
        <p:txBody>
          <a:bodyPr vert="horz" rtlCol="0" anchor="ctr">
            <a:normAutofit/>
          </a:bodyPr>
          <a:lstStyle>
            <a:lvl1pPr algn="ctr" rtl="0" eaLnBrk="1" latinLnBrk="0" hangingPunct="1">
              <a:spcBef>
                <a:spcPct val="0"/>
              </a:spcBef>
              <a:buNone/>
              <a:defRPr kumimoji="1" sz="4400" baseline="0">
                <a:ln w="12700">
                  <a:solidFill>
                    <a:schemeClr val="tx1">
                      <a:tint val="95000"/>
                    </a:schemeClr>
                  </a:solidFill>
                </a:ln>
                <a:gradFill>
                  <a:gsLst>
                    <a:gs pos="0">
                      <a:schemeClr val="tx1">
                        <a:tint val="65000"/>
                      </a:schemeClr>
                    </a:gs>
                    <a:gs pos="49900">
                      <a:schemeClr val="tx1">
                        <a:tint val="95000"/>
                      </a:schemeClr>
                    </a:gs>
                    <a:gs pos="50000">
                      <a:schemeClr val="tx1"/>
                    </a:gs>
                    <a:gs pos="100000">
                      <a:schemeClr val="tx1">
                        <a:tint val="95000"/>
                      </a:schemeClr>
                    </a:gs>
                  </a:gsLst>
                  <a:lin ang="5400000" scaled="1"/>
                </a:gradFill>
                <a:effectLst>
                  <a:outerShdw blurRad="127000" algn="tl" rotWithShape="0">
                    <a:schemeClr val="bg1">
                      <a:alpha val="50000"/>
                    </a:schemeClr>
                  </a:outerShdw>
                </a:effectLst>
                <a:latin typeface="+mj-lt"/>
                <a:ea typeface="+mj-ea"/>
                <a:cs typeface="+mj-cs"/>
              </a:defRPr>
            </a:lvl1pPr>
          </a:lstStyle>
          <a:p>
            <a:r>
              <a:rPr lang="ru-RU" sz="2000" b="1" dirty="0" err="1">
                <a:ln>
                  <a:noFill/>
                </a:ln>
                <a:solidFill>
                  <a:schemeClr val="tx1"/>
                </a:solidFill>
                <a:effectLst/>
              </a:rPr>
              <a:t>Кацусика</a:t>
            </a:r>
            <a:r>
              <a:rPr lang="ru-RU" sz="2000" b="1" dirty="0">
                <a:ln>
                  <a:noFill/>
                </a:ln>
                <a:solidFill>
                  <a:schemeClr val="tx1"/>
                </a:solidFill>
                <a:effectLst/>
              </a:rPr>
              <a:t> </a:t>
            </a:r>
            <a:r>
              <a:rPr lang="ru-RU" sz="2000" b="1" dirty="0" smtClean="0">
                <a:ln>
                  <a:noFill/>
                </a:ln>
                <a:solidFill>
                  <a:schemeClr val="tx1"/>
                </a:solidFill>
                <a:effectLst/>
              </a:rPr>
              <a:t>Хокусай. Большая волна. Цунами.</a:t>
            </a:r>
            <a:endParaRPr lang="ru-RU" sz="2000" b="1" dirty="0">
              <a:ln>
                <a:noFill/>
              </a:ln>
              <a:solidFill>
                <a:schemeClr val="tx1"/>
              </a:solidFill>
              <a:effectLst/>
            </a:endParaRPr>
          </a:p>
        </p:txBody>
      </p:sp>
    </p:spTree>
    <p:extLst>
      <p:ext uri="{BB962C8B-B14F-4D97-AF65-F5344CB8AC3E}">
        <p14:creationId xmlns:p14="http://schemas.microsoft.com/office/powerpoint/2010/main" val="18605991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67544" y="404664"/>
            <a:ext cx="8229600" cy="1143000"/>
          </a:xfrm>
        </p:spPr>
        <p:txBody>
          <a:bodyPr>
            <a:normAutofit fontScale="90000"/>
          </a:bodyPr>
          <a:lstStyle/>
          <a:p>
            <a:r>
              <a:rPr lang="ru-RU" b="1" dirty="0" smtClean="0">
                <a:latin typeface="Mistral" pitchFamily="66" charset="0"/>
              </a:rPr>
              <a:t>ЖИВОПИСЬ</a:t>
            </a:r>
            <a:br>
              <a:rPr lang="ru-RU" b="1" dirty="0" smtClean="0">
                <a:latin typeface="Mistral" pitchFamily="66" charset="0"/>
              </a:rPr>
            </a:br>
            <a:r>
              <a:rPr lang="ru-RU" sz="3100" dirty="0" err="1">
                <a:effectLst/>
              </a:rPr>
              <a:t>Кацусика</a:t>
            </a:r>
            <a:r>
              <a:rPr lang="ru-RU" sz="3100" dirty="0">
                <a:effectLst/>
              </a:rPr>
              <a:t> Хокусай (1760 - 1849)</a:t>
            </a:r>
            <a:r>
              <a:rPr lang="ru-RU" sz="3100" dirty="0" smtClean="0">
                <a:latin typeface="Mistral" pitchFamily="66" charset="0"/>
              </a:rPr>
              <a:t/>
            </a:r>
            <a:br>
              <a:rPr lang="ru-RU" sz="3100" dirty="0" smtClean="0">
                <a:latin typeface="Mistral" pitchFamily="66" charset="0"/>
              </a:rPr>
            </a:br>
            <a:endParaRPr lang="ru-RU" sz="3100" dirty="0">
              <a:latin typeface="Mistral" pitchFamily="66" charset="0"/>
            </a:endParaRPr>
          </a:p>
        </p:txBody>
      </p:sp>
      <p:sp>
        <p:nvSpPr>
          <p:cNvPr id="6" name="Объект 5"/>
          <p:cNvSpPr>
            <a:spLocks noGrp="1"/>
          </p:cNvSpPr>
          <p:nvPr>
            <p:ph sz="half" idx="2"/>
          </p:nvPr>
        </p:nvSpPr>
        <p:spPr>
          <a:xfrm>
            <a:off x="4067944" y="1600200"/>
            <a:ext cx="4618856" cy="4525963"/>
          </a:xfrm>
        </p:spPr>
        <p:txBody>
          <a:bodyPr>
            <a:noAutofit/>
          </a:bodyPr>
          <a:lstStyle/>
          <a:p>
            <a:r>
              <a:rPr lang="ru-RU" sz="1800" dirty="0">
                <a:solidFill>
                  <a:schemeClr val="tx1"/>
                </a:solidFill>
              </a:rPr>
              <a:t>один из крупнейших японских художников, замечательный мастер гравюры XIX века. </a:t>
            </a:r>
            <a:endParaRPr lang="ru-RU" sz="1800" dirty="0" smtClean="0">
              <a:solidFill>
                <a:schemeClr val="tx1"/>
              </a:solidFill>
            </a:endParaRPr>
          </a:p>
          <a:p>
            <a:r>
              <a:rPr lang="ru-RU" sz="1800" dirty="0" smtClean="0">
                <a:solidFill>
                  <a:schemeClr val="tx1"/>
                </a:solidFill>
              </a:rPr>
              <a:t>В </a:t>
            </a:r>
            <a:r>
              <a:rPr lang="ru-RU" sz="1800" dirty="0">
                <a:solidFill>
                  <a:schemeClr val="tx1"/>
                </a:solidFill>
              </a:rPr>
              <a:t>его искусстве соединились великолепное мастерство и полнота охвата жизни, пристальный интерес ко всем ее проявлениям - от уличной сценки до величия природных стихий. </a:t>
            </a:r>
            <a:endParaRPr lang="ru-RU" sz="1800" dirty="0" smtClean="0">
              <a:solidFill>
                <a:schemeClr val="tx1"/>
              </a:solidFill>
            </a:endParaRPr>
          </a:p>
          <a:p>
            <a:r>
              <a:rPr lang="ru-RU" sz="1800" dirty="0" smtClean="0">
                <a:solidFill>
                  <a:schemeClr val="tx1"/>
                </a:solidFill>
              </a:rPr>
              <a:t>Хокусай </a:t>
            </a:r>
            <a:r>
              <a:rPr lang="ru-RU" sz="1800" dirty="0">
                <a:solidFill>
                  <a:schemeClr val="tx1"/>
                </a:solidFill>
              </a:rPr>
              <a:t>был чрезвычайно многогранной личностью: художник, поэт, писатель, путешественник, искусствовед - он впитывал многовековую своей Родины, изучал культуру Китая и Европы. </a:t>
            </a:r>
            <a:br>
              <a:rPr lang="ru-RU" sz="1800" dirty="0">
                <a:solidFill>
                  <a:schemeClr val="tx1"/>
                </a:solidFill>
              </a:rPr>
            </a:br>
            <a:r>
              <a:rPr lang="ru-RU" sz="1800" dirty="0">
                <a:solidFill>
                  <a:schemeClr val="tx1"/>
                </a:solidFill>
              </a:rPr>
              <a:t>         </a:t>
            </a:r>
            <a:endParaRPr lang="ru-RU" sz="1800" dirty="0" smtClean="0">
              <a:solidFill>
                <a:schemeClr val="tx1"/>
              </a:solidFill>
            </a:endParaRPr>
          </a:p>
          <a:p>
            <a:r>
              <a:rPr lang="ru-RU" sz="1800" b="1" dirty="0">
                <a:solidFill>
                  <a:schemeClr val="tx1"/>
                </a:solidFill>
              </a:rPr>
              <a:t> Хокусай проиллюстрировал около 500 книг, является автором 30 тысяч рисунков</a:t>
            </a:r>
          </a:p>
        </p:txBody>
      </p:sp>
      <p:pic>
        <p:nvPicPr>
          <p:cNvPr id="1026" name="Picture 2" descr="C:\Users\Светлана\Desktop\morning.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1772816"/>
            <a:ext cx="3713121" cy="2520280"/>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179512" y="4267090"/>
            <a:ext cx="4176464" cy="646331"/>
          </a:xfrm>
          <a:prstGeom prst="rect">
            <a:avLst/>
          </a:prstGeom>
        </p:spPr>
        <p:txBody>
          <a:bodyPr wrap="square">
            <a:spAutoFit/>
          </a:bodyPr>
          <a:lstStyle/>
          <a:p>
            <a:r>
              <a:rPr lang="ru-RU" b="1" dirty="0" err="1"/>
              <a:t>Кацусика</a:t>
            </a:r>
            <a:r>
              <a:rPr lang="ru-RU" b="1" dirty="0"/>
              <a:t> Хокусай. </a:t>
            </a:r>
            <a:r>
              <a:rPr lang="ru-RU" b="1" dirty="0" smtClean="0"/>
              <a:t> Победный ветер. Ясный день.(Красный </a:t>
            </a:r>
            <a:r>
              <a:rPr lang="ru-RU" b="1" dirty="0" err="1" smtClean="0"/>
              <a:t>Фудзи</a:t>
            </a:r>
            <a:r>
              <a:rPr lang="ru-RU" b="1" dirty="0" smtClean="0"/>
              <a:t>)</a:t>
            </a:r>
            <a:endParaRPr lang="ru-RU" b="1" dirty="0"/>
          </a:p>
        </p:txBody>
      </p:sp>
    </p:spTree>
    <p:extLst>
      <p:ext uri="{BB962C8B-B14F-4D97-AF65-F5344CB8AC3E}">
        <p14:creationId xmlns:p14="http://schemas.microsoft.com/office/powerpoint/2010/main" val="9027999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fade">
                                      <p:cBhvr>
                                        <p:cTn id="1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467544" y="404664"/>
            <a:ext cx="8229600" cy="1143000"/>
          </a:xfrm>
        </p:spPr>
        <p:txBody>
          <a:bodyPr>
            <a:normAutofit fontScale="90000"/>
          </a:bodyPr>
          <a:lstStyle/>
          <a:p>
            <a:r>
              <a:rPr lang="ru-RU" b="1" dirty="0" smtClean="0">
                <a:latin typeface="Mistral" pitchFamily="66" charset="0"/>
              </a:rPr>
              <a:t>ЖИВОПИСЬ</a:t>
            </a:r>
            <a:br>
              <a:rPr lang="ru-RU" b="1" dirty="0" smtClean="0">
                <a:latin typeface="Mistral" pitchFamily="66" charset="0"/>
              </a:rPr>
            </a:br>
            <a:r>
              <a:rPr lang="ru-RU" sz="3100" dirty="0" err="1">
                <a:effectLst/>
              </a:rPr>
              <a:t>Кацусика</a:t>
            </a:r>
            <a:r>
              <a:rPr lang="ru-RU" sz="3100" dirty="0">
                <a:effectLst/>
              </a:rPr>
              <a:t> Хокусай (1760 - 1849)</a:t>
            </a:r>
            <a:r>
              <a:rPr lang="ru-RU" sz="3100" dirty="0" smtClean="0">
                <a:latin typeface="Mistral" pitchFamily="66" charset="0"/>
              </a:rPr>
              <a:t/>
            </a:r>
            <a:br>
              <a:rPr lang="ru-RU" sz="3100" dirty="0" smtClean="0">
                <a:latin typeface="Mistral" pitchFamily="66" charset="0"/>
              </a:rPr>
            </a:br>
            <a:endParaRPr lang="ru-RU" sz="3100" dirty="0">
              <a:latin typeface="Mistral" pitchFamily="66" charset="0"/>
            </a:endParaRPr>
          </a:p>
        </p:txBody>
      </p:sp>
      <p:sp>
        <p:nvSpPr>
          <p:cNvPr id="6" name="Объект 5"/>
          <p:cNvSpPr>
            <a:spLocks noGrp="1"/>
          </p:cNvSpPr>
          <p:nvPr>
            <p:ph sz="half" idx="2"/>
          </p:nvPr>
        </p:nvSpPr>
        <p:spPr>
          <a:xfrm>
            <a:off x="4644008" y="1484784"/>
            <a:ext cx="4038600" cy="4525963"/>
          </a:xfrm>
        </p:spPr>
        <p:txBody>
          <a:bodyPr>
            <a:normAutofit/>
          </a:bodyPr>
          <a:lstStyle/>
          <a:p>
            <a:r>
              <a:rPr lang="ru-RU" sz="2000" dirty="0">
                <a:solidFill>
                  <a:schemeClr val="tx1"/>
                </a:solidFill>
              </a:rPr>
              <a:t> В графической серии </a:t>
            </a:r>
            <a:r>
              <a:rPr lang="ru-RU" sz="2000" b="1" dirty="0">
                <a:solidFill>
                  <a:schemeClr val="tx1"/>
                </a:solidFill>
              </a:rPr>
              <a:t>"Тридцать шесть видов </a:t>
            </a:r>
            <a:r>
              <a:rPr lang="ru-RU" sz="2000" b="1" dirty="0" err="1">
                <a:solidFill>
                  <a:schemeClr val="tx1"/>
                </a:solidFill>
              </a:rPr>
              <a:t>Фудзи</a:t>
            </a:r>
            <a:r>
              <a:rPr lang="ru-RU" sz="2000" b="1" dirty="0">
                <a:solidFill>
                  <a:schemeClr val="tx1"/>
                </a:solidFill>
              </a:rPr>
              <a:t>"</a:t>
            </a:r>
            <a:r>
              <a:rPr lang="ru-RU" sz="2000" dirty="0">
                <a:solidFill>
                  <a:schemeClr val="tx1"/>
                </a:solidFill>
              </a:rPr>
              <a:t> - эстетическое, философское осмысление </a:t>
            </a:r>
            <a:r>
              <a:rPr lang="ru-RU" sz="2000" dirty="0" smtClean="0">
                <a:solidFill>
                  <a:schemeClr val="tx1"/>
                </a:solidFill>
              </a:rPr>
              <a:t>мироздания</a:t>
            </a:r>
          </a:p>
          <a:p>
            <a:r>
              <a:rPr lang="ru-RU" sz="2000" dirty="0" smtClean="0">
                <a:solidFill>
                  <a:schemeClr val="tx1"/>
                </a:solidFill>
              </a:rPr>
              <a:t>"36 </a:t>
            </a:r>
            <a:r>
              <a:rPr lang="ru-RU" sz="2000" dirty="0">
                <a:solidFill>
                  <a:schemeClr val="tx1"/>
                </a:solidFill>
              </a:rPr>
              <a:t>видов </a:t>
            </a:r>
            <a:r>
              <a:rPr lang="ru-RU" sz="2000" dirty="0" err="1">
                <a:solidFill>
                  <a:schemeClr val="tx1"/>
                </a:solidFill>
              </a:rPr>
              <a:t>Фудзи</a:t>
            </a:r>
            <a:r>
              <a:rPr lang="ru-RU" sz="2000" dirty="0">
                <a:solidFill>
                  <a:schemeClr val="tx1"/>
                </a:solidFill>
              </a:rPr>
              <a:t>" конкретны и метафоричны одновременно - в них осознается как самостоятельная ценность природы, так и реальная красота данной местности. </a:t>
            </a:r>
          </a:p>
        </p:txBody>
      </p:sp>
      <p:pic>
        <p:nvPicPr>
          <p:cNvPr id="2050" name="Picture 2" descr="C:\Users\Светлана\Desktop\fisherma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49288" y="1412776"/>
            <a:ext cx="3534544" cy="244325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Светлана\Desktop\brid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4216874"/>
            <a:ext cx="3456384" cy="2311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8361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4211960" y="1600200"/>
            <a:ext cx="4474840" cy="4525963"/>
          </a:xfrm>
        </p:spPr>
        <p:txBody>
          <a:bodyPr>
            <a:normAutofit fontScale="77500" lnSpcReduction="20000"/>
          </a:bodyPr>
          <a:lstStyle/>
          <a:p>
            <a:r>
              <a:rPr lang="ru-RU" dirty="0">
                <a:solidFill>
                  <a:schemeClr val="tx1"/>
                </a:solidFill>
              </a:rPr>
              <a:t> один из наиболее талантливых современников Хокусая, в своем творчестве, пошел по пути лирического отображения природы. </a:t>
            </a:r>
            <a:endParaRPr lang="ru-RU" dirty="0" smtClean="0">
              <a:solidFill>
                <a:schemeClr val="tx1"/>
              </a:solidFill>
            </a:endParaRPr>
          </a:p>
          <a:p>
            <a:r>
              <a:rPr lang="ru-RU" dirty="0" smtClean="0">
                <a:solidFill>
                  <a:schemeClr val="tx1"/>
                </a:solidFill>
              </a:rPr>
              <a:t>Его </a:t>
            </a:r>
            <a:r>
              <a:rPr lang="ru-RU" dirty="0">
                <a:solidFill>
                  <a:schemeClr val="tx1"/>
                </a:solidFill>
              </a:rPr>
              <a:t>графические листы исполнены тихой грусти и безграничной любви к природе и простым сельским труженикам и рыбакам. </a:t>
            </a:r>
            <a:br>
              <a:rPr lang="ru-RU" dirty="0">
                <a:solidFill>
                  <a:schemeClr val="tx1"/>
                </a:solidFill>
              </a:rPr>
            </a:br>
            <a:r>
              <a:rPr lang="ru-RU" dirty="0">
                <a:solidFill>
                  <a:schemeClr val="tx1"/>
                </a:solidFill>
              </a:rPr>
              <a:t>          </a:t>
            </a:r>
            <a:endParaRPr lang="ru-RU" dirty="0" smtClean="0">
              <a:solidFill>
                <a:schemeClr val="tx1"/>
              </a:solidFill>
            </a:endParaRPr>
          </a:p>
          <a:p>
            <a:r>
              <a:rPr lang="ru-RU" dirty="0" smtClean="0">
                <a:solidFill>
                  <a:schemeClr val="tx1"/>
                </a:solidFill>
              </a:rPr>
              <a:t>Серия </a:t>
            </a:r>
            <a:r>
              <a:rPr lang="ru-RU" dirty="0">
                <a:solidFill>
                  <a:schemeClr val="tx1"/>
                </a:solidFill>
              </a:rPr>
              <a:t>графических работ </a:t>
            </a:r>
            <a:r>
              <a:rPr lang="ru-RU" b="1" dirty="0">
                <a:solidFill>
                  <a:schemeClr val="tx1"/>
                </a:solidFill>
              </a:rPr>
              <a:t>"Пятьдесят три станции </a:t>
            </a:r>
            <a:r>
              <a:rPr lang="ru-RU" b="1" dirty="0" err="1">
                <a:solidFill>
                  <a:schemeClr val="tx1"/>
                </a:solidFill>
              </a:rPr>
              <a:t>Токайдо</a:t>
            </a:r>
            <a:r>
              <a:rPr lang="ru-RU" b="1" dirty="0">
                <a:solidFill>
                  <a:schemeClr val="tx1"/>
                </a:solidFill>
              </a:rPr>
              <a:t>" </a:t>
            </a:r>
            <a:r>
              <a:rPr lang="ru-RU" dirty="0">
                <a:solidFill>
                  <a:schemeClr val="tx1"/>
                </a:solidFill>
              </a:rPr>
              <a:t>принесла </a:t>
            </a:r>
            <a:r>
              <a:rPr lang="ru-RU" dirty="0" err="1">
                <a:solidFill>
                  <a:schemeClr val="tx1"/>
                </a:solidFill>
              </a:rPr>
              <a:t>Хиросигэ</a:t>
            </a:r>
            <a:r>
              <a:rPr lang="ru-RU" dirty="0">
                <a:solidFill>
                  <a:schemeClr val="tx1"/>
                </a:solidFill>
              </a:rPr>
              <a:t> большую известность.</a:t>
            </a:r>
          </a:p>
        </p:txBody>
      </p:sp>
      <p:sp>
        <p:nvSpPr>
          <p:cNvPr id="5" name="Заголовок 1"/>
          <p:cNvSpPr>
            <a:spLocks noGrp="1"/>
          </p:cNvSpPr>
          <p:nvPr>
            <p:ph type="title"/>
          </p:nvPr>
        </p:nvSpPr>
        <p:spPr/>
        <p:txBody>
          <a:bodyPr>
            <a:normAutofit fontScale="90000"/>
          </a:bodyPr>
          <a:lstStyle/>
          <a:p>
            <a:r>
              <a:rPr lang="ru-RU" b="1" dirty="0" smtClean="0">
                <a:latin typeface="Mistral" pitchFamily="66" charset="0"/>
              </a:rPr>
              <a:t>ЖИВОПИСЬ</a:t>
            </a:r>
            <a:br>
              <a:rPr lang="ru-RU" b="1" dirty="0" smtClean="0">
                <a:latin typeface="Mistral" pitchFamily="66" charset="0"/>
              </a:rPr>
            </a:br>
            <a:r>
              <a:rPr lang="ru-RU" sz="2800" dirty="0" err="1">
                <a:effectLst/>
              </a:rPr>
              <a:t>Андо</a:t>
            </a:r>
            <a:r>
              <a:rPr lang="ru-RU" sz="2800" dirty="0">
                <a:effectLst/>
              </a:rPr>
              <a:t> </a:t>
            </a:r>
            <a:r>
              <a:rPr lang="ru-RU" sz="2800" dirty="0" err="1">
                <a:effectLst/>
              </a:rPr>
              <a:t>Хиросигэ</a:t>
            </a:r>
            <a:r>
              <a:rPr lang="ru-RU" sz="2800" dirty="0">
                <a:effectLst/>
              </a:rPr>
              <a:t> (1797 - 1858)</a:t>
            </a:r>
            <a:endParaRPr lang="ru-RU" sz="3100" dirty="0">
              <a:latin typeface="Mistral" pitchFamily="66" charset="0"/>
            </a:endParaRPr>
          </a:p>
        </p:txBody>
      </p:sp>
      <p:pic>
        <p:nvPicPr>
          <p:cNvPr id="3074" name="Picture 2" descr="C:\Users\Светлана\Desktop\rai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33901" y="1600200"/>
            <a:ext cx="3085198"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95536" y="6228020"/>
            <a:ext cx="4481868" cy="400110"/>
          </a:xfrm>
          <a:prstGeom prst="rect">
            <a:avLst/>
          </a:prstGeom>
          <a:noFill/>
        </p:spPr>
        <p:txBody>
          <a:bodyPr wrap="none" rtlCol="0">
            <a:spAutoFit/>
          </a:bodyPr>
          <a:lstStyle/>
          <a:p>
            <a:r>
              <a:rPr lang="ru-RU" sz="2000" dirty="0"/>
              <a:t>  </a:t>
            </a:r>
            <a:r>
              <a:rPr lang="ru-RU" sz="2000" dirty="0" err="1"/>
              <a:t>Андо</a:t>
            </a:r>
            <a:r>
              <a:rPr lang="ru-RU" sz="2000" dirty="0"/>
              <a:t> </a:t>
            </a:r>
            <a:r>
              <a:rPr lang="ru-RU" sz="2000" dirty="0" err="1" smtClean="0"/>
              <a:t>Хиросигэ</a:t>
            </a:r>
            <a:r>
              <a:rPr lang="ru-RU" sz="2000" dirty="0" smtClean="0"/>
              <a:t>. Дождь на мосту </a:t>
            </a:r>
            <a:r>
              <a:rPr lang="ru-RU" sz="2000" dirty="0" err="1" smtClean="0"/>
              <a:t>Охаси</a:t>
            </a:r>
            <a:endParaRPr lang="ru-RU" sz="2000" dirty="0"/>
          </a:p>
        </p:txBody>
      </p:sp>
    </p:spTree>
    <p:extLst>
      <p:ext uri="{BB962C8B-B14F-4D97-AF65-F5344CB8AC3E}">
        <p14:creationId xmlns:p14="http://schemas.microsoft.com/office/powerpoint/2010/main" val="12125148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dirty="0" smtClean="0">
                <a:latin typeface="Mistral" pitchFamily="66" charset="0"/>
              </a:rPr>
              <a:t>ЖИВОПИСЬ</a:t>
            </a:r>
            <a:r>
              <a:rPr lang="ru-RU" sz="3600" b="1" dirty="0">
                <a:latin typeface="Mistral" pitchFamily="66" charset="0"/>
              </a:rPr>
              <a:t/>
            </a:r>
            <a:br>
              <a:rPr lang="ru-RU" sz="3600" b="1" dirty="0">
                <a:latin typeface="Mistral" pitchFamily="66" charset="0"/>
              </a:rPr>
            </a:br>
            <a:r>
              <a:rPr lang="ru-RU" sz="2800" dirty="0">
                <a:effectLst/>
              </a:rPr>
              <a:t> </a:t>
            </a:r>
            <a:r>
              <a:rPr lang="ru-RU" sz="2800" dirty="0" err="1">
                <a:effectLst/>
              </a:rPr>
              <a:t>Китагава</a:t>
            </a:r>
            <a:r>
              <a:rPr lang="ru-RU" sz="2800" dirty="0">
                <a:effectLst/>
              </a:rPr>
              <a:t> </a:t>
            </a:r>
            <a:r>
              <a:rPr lang="ru-RU" sz="2800" dirty="0" err="1" smtClean="0">
                <a:effectLst/>
              </a:rPr>
              <a:t>Утамаро</a:t>
            </a:r>
            <a:r>
              <a:rPr lang="ru-RU" sz="2800" dirty="0" smtClean="0">
                <a:effectLst/>
              </a:rPr>
              <a:t> (1753—1806</a:t>
            </a:r>
            <a:r>
              <a:rPr lang="ru-RU" sz="2800" dirty="0">
                <a:effectLst/>
              </a:rPr>
              <a:t>)</a:t>
            </a:r>
            <a:endParaRPr lang="ru-RU" sz="2800" dirty="0"/>
          </a:p>
        </p:txBody>
      </p:sp>
      <p:sp>
        <p:nvSpPr>
          <p:cNvPr id="4" name="Объект 3"/>
          <p:cNvSpPr>
            <a:spLocks noGrp="1"/>
          </p:cNvSpPr>
          <p:nvPr>
            <p:ph sz="half" idx="2"/>
          </p:nvPr>
        </p:nvSpPr>
        <p:spPr>
          <a:xfrm>
            <a:off x="3563888" y="1600200"/>
            <a:ext cx="5122912" cy="4525963"/>
          </a:xfrm>
        </p:spPr>
        <p:txBody>
          <a:bodyPr>
            <a:noAutofit/>
          </a:bodyPr>
          <a:lstStyle/>
          <a:p>
            <a:r>
              <a:rPr lang="ru-RU" sz="2000" dirty="0">
                <a:solidFill>
                  <a:schemeClr val="tx1"/>
                </a:solidFill>
              </a:rPr>
              <a:t> "Искусство </a:t>
            </a:r>
            <a:r>
              <a:rPr lang="ru-RU" sz="2000" dirty="0" err="1">
                <a:solidFill>
                  <a:schemeClr val="tx1"/>
                </a:solidFill>
              </a:rPr>
              <a:t>Утамаро</a:t>
            </a:r>
            <a:r>
              <a:rPr lang="ru-RU" sz="2000" dirty="0">
                <a:solidFill>
                  <a:schemeClr val="tx1"/>
                </a:solidFill>
              </a:rPr>
              <a:t> - это искусство сердца. Что волнует его сердце, то воспроизводит его кисть". Эти слова были написаны в предисловии к книге "Песни раковин", в которой молодой художник заявил о себе, как великолепный иллюстратор в 1780 году. </a:t>
            </a:r>
            <a:endParaRPr lang="ru-RU" sz="2000" dirty="0" smtClean="0">
              <a:solidFill>
                <a:schemeClr val="tx1"/>
              </a:solidFill>
            </a:endParaRPr>
          </a:p>
          <a:p>
            <a:r>
              <a:rPr lang="ru-RU" sz="2000" dirty="0" smtClean="0">
                <a:solidFill>
                  <a:schemeClr val="tx1"/>
                </a:solidFill>
              </a:rPr>
              <a:t>Этот </a:t>
            </a:r>
            <a:r>
              <a:rPr lang="ru-RU" sz="2000" dirty="0">
                <a:solidFill>
                  <a:schemeClr val="tx1"/>
                </a:solidFill>
              </a:rPr>
              <a:t>успех будет блистательно развит в других книгах, где </a:t>
            </a:r>
            <a:r>
              <a:rPr lang="ru-RU" sz="2000" dirty="0" err="1">
                <a:solidFill>
                  <a:schemeClr val="tx1"/>
                </a:solidFill>
              </a:rPr>
              <a:t>Утамаро</a:t>
            </a:r>
            <a:r>
              <a:rPr lang="ru-RU" sz="2000" dirty="0">
                <a:solidFill>
                  <a:schemeClr val="tx1"/>
                </a:solidFill>
              </a:rPr>
              <a:t> покажет себя прекрасным анималистом в правдивом изображении животных, птиц, насекомых. </a:t>
            </a:r>
            <a:br>
              <a:rPr lang="ru-RU" sz="2000" dirty="0">
                <a:solidFill>
                  <a:schemeClr val="tx1"/>
                </a:solidFill>
              </a:rPr>
            </a:br>
            <a:r>
              <a:rPr lang="ru-RU" sz="2000" dirty="0">
                <a:solidFill>
                  <a:schemeClr val="tx1"/>
                </a:solidFill>
              </a:rPr>
              <a:t>          </a:t>
            </a:r>
          </a:p>
        </p:txBody>
      </p:sp>
      <p:pic>
        <p:nvPicPr>
          <p:cNvPr id="4098" name="Picture 2" descr="C:\Users\Светлана\Desktop\thinking.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3039938"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92950" y="6019780"/>
            <a:ext cx="2058384" cy="646331"/>
          </a:xfrm>
          <a:prstGeom prst="rect">
            <a:avLst/>
          </a:prstGeom>
          <a:noFill/>
        </p:spPr>
        <p:txBody>
          <a:bodyPr wrap="none" rtlCol="0">
            <a:spAutoFit/>
          </a:bodyPr>
          <a:lstStyle/>
          <a:p>
            <a:r>
              <a:rPr lang="ru-RU" dirty="0"/>
              <a:t> </a:t>
            </a:r>
            <a:r>
              <a:rPr lang="ru-RU" dirty="0" err="1"/>
              <a:t>Китагава</a:t>
            </a:r>
            <a:r>
              <a:rPr lang="ru-RU" dirty="0"/>
              <a:t> </a:t>
            </a:r>
            <a:r>
              <a:rPr lang="ru-RU" dirty="0" err="1" smtClean="0"/>
              <a:t>Утамаро</a:t>
            </a:r>
            <a:r>
              <a:rPr lang="ru-RU" dirty="0" smtClean="0"/>
              <a:t>.</a:t>
            </a:r>
          </a:p>
          <a:p>
            <a:r>
              <a:rPr lang="ru-RU" dirty="0" smtClean="0"/>
              <a:t>Любовь задумчива</a:t>
            </a:r>
            <a:endParaRPr lang="ru-RU" dirty="0"/>
          </a:p>
        </p:txBody>
      </p:sp>
      <p:pic>
        <p:nvPicPr>
          <p:cNvPr id="5122" name="Picture 2" descr="http://img1.liveinternet.ru/images/attach/c/2/64/970/64970050_1286432561_image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1300680"/>
            <a:ext cx="8617137" cy="53426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tat17.privet.ru/lr/0933ba31041f7fc223f3f3b756f1d17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229" y="1300680"/>
            <a:ext cx="8638571" cy="534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265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4"/>
                                        </p:tgtEl>
                                        <p:attrNameLst>
                                          <p:attrName>style.visibility</p:attrName>
                                        </p:attrNameLst>
                                      </p:cBhvr>
                                      <p:to>
                                        <p:strVal val="visible"/>
                                      </p:to>
                                    </p:set>
                                    <p:animEffect transition="in" filter="fade">
                                      <p:cBhvr>
                                        <p:cTn id="12"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4211960" y="1600200"/>
            <a:ext cx="4474840" cy="4525963"/>
          </a:xfrm>
        </p:spPr>
        <p:txBody>
          <a:bodyPr>
            <a:normAutofit lnSpcReduction="10000"/>
          </a:bodyPr>
          <a:lstStyle/>
          <a:p>
            <a:r>
              <a:rPr lang="ru-RU" sz="2000" dirty="0">
                <a:solidFill>
                  <a:schemeClr val="tx1"/>
                </a:solidFill>
              </a:rPr>
              <a:t>Однако, главной темой творчества замечательного художника стало изображение женщин, полных лиризма, тончайших оттенков человеческой души. </a:t>
            </a:r>
            <a:endParaRPr lang="ru-RU" sz="2000" dirty="0" smtClean="0">
              <a:solidFill>
                <a:schemeClr val="tx1"/>
              </a:solidFill>
            </a:endParaRPr>
          </a:p>
          <a:p>
            <a:r>
              <a:rPr lang="ru-RU" sz="2000" dirty="0" smtClean="0">
                <a:solidFill>
                  <a:schemeClr val="tx1"/>
                </a:solidFill>
              </a:rPr>
              <a:t>В </a:t>
            </a:r>
            <a:r>
              <a:rPr lang="ru-RU" sz="2000" dirty="0">
                <a:solidFill>
                  <a:schemeClr val="tx1"/>
                </a:solidFill>
              </a:rPr>
              <a:t>90-е годы XVIII века появляются замечательные серии гравюр: "Десять красавиц", "Испытания верной любви", "Соревнование в верности" и другие</a:t>
            </a:r>
            <a:r>
              <a:rPr lang="ru-RU" sz="2000" dirty="0" smtClean="0">
                <a:solidFill>
                  <a:schemeClr val="tx1"/>
                </a:solidFill>
              </a:rPr>
              <a:t>.</a:t>
            </a:r>
            <a:r>
              <a:rPr lang="ru-RU" sz="2000" dirty="0">
                <a:solidFill>
                  <a:schemeClr val="tx1"/>
                </a:solidFill>
              </a:rPr>
              <a:t>   </a:t>
            </a:r>
            <a:endParaRPr lang="ru-RU" sz="2000" dirty="0" smtClean="0">
              <a:solidFill>
                <a:schemeClr val="tx1"/>
              </a:solidFill>
            </a:endParaRPr>
          </a:p>
          <a:p>
            <a:r>
              <a:rPr lang="ru-RU" sz="2000" dirty="0">
                <a:solidFill>
                  <a:schemeClr val="tx1"/>
                </a:solidFill>
              </a:rPr>
              <a:t> Героини </a:t>
            </a:r>
            <a:r>
              <a:rPr lang="ru-RU" sz="2000" dirty="0" err="1">
                <a:solidFill>
                  <a:schemeClr val="tx1"/>
                </a:solidFill>
              </a:rPr>
              <a:t>Утамаро</a:t>
            </a:r>
            <a:r>
              <a:rPr lang="ru-RU" sz="2000" dirty="0">
                <a:solidFill>
                  <a:schemeClr val="tx1"/>
                </a:solidFill>
              </a:rPr>
              <a:t> - такие изящные и женственные, создают собирательный образ женщины, показывают ее внутренний мир, полный чувств и переживаний. </a:t>
            </a:r>
          </a:p>
        </p:txBody>
      </p:sp>
      <p:pic>
        <p:nvPicPr>
          <p:cNvPr id="5" name="Picture 3" descr="C:\Users\Светлана\Desktop\beauty.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32071" y="1452006"/>
            <a:ext cx="2994678" cy="4525963"/>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1"/>
          <p:cNvSpPr>
            <a:spLocks noGrp="1"/>
          </p:cNvSpPr>
          <p:nvPr>
            <p:ph type="title"/>
          </p:nvPr>
        </p:nvSpPr>
        <p:spPr/>
        <p:txBody>
          <a:bodyPr>
            <a:normAutofit/>
          </a:bodyPr>
          <a:lstStyle/>
          <a:p>
            <a:r>
              <a:rPr lang="ru-RU" sz="3600" b="1" dirty="0" smtClean="0">
                <a:latin typeface="Mistral" pitchFamily="66" charset="0"/>
              </a:rPr>
              <a:t>ЖИВОПИСЬ</a:t>
            </a:r>
            <a:r>
              <a:rPr lang="ru-RU" sz="3600" b="1" dirty="0">
                <a:latin typeface="Mistral" pitchFamily="66" charset="0"/>
              </a:rPr>
              <a:t/>
            </a:r>
            <a:br>
              <a:rPr lang="ru-RU" sz="3600" b="1" dirty="0">
                <a:latin typeface="Mistral" pitchFamily="66" charset="0"/>
              </a:rPr>
            </a:br>
            <a:r>
              <a:rPr lang="ru-RU" sz="2800" dirty="0">
                <a:effectLst/>
              </a:rPr>
              <a:t> </a:t>
            </a:r>
            <a:r>
              <a:rPr lang="ru-RU" sz="2800" dirty="0" err="1">
                <a:effectLst/>
              </a:rPr>
              <a:t>Китагава</a:t>
            </a:r>
            <a:r>
              <a:rPr lang="ru-RU" sz="2800" dirty="0">
                <a:effectLst/>
              </a:rPr>
              <a:t> </a:t>
            </a:r>
            <a:r>
              <a:rPr lang="ru-RU" sz="2800" dirty="0" err="1">
                <a:effectLst/>
              </a:rPr>
              <a:t>Утамаро</a:t>
            </a:r>
            <a:endParaRPr lang="ru-RU" sz="2800" dirty="0"/>
          </a:p>
        </p:txBody>
      </p:sp>
      <p:sp>
        <p:nvSpPr>
          <p:cNvPr id="7" name="TextBox 6"/>
          <p:cNvSpPr txBox="1"/>
          <p:nvPr/>
        </p:nvSpPr>
        <p:spPr>
          <a:xfrm>
            <a:off x="539552" y="5925053"/>
            <a:ext cx="3842142" cy="646331"/>
          </a:xfrm>
          <a:prstGeom prst="rect">
            <a:avLst/>
          </a:prstGeom>
          <a:noFill/>
        </p:spPr>
        <p:txBody>
          <a:bodyPr wrap="none" rtlCol="0">
            <a:spAutoFit/>
          </a:bodyPr>
          <a:lstStyle/>
          <a:p>
            <a:r>
              <a:rPr lang="ru-RU" dirty="0"/>
              <a:t> </a:t>
            </a:r>
            <a:r>
              <a:rPr lang="ru-RU" dirty="0" err="1"/>
              <a:t>Китагава</a:t>
            </a:r>
            <a:r>
              <a:rPr lang="ru-RU" dirty="0"/>
              <a:t> </a:t>
            </a:r>
            <a:r>
              <a:rPr lang="ru-RU" dirty="0" err="1"/>
              <a:t>Утамаро</a:t>
            </a:r>
            <a:r>
              <a:rPr lang="ru-RU" dirty="0"/>
              <a:t>.</a:t>
            </a:r>
          </a:p>
          <a:p>
            <a:r>
              <a:rPr lang="ru-RU" dirty="0" smtClean="0"/>
              <a:t>Красавица </a:t>
            </a:r>
            <a:r>
              <a:rPr lang="ru-RU" dirty="0" err="1" smtClean="0"/>
              <a:t>Канадзума</a:t>
            </a:r>
            <a:r>
              <a:rPr lang="ru-RU" dirty="0" smtClean="0"/>
              <a:t> из дома </a:t>
            </a:r>
            <a:r>
              <a:rPr lang="ru-RU" dirty="0" err="1" smtClean="0"/>
              <a:t>Хёго</a:t>
            </a:r>
            <a:r>
              <a:rPr lang="ru-RU" dirty="0" smtClean="0"/>
              <a:t>-я</a:t>
            </a:r>
            <a:endParaRPr lang="ru-RU" dirty="0"/>
          </a:p>
        </p:txBody>
      </p:sp>
      <p:pic>
        <p:nvPicPr>
          <p:cNvPr id="5122" name="Picture 2" descr="C:\Users\Светлана\Desktop\mirro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56" y="1383985"/>
            <a:ext cx="3024336" cy="4570784"/>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4917595" y="5925053"/>
            <a:ext cx="2869568" cy="646331"/>
          </a:xfrm>
          <a:prstGeom prst="rect">
            <a:avLst/>
          </a:prstGeom>
        </p:spPr>
        <p:txBody>
          <a:bodyPr wrap="none">
            <a:spAutoFit/>
          </a:bodyPr>
          <a:lstStyle/>
          <a:p>
            <a:r>
              <a:rPr lang="ru-RU" dirty="0"/>
              <a:t> </a:t>
            </a:r>
            <a:r>
              <a:rPr lang="ru-RU" dirty="0" err="1"/>
              <a:t>Китагава</a:t>
            </a:r>
            <a:r>
              <a:rPr lang="ru-RU" dirty="0"/>
              <a:t> </a:t>
            </a:r>
            <a:r>
              <a:rPr lang="ru-RU" dirty="0" err="1"/>
              <a:t>Утамаро</a:t>
            </a:r>
            <a:r>
              <a:rPr lang="ru-RU" dirty="0" smtClean="0"/>
              <a:t>. </a:t>
            </a:r>
          </a:p>
          <a:p>
            <a:r>
              <a:rPr lang="ru-RU" dirty="0" smtClean="0"/>
              <a:t>Красавица перед зеркалом</a:t>
            </a:r>
            <a:endParaRPr lang="ru-RU" dirty="0"/>
          </a:p>
        </p:txBody>
      </p:sp>
    </p:spTree>
    <p:extLst>
      <p:ext uri="{BB962C8B-B14F-4D97-AF65-F5344CB8AC3E}">
        <p14:creationId xmlns:p14="http://schemas.microsoft.com/office/powerpoint/2010/main" val="29745558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xit" presetSubtype="0" fill="hold" grpId="0" nodeType="withEffect">
                                  <p:stCondLst>
                                    <p:cond delay="0"/>
                                  </p:stCondLst>
                                  <p:childTnLst>
                                    <p:animEffect transition="out" filter="fade">
                                      <p:cBhvr>
                                        <p:cTn id="9" dur="500"/>
                                        <p:tgtEl>
                                          <p:spTgt spid="4">
                                            <p:txEl>
                                              <p:pRg st="0" end="0"/>
                                            </p:txEl>
                                          </p:spTgt>
                                        </p:tgtEl>
                                      </p:cBhvr>
                                    </p:animEffect>
                                    <p:set>
                                      <p:cBhvr>
                                        <p:cTn id="10" dur="1" fill="hold">
                                          <p:stCondLst>
                                            <p:cond delay="499"/>
                                          </p:stCondLst>
                                        </p:cTn>
                                        <p:tgtEl>
                                          <p:spTgt spid="4">
                                            <p:txEl>
                                              <p:pRg st="0" end="0"/>
                                            </p:txEl>
                                          </p:spTgt>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4">
                                            <p:txEl>
                                              <p:pRg st="1" end="1"/>
                                            </p:txEl>
                                          </p:spTgt>
                                        </p:tgtEl>
                                      </p:cBhvr>
                                    </p:animEffect>
                                    <p:set>
                                      <p:cBhvr>
                                        <p:cTn id="13" dur="1" fill="hold">
                                          <p:stCondLst>
                                            <p:cond delay="499"/>
                                          </p:stCondLst>
                                        </p:cTn>
                                        <p:tgtEl>
                                          <p:spTgt spid="4">
                                            <p:txEl>
                                              <p:pRg st="1" end="1"/>
                                            </p:txEl>
                                          </p:spTgt>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4">
                                            <p:txEl>
                                              <p:pRg st="2" end="2"/>
                                            </p:txEl>
                                          </p:spTgt>
                                        </p:tgtEl>
                                      </p:cBhvr>
                                    </p:animEffect>
                                    <p:set>
                                      <p:cBhvr>
                                        <p:cTn id="16" dur="1" fill="hold">
                                          <p:stCondLst>
                                            <p:cond delay="499"/>
                                          </p:stCondLst>
                                        </p:cTn>
                                        <p:tgtEl>
                                          <p:spTgt spid="4">
                                            <p:txEl>
                                              <p:pRg st="2" end="2"/>
                                            </p:txEl>
                                          </p:spTgt>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Текст 2"/>
          <p:cNvSpPr>
            <a:spLocks noGrp="1"/>
          </p:cNvSpPr>
          <p:nvPr>
            <p:ph type="body" idx="1"/>
          </p:nvPr>
        </p:nvSpPr>
        <p:spPr/>
        <p:txBody>
          <a:bodyPr/>
          <a:lstStyle/>
          <a:p>
            <a:endParaRPr lang="ru-RU"/>
          </a:p>
        </p:txBody>
      </p:sp>
      <p:sp>
        <p:nvSpPr>
          <p:cNvPr id="4" name="Заголовок 1"/>
          <p:cNvSpPr>
            <a:spLocks noGrp="1"/>
          </p:cNvSpPr>
          <p:nvPr>
            <p:ph type="title"/>
          </p:nvPr>
        </p:nvSpPr>
        <p:spPr/>
        <p:txBody>
          <a:bodyPr/>
          <a:lstStyle/>
          <a:p>
            <a:r>
              <a:rPr lang="ru-RU" dirty="0" smtClean="0">
                <a:latin typeface="Mistral" pitchFamily="66" charset="0"/>
              </a:rPr>
              <a:t>КАЛЛИГРАФИЯ</a:t>
            </a:r>
            <a:endParaRPr lang="ru-RU" dirty="0">
              <a:latin typeface="Mistral" pitchFamily="66" charset="0"/>
            </a:endParaRPr>
          </a:p>
        </p:txBody>
      </p:sp>
    </p:spTree>
    <p:extLst>
      <p:ext uri="{BB962C8B-B14F-4D97-AF65-F5344CB8AC3E}">
        <p14:creationId xmlns:p14="http://schemas.microsoft.com/office/powerpoint/2010/main" val="148495505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4"/>
          <p:cNvSpPr>
            <a:spLocks noGrp="1"/>
          </p:cNvSpPr>
          <p:nvPr>
            <p:ph idx="1"/>
          </p:nvPr>
        </p:nvSpPr>
        <p:spPr/>
        <p:txBody>
          <a:bodyPr>
            <a:noAutofit/>
          </a:bodyPr>
          <a:lstStyle/>
          <a:p>
            <a:r>
              <a:rPr lang="ru-RU" sz="2000" dirty="0">
                <a:solidFill>
                  <a:schemeClr val="tx1"/>
                </a:solidFill>
              </a:rPr>
              <a:t>В самом простом понимании каллиграфия – это искусство красиво писать. Мастер бамбуковой кистью создает тушью на рисовой бумаге произведение искусства. Оно воплощает гармонию и красоту</a:t>
            </a:r>
            <a:r>
              <a:rPr lang="ru-RU" sz="2000" dirty="0" smtClean="0">
                <a:solidFill>
                  <a:schemeClr val="tx1"/>
                </a:solidFill>
              </a:rPr>
              <a:t>.</a:t>
            </a:r>
          </a:p>
          <a:p>
            <a:r>
              <a:rPr lang="ru-RU" sz="2000" dirty="0">
                <a:solidFill>
                  <a:schemeClr val="tx1"/>
                </a:solidFill>
              </a:rPr>
              <a:t>Соотношение простого и изящного – </a:t>
            </a:r>
            <a:r>
              <a:rPr lang="ru-RU" sz="2000" dirty="0" err="1">
                <a:solidFill>
                  <a:schemeClr val="tx1"/>
                </a:solidFill>
              </a:rPr>
              <a:t>ваби-саби</a:t>
            </a:r>
            <a:r>
              <a:rPr lang="ru-RU" sz="2000" dirty="0">
                <a:solidFill>
                  <a:schemeClr val="tx1"/>
                </a:solidFill>
              </a:rPr>
              <a:t> – один из основных принципов восточной эстетики ясно отражается в каллиграфических работах. В восточной каллиграфии нет ничего случайного: для каждой линии и точки важно начало, направление, форма и окончание, важен баланс между элементами, и даже пустое пространство говорит о многом. </a:t>
            </a:r>
            <a:endParaRPr lang="ru-RU" sz="2000" dirty="0" smtClean="0">
              <a:solidFill>
                <a:schemeClr val="tx1"/>
              </a:solidFill>
            </a:endParaRPr>
          </a:p>
          <a:p>
            <a:r>
              <a:rPr lang="ru-RU" sz="2000" b="1" dirty="0" smtClean="0">
                <a:solidFill>
                  <a:schemeClr val="tx1"/>
                </a:solidFill>
              </a:rPr>
              <a:t>Иероглифы </a:t>
            </a:r>
            <a:r>
              <a:rPr lang="ru-RU" sz="2000" b="1" dirty="0">
                <a:solidFill>
                  <a:schemeClr val="tx1"/>
                </a:solidFill>
              </a:rPr>
              <a:t>гармоничны, пропорциональны, сбалансированы</a:t>
            </a:r>
            <a:r>
              <a:rPr lang="ru-RU" sz="2000" dirty="0">
                <a:solidFill>
                  <a:schemeClr val="tx1"/>
                </a:solidFill>
              </a:rPr>
              <a:t>.</a:t>
            </a:r>
          </a:p>
        </p:txBody>
      </p:sp>
      <p:sp>
        <p:nvSpPr>
          <p:cNvPr id="6" name="Заголовок 1"/>
          <p:cNvSpPr>
            <a:spLocks noGrp="1"/>
          </p:cNvSpPr>
          <p:nvPr>
            <p:ph type="title"/>
          </p:nvPr>
        </p:nvSpPr>
        <p:spPr/>
        <p:txBody>
          <a:bodyPr/>
          <a:lstStyle/>
          <a:p>
            <a:r>
              <a:rPr lang="ru-RU" dirty="0" smtClean="0">
                <a:latin typeface="Mistral" pitchFamily="66" charset="0"/>
              </a:rPr>
              <a:t>КАЛЛИГРАФИЯ</a:t>
            </a:r>
            <a:endParaRPr lang="ru-RU" dirty="0">
              <a:latin typeface="Mistral" pitchFamily="66" charset="0"/>
            </a:endParaRPr>
          </a:p>
        </p:txBody>
      </p:sp>
    </p:spTree>
    <p:extLst>
      <p:ext uri="{BB962C8B-B14F-4D97-AF65-F5344CB8AC3E}">
        <p14:creationId xmlns:p14="http://schemas.microsoft.com/office/powerpoint/2010/main" val="41549823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339752" y="404664"/>
            <a:ext cx="5987008" cy="3250331"/>
          </a:xfrm>
        </p:spPr>
        <p:txBody>
          <a:bodyPr>
            <a:normAutofit fontScale="85000" lnSpcReduction="20000"/>
          </a:bodyPr>
          <a:lstStyle/>
          <a:p>
            <a:r>
              <a:rPr lang="ru-RU" dirty="0" smtClean="0">
                <a:solidFill>
                  <a:schemeClr val="tx1"/>
                </a:solidFill>
              </a:rPr>
              <a:t>…чайные </a:t>
            </a:r>
            <a:r>
              <a:rPr lang="ru-RU" dirty="0">
                <a:solidFill>
                  <a:schemeClr val="tx1"/>
                </a:solidFill>
              </a:rPr>
              <a:t>домики, в которых гейши с замысловатыми прическами и выбеленными рисовой пудрой лицами, одетые в традиционные кимоно проведут для Вас традиционную чайную церемонию с чтением стихов древних поэтов и философскими беседами о красоте цветущей сакуры</a:t>
            </a:r>
            <a:endParaRPr lang="ru-RU" dirty="0"/>
          </a:p>
        </p:txBody>
      </p:sp>
      <p:pic>
        <p:nvPicPr>
          <p:cNvPr id="5122" name="Picture 2" descr="http://img-fotki.yandex.ru/get/4110/devo4ka-amy.0/0_267ff_ac8d83c4_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887" y="404664"/>
            <a:ext cx="1949194" cy="29623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greenteadesign.com/thedesigntree/wp-content/uploads/2012/05/Japanese-Garden-5-tea-hou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3779739"/>
            <a:ext cx="4071471" cy="288962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netproblem.kh.ua/filestore/uploaded/1293041142_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887" y="3822688"/>
            <a:ext cx="3083145" cy="2055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5766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4000" b="1" dirty="0" smtClean="0">
                <a:solidFill>
                  <a:schemeClr val="tx1"/>
                </a:solidFill>
                <a:latin typeface="Mistral" pitchFamily="66" charset="0"/>
              </a:rPr>
              <a:t>ЯПОНСКАЯ КАЛЛИГРАФИЯ</a:t>
            </a:r>
            <a:endParaRPr lang="ru-RU" sz="4000" dirty="0">
              <a:latin typeface="Mistral" pitchFamily="66" charset="0"/>
            </a:endParaRPr>
          </a:p>
        </p:txBody>
      </p:sp>
      <p:sp>
        <p:nvSpPr>
          <p:cNvPr id="3" name="Объект 2"/>
          <p:cNvSpPr>
            <a:spLocks noGrp="1"/>
          </p:cNvSpPr>
          <p:nvPr>
            <p:ph idx="1"/>
          </p:nvPr>
        </p:nvSpPr>
        <p:spPr/>
        <p:txBody>
          <a:bodyPr>
            <a:normAutofit/>
          </a:bodyPr>
          <a:lstStyle/>
          <a:p>
            <a:r>
              <a:rPr lang="ru-RU" sz="2000" b="1" dirty="0">
                <a:solidFill>
                  <a:schemeClr val="tx1"/>
                </a:solidFill>
              </a:rPr>
              <a:t>Японская каллиграфия</a:t>
            </a:r>
            <a:r>
              <a:rPr lang="ru-RU" sz="2000" dirty="0">
                <a:solidFill>
                  <a:schemeClr val="tx1"/>
                </a:solidFill>
              </a:rPr>
              <a:t> – это не только красота, но и смысл, зачастую более сложный, чем значение написанного кистью иероглифа. </a:t>
            </a:r>
            <a:endParaRPr lang="ru-RU" sz="2000" dirty="0" smtClean="0">
              <a:solidFill>
                <a:schemeClr val="tx1"/>
              </a:solidFill>
            </a:endParaRPr>
          </a:p>
          <a:p>
            <a:r>
              <a:rPr lang="ru-RU" sz="2000" dirty="0" smtClean="0">
                <a:solidFill>
                  <a:schemeClr val="tx1"/>
                </a:solidFill>
              </a:rPr>
              <a:t>Гармония </a:t>
            </a:r>
            <a:r>
              <a:rPr lang="ru-RU" sz="2000" dirty="0">
                <a:solidFill>
                  <a:schemeClr val="tx1"/>
                </a:solidFill>
              </a:rPr>
              <a:t>и изящность линий не только создают эстетическое наслаждение, но и передают тысячелетнюю мудрость. Каждая линия имеет смысл, каждое движение кисти каллиграфа создает нечто прекрасное. </a:t>
            </a:r>
            <a:endParaRPr lang="ru-RU" sz="2000" dirty="0" smtClean="0">
              <a:solidFill>
                <a:schemeClr val="tx1"/>
              </a:solidFill>
            </a:endParaRPr>
          </a:p>
          <a:p>
            <a:r>
              <a:rPr lang="ru-RU" sz="2000" dirty="0" smtClean="0">
                <a:solidFill>
                  <a:schemeClr val="tx1"/>
                </a:solidFill>
              </a:rPr>
              <a:t>Жители </a:t>
            </a:r>
            <a:r>
              <a:rPr lang="ru-RU" sz="2000" dirty="0">
                <a:solidFill>
                  <a:schemeClr val="tx1"/>
                </a:solidFill>
              </a:rPr>
              <a:t>Востока верят, что иероглиф имеет также сакральное значение, ведь письмо на Востоке считается посланием Неба, а потому каллиграфический знак несет в себе энергетический заряд. </a:t>
            </a:r>
          </a:p>
        </p:txBody>
      </p:sp>
    </p:spTree>
    <p:extLst>
      <p:ext uri="{BB962C8B-B14F-4D97-AF65-F5344CB8AC3E}">
        <p14:creationId xmlns:p14="http://schemas.microsoft.com/office/powerpoint/2010/main" val="8452258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p:txBody>
          <a:bodyPr>
            <a:normAutofit fontScale="62500" lnSpcReduction="20000"/>
          </a:bodyPr>
          <a:lstStyle/>
          <a:p>
            <a:r>
              <a:rPr lang="ru-RU" b="1" dirty="0">
                <a:solidFill>
                  <a:schemeClr val="tx1"/>
                </a:solidFill>
              </a:rPr>
              <a:t>Японская каллиграфия</a:t>
            </a:r>
            <a:r>
              <a:rPr lang="ru-RU" dirty="0">
                <a:solidFill>
                  <a:schemeClr val="tx1"/>
                </a:solidFill>
              </a:rPr>
              <a:t> – это одна из практик дзен, такая же как искусство чайной церемонии (</a:t>
            </a:r>
            <a:r>
              <a:rPr lang="ru-RU" dirty="0" err="1">
                <a:solidFill>
                  <a:schemeClr val="tx1"/>
                </a:solidFill>
              </a:rPr>
              <a:t>тядо</a:t>
            </a:r>
            <a:r>
              <a:rPr lang="ru-RU" dirty="0">
                <a:solidFill>
                  <a:schemeClr val="tx1"/>
                </a:solidFill>
              </a:rPr>
              <a:t>), икебана, японское фехтование на мечах (кендо) и другие боевые искусства (</a:t>
            </a:r>
            <a:r>
              <a:rPr lang="ru-RU" dirty="0" err="1">
                <a:solidFill>
                  <a:schemeClr val="tx1"/>
                </a:solidFill>
              </a:rPr>
              <a:t>будо</a:t>
            </a:r>
            <a:r>
              <a:rPr lang="ru-RU" dirty="0">
                <a:solidFill>
                  <a:schemeClr val="tx1"/>
                </a:solidFill>
              </a:rPr>
              <a:t>). </a:t>
            </a:r>
            <a:endParaRPr lang="ru-RU" dirty="0" smtClean="0">
              <a:solidFill>
                <a:schemeClr val="tx1"/>
              </a:solidFill>
            </a:endParaRPr>
          </a:p>
          <a:p>
            <a:r>
              <a:rPr lang="ru-RU" dirty="0" smtClean="0">
                <a:solidFill>
                  <a:schemeClr val="tx1"/>
                </a:solidFill>
              </a:rPr>
              <a:t>Традиционные </a:t>
            </a:r>
            <a:r>
              <a:rPr lang="ru-RU" dirty="0">
                <a:solidFill>
                  <a:schemeClr val="tx1"/>
                </a:solidFill>
              </a:rPr>
              <a:t>способы передачи каллиграфических символов лаконичны: иероглифы пишут на белой бумаге, которая в философии дзен олицетворяет пустоту, а черные знаки на белом фоне несут в себе понятия </a:t>
            </a:r>
            <a:r>
              <a:rPr lang="ru-RU" dirty="0" err="1">
                <a:solidFill>
                  <a:schemeClr val="tx1"/>
                </a:solidFill>
              </a:rPr>
              <a:t>инь</a:t>
            </a:r>
            <a:r>
              <a:rPr lang="ru-RU" dirty="0">
                <a:solidFill>
                  <a:schemeClr val="tx1"/>
                </a:solidFill>
              </a:rPr>
              <a:t> и </a:t>
            </a:r>
            <a:r>
              <a:rPr lang="ru-RU" dirty="0" err="1">
                <a:solidFill>
                  <a:schemeClr val="tx1"/>
                </a:solidFill>
              </a:rPr>
              <a:t>янь</a:t>
            </a:r>
            <a:r>
              <a:rPr lang="ru-RU" dirty="0">
                <a:solidFill>
                  <a:schemeClr val="tx1"/>
                </a:solidFill>
              </a:rPr>
              <a:t> - женское и мужское начала. </a:t>
            </a:r>
            <a:endParaRPr lang="ru-RU" dirty="0" smtClean="0">
              <a:solidFill>
                <a:schemeClr val="tx1"/>
              </a:solidFill>
            </a:endParaRPr>
          </a:p>
          <a:p>
            <a:r>
              <a:rPr lang="ru-RU" dirty="0" smtClean="0">
                <a:solidFill>
                  <a:schemeClr val="tx1"/>
                </a:solidFill>
              </a:rPr>
              <a:t>Каллиграфия </a:t>
            </a:r>
            <a:r>
              <a:rPr lang="ru-RU" dirty="0">
                <a:solidFill>
                  <a:schemeClr val="tx1"/>
                </a:solidFill>
              </a:rPr>
              <a:t>является неотъемлемым атрибутом чайной церемонии. Мастера чайной церемонии изучают каллиграфию не менее долго и тщательно, чем чайное действо</a:t>
            </a:r>
            <a:r>
              <a:rPr lang="ru-RU" dirty="0" smtClean="0">
                <a:solidFill>
                  <a:schemeClr val="tx1"/>
                </a:solidFill>
              </a:rPr>
              <a:t>.</a:t>
            </a:r>
          </a:p>
          <a:p>
            <a:r>
              <a:rPr lang="ru-RU" dirty="0" smtClean="0">
                <a:solidFill>
                  <a:schemeClr val="tx1"/>
                </a:solidFill>
              </a:rPr>
              <a:t> </a:t>
            </a:r>
            <a:r>
              <a:rPr lang="ru-RU" dirty="0">
                <a:solidFill>
                  <a:schemeClr val="tx1"/>
                </a:solidFill>
              </a:rPr>
              <a:t>Выдающиеся мастера боевых искусств писали кисточкой иероглифы, в которых чувствуется сила мастера</a:t>
            </a:r>
            <a:r>
              <a:rPr lang="ru-RU" dirty="0" smtClean="0">
                <a:solidFill>
                  <a:schemeClr val="tx1"/>
                </a:solidFill>
              </a:rPr>
              <a:t>.</a:t>
            </a:r>
          </a:p>
          <a:p>
            <a:r>
              <a:rPr lang="ru-RU" dirty="0" smtClean="0">
                <a:solidFill>
                  <a:schemeClr val="tx1"/>
                </a:solidFill>
              </a:rPr>
              <a:t> </a:t>
            </a:r>
            <a:r>
              <a:rPr lang="ru-RU" dirty="0">
                <a:solidFill>
                  <a:schemeClr val="tx1"/>
                </a:solidFill>
              </a:rPr>
              <a:t>Каллиграфию изучали японские аристократы и самураи.</a:t>
            </a:r>
          </a:p>
          <a:p>
            <a:pPr marL="0" indent="0">
              <a:buNone/>
            </a:pPr>
            <a:r>
              <a:rPr lang="ru-RU" dirty="0">
                <a:solidFill>
                  <a:schemeClr val="tx1"/>
                </a:solidFill>
              </a:rPr>
              <a:t/>
            </a:r>
            <a:br>
              <a:rPr lang="ru-RU" dirty="0">
                <a:solidFill>
                  <a:schemeClr val="tx1"/>
                </a:solidFill>
              </a:rPr>
            </a:br>
            <a:endParaRPr lang="ru-RU" dirty="0">
              <a:solidFill>
                <a:schemeClr val="tx1"/>
              </a:solidFill>
            </a:endParaRPr>
          </a:p>
        </p:txBody>
      </p:sp>
      <p:sp>
        <p:nvSpPr>
          <p:cNvPr id="4" name="Заголовок 1"/>
          <p:cNvSpPr>
            <a:spLocks noGrp="1"/>
          </p:cNvSpPr>
          <p:nvPr>
            <p:ph type="title"/>
          </p:nvPr>
        </p:nvSpPr>
        <p:spPr/>
        <p:txBody>
          <a:bodyPr>
            <a:normAutofit/>
          </a:bodyPr>
          <a:lstStyle/>
          <a:p>
            <a:r>
              <a:rPr lang="ru-RU" sz="4000" b="1" dirty="0" smtClean="0">
                <a:solidFill>
                  <a:schemeClr val="tx1"/>
                </a:solidFill>
                <a:latin typeface="Mistral" pitchFamily="66" charset="0"/>
              </a:rPr>
              <a:t>ЯПОНСКАЯ КАЛЛИГРАФИЯ</a:t>
            </a:r>
            <a:endParaRPr lang="ru-RU" sz="4000" dirty="0">
              <a:latin typeface="Mistral" pitchFamily="66" charset="0"/>
            </a:endParaRPr>
          </a:p>
        </p:txBody>
      </p:sp>
    </p:spTree>
    <p:extLst>
      <p:ext uri="{BB962C8B-B14F-4D97-AF65-F5344CB8AC3E}">
        <p14:creationId xmlns:p14="http://schemas.microsoft.com/office/powerpoint/2010/main" val="36740201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latin typeface="Mistral" pitchFamily="66" charset="0"/>
              </a:rPr>
              <a:t>КАЛЛИГРАФИЯ</a:t>
            </a:r>
            <a:endParaRPr lang="ru-RU" dirty="0">
              <a:latin typeface="Mistral" pitchFamily="66" charset="0"/>
            </a:endParaRPr>
          </a:p>
        </p:txBody>
      </p:sp>
      <p:sp>
        <p:nvSpPr>
          <p:cNvPr id="3" name="Объект 2"/>
          <p:cNvSpPr>
            <a:spLocks noGrp="1"/>
          </p:cNvSpPr>
          <p:nvPr>
            <p:ph idx="1"/>
          </p:nvPr>
        </p:nvSpPr>
        <p:spPr>
          <a:xfrm>
            <a:off x="3707904" y="1600200"/>
            <a:ext cx="4978896" cy="4525963"/>
          </a:xfrm>
        </p:spPr>
        <p:txBody>
          <a:bodyPr>
            <a:normAutofit fontScale="62500" lnSpcReduction="20000"/>
          </a:bodyPr>
          <a:lstStyle/>
          <a:p>
            <a:r>
              <a:rPr lang="ru-RU" dirty="0">
                <a:solidFill>
                  <a:schemeClr val="tx1"/>
                </a:solidFill>
              </a:rPr>
              <a:t>Каллиграфия также считается одним из видов изобразительного искусства и носит название </a:t>
            </a:r>
            <a:r>
              <a:rPr lang="ru-RU" b="1" dirty="0" err="1">
                <a:solidFill>
                  <a:schemeClr val="tx1"/>
                </a:solidFill>
              </a:rPr>
              <a:t>сёдо</a:t>
            </a:r>
            <a:r>
              <a:rPr lang="ru-RU" b="1" dirty="0">
                <a:solidFill>
                  <a:schemeClr val="tx1"/>
                </a:solidFill>
              </a:rPr>
              <a:t>. </a:t>
            </a:r>
            <a:endParaRPr lang="ru-RU" b="1" dirty="0" smtClean="0">
              <a:solidFill>
                <a:schemeClr val="tx1"/>
              </a:solidFill>
            </a:endParaRPr>
          </a:p>
          <a:p>
            <a:r>
              <a:rPr lang="ru-RU" dirty="0" smtClean="0">
                <a:solidFill>
                  <a:schemeClr val="tx1"/>
                </a:solidFill>
              </a:rPr>
              <a:t>В </a:t>
            </a:r>
            <a:r>
              <a:rPr lang="ru-RU" dirty="0">
                <a:solidFill>
                  <a:schemeClr val="tx1"/>
                </a:solidFill>
              </a:rPr>
              <a:t>японских школах каллиграфия преподается наравне с рисованием. </a:t>
            </a:r>
            <a:endParaRPr lang="ru-RU" dirty="0" smtClean="0">
              <a:solidFill>
                <a:schemeClr val="tx1"/>
              </a:solidFill>
            </a:endParaRPr>
          </a:p>
          <a:p>
            <a:r>
              <a:rPr lang="ru-RU" dirty="0" smtClean="0">
                <a:solidFill>
                  <a:schemeClr val="tx1"/>
                </a:solidFill>
              </a:rPr>
              <a:t>Искусство </a:t>
            </a:r>
            <a:r>
              <a:rPr lang="ru-RU" dirty="0">
                <a:solidFill>
                  <a:schemeClr val="tx1"/>
                </a:solidFill>
              </a:rPr>
              <a:t>каллиграфии было завезено в Японию вместе с китайской письменностью. В старину в Японии признаком культурного человека считалось владение искусством каллиграфии. </a:t>
            </a:r>
            <a:endParaRPr lang="ru-RU" dirty="0" smtClean="0">
              <a:solidFill>
                <a:schemeClr val="tx1"/>
              </a:solidFill>
            </a:endParaRPr>
          </a:p>
          <a:p>
            <a:r>
              <a:rPr lang="ru-RU" dirty="0" smtClean="0">
                <a:solidFill>
                  <a:schemeClr val="tx1"/>
                </a:solidFill>
              </a:rPr>
              <a:t>Существует </a:t>
            </a:r>
            <a:r>
              <a:rPr lang="ru-RU" dirty="0">
                <a:solidFill>
                  <a:schemeClr val="tx1"/>
                </a:solidFill>
              </a:rPr>
              <a:t>несколько различных стилей написания иероглифов. Совершенствованием стилей написания иероглифов занимались буддийские монахи.</a:t>
            </a:r>
          </a:p>
        </p:txBody>
      </p:sp>
      <p:pic>
        <p:nvPicPr>
          <p:cNvPr id="3074" name="Picture 2" descr="http://www.cschool.perm.ru/works/web/voinova/kall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556792"/>
            <a:ext cx="3298887" cy="2232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73662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latin typeface="Mistral" pitchFamily="66" charset="0"/>
              </a:rPr>
              <a:t>НЭЦКЭ</a:t>
            </a:r>
            <a:endParaRPr lang="ru-RU" dirty="0"/>
          </a:p>
        </p:txBody>
      </p:sp>
      <p:sp>
        <p:nvSpPr>
          <p:cNvPr id="3" name="Текст 2"/>
          <p:cNvSpPr>
            <a:spLocks noGrp="1"/>
          </p:cNvSpPr>
          <p:nvPr>
            <p:ph type="body" idx="1"/>
          </p:nvPr>
        </p:nvSpPr>
        <p:spPr/>
        <p:txBody>
          <a:bodyPr/>
          <a:lstStyle/>
          <a:p>
            <a:endParaRPr lang="ru-RU"/>
          </a:p>
        </p:txBody>
      </p:sp>
    </p:spTree>
    <p:extLst>
      <p:ext uri="{BB962C8B-B14F-4D97-AF65-F5344CB8AC3E}">
        <p14:creationId xmlns:p14="http://schemas.microsoft.com/office/powerpoint/2010/main" val="403449227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latin typeface="Mistral" pitchFamily="66" charset="0"/>
              </a:rPr>
              <a:t>МИНИАТЮРНАЯ СКУЛЬПТУРА - НЭЦКЭ</a:t>
            </a:r>
            <a:endParaRPr lang="ru-RU" sz="3600" dirty="0">
              <a:latin typeface="Mistral" pitchFamily="66" charset="0"/>
            </a:endParaRPr>
          </a:p>
        </p:txBody>
      </p:sp>
      <p:sp>
        <p:nvSpPr>
          <p:cNvPr id="3" name="Объект 2"/>
          <p:cNvSpPr>
            <a:spLocks noGrp="1"/>
          </p:cNvSpPr>
          <p:nvPr>
            <p:ph idx="1"/>
          </p:nvPr>
        </p:nvSpPr>
        <p:spPr>
          <a:xfrm>
            <a:off x="3995936" y="1600200"/>
            <a:ext cx="4690864" cy="4525963"/>
          </a:xfrm>
        </p:spPr>
        <p:txBody>
          <a:bodyPr>
            <a:normAutofit fontScale="70000" lnSpcReduction="20000"/>
          </a:bodyPr>
          <a:lstStyle/>
          <a:p>
            <a:r>
              <a:rPr lang="ru-RU" dirty="0">
                <a:solidFill>
                  <a:schemeClr val="tx1"/>
                </a:solidFill>
              </a:rPr>
              <a:t>Миниатюрная скульптура - нэцкэ, как один из видов декоративно - прикладного искусства, получила широкое распространение в XVIII - первой половине XIX в. </a:t>
            </a:r>
            <a:endParaRPr lang="ru-RU" dirty="0" smtClean="0">
              <a:solidFill>
                <a:schemeClr val="tx1"/>
              </a:solidFill>
            </a:endParaRPr>
          </a:p>
          <a:p>
            <a:r>
              <a:rPr lang="ru-RU" dirty="0" smtClean="0">
                <a:solidFill>
                  <a:schemeClr val="tx1"/>
                </a:solidFill>
              </a:rPr>
              <a:t>Появление </a:t>
            </a:r>
            <a:r>
              <a:rPr lang="ru-RU" dirty="0">
                <a:solidFill>
                  <a:schemeClr val="tx1"/>
                </a:solidFill>
              </a:rPr>
              <a:t>её связано с тем, что национальный японский костюм - кимоно - не имеет карманов и все необходимые мелкие предметы (трубка, кисет, коробочка для лекарств и др.) прикрепляются к поясу с помощью брелока-противовеса. </a:t>
            </a:r>
          </a:p>
        </p:txBody>
      </p:sp>
      <p:pic>
        <p:nvPicPr>
          <p:cNvPr id="25602" name="Picture 2" descr="http://upload.wikimedia.org/wikipedia/commons/thumb/8/85/Netsuke-p1030001.jpg/616px-Netsuke-p103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1550313"/>
            <a:ext cx="3456384" cy="3366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214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latin typeface="Mistral" pitchFamily="66" charset="0"/>
              </a:rPr>
              <a:t>МИНИАТЮРНАЯ СКУЛЬПТУРА - НЭЦКЭ</a:t>
            </a:r>
            <a:endParaRPr lang="ru-RU" sz="3600" dirty="0">
              <a:latin typeface="Mistral" pitchFamily="66" charset="0"/>
            </a:endParaRPr>
          </a:p>
        </p:txBody>
      </p:sp>
      <p:sp>
        <p:nvSpPr>
          <p:cNvPr id="3" name="Объект 2"/>
          <p:cNvSpPr>
            <a:spLocks noGrp="1"/>
          </p:cNvSpPr>
          <p:nvPr>
            <p:ph idx="1"/>
          </p:nvPr>
        </p:nvSpPr>
        <p:spPr>
          <a:xfrm>
            <a:off x="4283968" y="1600200"/>
            <a:ext cx="4402832" cy="4525963"/>
          </a:xfrm>
        </p:spPr>
        <p:txBody>
          <a:bodyPr>
            <a:normAutofit/>
          </a:bodyPr>
          <a:lstStyle/>
          <a:p>
            <a:r>
              <a:rPr lang="ru-RU" sz="2400" dirty="0" smtClean="0">
                <a:solidFill>
                  <a:schemeClr val="tx1"/>
                </a:solidFill>
              </a:rPr>
              <a:t>Постоянными </a:t>
            </a:r>
            <a:r>
              <a:rPr lang="ru-RU" sz="2400" dirty="0">
                <a:solidFill>
                  <a:schemeClr val="tx1"/>
                </a:solidFill>
              </a:rPr>
              <a:t>сюжетами нэцкэ были следующие: растрескавшийся баклажан со множеством семян внутри - пожелание большого мужского потомства, две уточки - символ семейного счастья. </a:t>
            </a:r>
          </a:p>
        </p:txBody>
      </p:sp>
      <p:pic>
        <p:nvPicPr>
          <p:cNvPr id="26628" name="Picture 4" descr="http://artnow.ru/img/215000/2156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4032448" cy="3024336"/>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scaramouch.ru/foto/10-07-2008--02/sca0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268" y="1412775"/>
            <a:ext cx="4076700" cy="4762501"/>
          </a:xfrm>
          <a:prstGeom prst="rect">
            <a:avLst/>
          </a:prstGeom>
          <a:noFill/>
          <a:extLst>
            <a:ext uri="{909E8E84-426E-40DD-AFC4-6F175D3DCCD1}">
              <a14:hiddenFill xmlns:a14="http://schemas.microsoft.com/office/drawing/2010/main">
                <a:solidFill>
                  <a:srgbClr val="FFFFFF"/>
                </a:solidFill>
              </a14:hiddenFill>
            </a:ext>
          </a:extLst>
        </p:spPr>
      </p:pic>
      <p:pic>
        <p:nvPicPr>
          <p:cNvPr id="26632" name="Picture 8" descr="http://ampal.ru/790-790-thickbox/necke-utochki---mandarinki-na-kuvshink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69732" y="4605536"/>
            <a:ext cx="2062708" cy="2062708"/>
          </a:xfrm>
          <a:prstGeom prst="rect">
            <a:avLst/>
          </a:prstGeom>
          <a:noFill/>
          <a:extLst>
            <a:ext uri="{909E8E84-426E-40DD-AFC4-6F175D3DCCD1}">
              <a14:hiddenFill xmlns:a14="http://schemas.microsoft.com/office/drawing/2010/main">
                <a:solidFill>
                  <a:srgbClr val="FFFFFF"/>
                </a:solidFill>
              </a14:hiddenFill>
            </a:ext>
          </a:extLst>
        </p:spPr>
      </p:pic>
      <p:pic>
        <p:nvPicPr>
          <p:cNvPr id="26634" name="Picture 10" descr="http://st1.sima-land.ru/items/496/496077/0/7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4581128"/>
            <a:ext cx="3343206" cy="2087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9448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500"/>
                                        <p:tgtEl>
                                          <p:spTgt spid="266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632"/>
                                        </p:tgtEl>
                                        <p:attrNameLst>
                                          <p:attrName>style.visibility</p:attrName>
                                        </p:attrNameLst>
                                      </p:cBhvr>
                                      <p:to>
                                        <p:strVal val="visible"/>
                                      </p:to>
                                    </p:set>
                                    <p:animEffect transition="in" filter="fade">
                                      <p:cBhvr>
                                        <p:cTn id="12" dur="500"/>
                                        <p:tgtEl>
                                          <p:spTgt spid="266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34"/>
                                        </p:tgtEl>
                                        <p:attrNameLst>
                                          <p:attrName>style.visibility</p:attrName>
                                        </p:attrNameLst>
                                      </p:cBhvr>
                                      <p:to>
                                        <p:strVal val="visible"/>
                                      </p:to>
                                    </p:set>
                                    <p:animEffect transition="in" filter="fade">
                                      <p:cBhvr>
                                        <p:cTn id="17" dur="500"/>
                                        <p:tgtEl>
                                          <p:spTgt spid="26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dirty="0" smtClean="0">
                <a:latin typeface="Mistral" pitchFamily="66" charset="0"/>
              </a:rPr>
              <a:t>МИНИАТЮРНАЯ СКУЛЬПТУРА - НЭЦКЭ</a:t>
            </a:r>
            <a:endParaRPr lang="ru-RU" sz="3600" dirty="0">
              <a:latin typeface="Mistral" pitchFamily="66" charset="0"/>
            </a:endParaRPr>
          </a:p>
        </p:txBody>
      </p:sp>
      <p:sp>
        <p:nvSpPr>
          <p:cNvPr id="3" name="Объект 2"/>
          <p:cNvSpPr>
            <a:spLocks noGrp="1"/>
          </p:cNvSpPr>
          <p:nvPr>
            <p:ph idx="1"/>
          </p:nvPr>
        </p:nvSpPr>
        <p:spPr>
          <a:xfrm>
            <a:off x="4283968" y="1600200"/>
            <a:ext cx="4248472" cy="4525963"/>
          </a:xfrm>
        </p:spPr>
        <p:txBody>
          <a:bodyPr>
            <a:normAutofit/>
          </a:bodyPr>
          <a:lstStyle/>
          <a:p>
            <a:r>
              <a:rPr lang="ru-RU" sz="2400" dirty="0" smtClean="0"/>
              <a:t>Огромное </a:t>
            </a:r>
            <a:r>
              <a:rPr lang="ru-RU" sz="2400" dirty="0"/>
              <a:t>число нэцкэ посвящено бытовым темам и повседневной жизни города. Это бродячие актеры и фокусники, уличные торговцы, женщины за разными занятиями, странствующие монахи, борцы.</a:t>
            </a:r>
          </a:p>
        </p:txBody>
      </p:sp>
      <p:pic>
        <p:nvPicPr>
          <p:cNvPr id="26626" name="Picture 2" descr="http://www.stihi.ru/pics/2011/10/27/66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82" y="1737841"/>
            <a:ext cx="3755286" cy="2843288"/>
          </a:xfrm>
          <a:prstGeom prst="rect">
            <a:avLst/>
          </a:prstGeom>
          <a:noFill/>
          <a:extLst>
            <a:ext uri="{909E8E84-426E-40DD-AFC4-6F175D3DCCD1}">
              <a14:hiddenFill xmlns:a14="http://schemas.microsoft.com/office/drawing/2010/main">
                <a:solidFill>
                  <a:srgbClr val="FFFFFF"/>
                </a:solidFill>
              </a14:hiddenFill>
            </a:ext>
          </a:extLst>
        </p:spPr>
      </p:pic>
      <p:pic>
        <p:nvPicPr>
          <p:cNvPr id="27650" name="Picture 2" descr="http://zhizn-iskusstvo.ru/uploads/posts/2012-12/1356564773_78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82" y="1196752"/>
            <a:ext cx="8163419" cy="5433776"/>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http://s11.radikal.ru/i184/1004/55/37fe02587b0b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82" y="1196752"/>
            <a:ext cx="8163419" cy="5433776"/>
          </a:xfrm>
          <a:prstGeom prst="rect">
            <a:avLst/>
          </a:prstGeom>
          <a:noFill/>
          <a:extLst>
            <a:ext uri="{909E8E84-426E-40DD-AFC4-6F175D3DCCD1}">
              <a14:hiddenFill xmlns:a14="http://schemas.microsoft.com/office/drawing/2010/main">
                <a:solidFill>
                  <a:srgbClr val="FFFFFF"/>
                </a:solidFill>
              </a14:hiddenFill>
            </a:ext>
          </a:extLst>
        </p:spPr>
      </p:pic>
      <p:pic>
        <p:nvPicPr>
          <p:cNvPr id="27654" name="Picture 6" descr="http://img1.liveinternet.ru/images/attach/c/2/64/219/64219187_aa3d9a63fdbd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818" y="1052736"/>
            <a:ext cx="8294283" cy="5577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382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barn(inVertical)">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652"/>
                                        </p:tgtEl>
                                        <p:attrNameLst>
                                          <p:attrName>style.visibility</p:attrName>
                                        </p:attrNameLst>
                                      </p:cBhvr>
                                      <p:to>
                                        <p:strVal val="visible"/>
                                      </p:to>
                                    </p:set>
                                    <p:animEffect transition="in" filter="barn(inVertical)">
                                      <p:cBhvr>
                                        <p:cTn id="12" dur="500"/>
                                        <p:tgtEl>
                                          <p:spTgt spid="2765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654"/>
                                        </p:tgtEl>
                                        <p:attrNameLst>
                                          <p:attrName>style.visibility</p:attrName>
                                        </p:attrNameLst>
                                      </p:cBhvr>
                                      <p:to>
                                        <p:strVal val="visible"/>
                                      </p:to>
                                    </p:set>
                                    <p:animEffect transition="in" filter="barn(inVertical)">
                                      <p:cBhvr>
                                        <p:cTn id="17" dur="500"/>
                                        <p:tgtEl>
                                          <p:spTgt spid="276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art.kasumi.ru/files/goods/68197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95536" y="1916832"/>
            <a:ext cx="4291595" cy="3888432"/>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http://netsuke.org.ua/netske/upload/images_colection/img_colection_200.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48200" y="1935449"/>
            <a:ext cx="4038600" cy="3855465"/>
          </a:xfrm>
          <a:prstGeom prst="rect">
            <a:avLst/>
          </a:prstGeom>
          <a:noFill/>
          <a:extLst>
            <a:ext uri="{909E8E84-426E-40DD-AFC4-6F175D3DCCD1}">
              <a14:hiddenFill xmlns:a14="http://schemas.microsoft.com/office/drawing/2010/main">
                <a:solidFill>
                  <a:srgbClr val="FFFFFF"/>
                </a:solidFill>
              </a14:hiddenFill>
            </a:ext>
          </a:extLst>
        </p:spPr>
      </p:pic>
      <p:sp>
        <p:nvSpPr>
          <p:cNvPr id="9" name="Заголовок 1"/>
          <p:cNvSpPr>
            <a:spLocks noGrp="1"/>
          </p:cNvSpPr>
          <p:nvPr>
            <p:ph type="title"/>
          </p:nvPr>
        </p:nvSpPr>
        <p:spPr/>
        <p:txBody>
          <a:bodyPr>
            <a:normAutofit/>
          </a:bodyPr>
          <a:lstStyle/>
          <a:p>
            <a:r>
              <a:rPr lang="ru-RU" sz="3600" dirty="0" smtClean="0">
                <a:latin typeface="Mistral" pitchFamily="66" charset="0"/>
              </a:rPr>
              <a:t>МИНИАТЮРНАЯ СКУЛЬПТУРА - НЭЦКЭ</a:t>
            </a:r>
            <a:endParaRPr lang="ru-RU" sz="3600" dirty="0">
              <a:latin typeface="Mistral" pitchFamily="66" charset="0"/>
            </a:endParaRPr>
          </a:p>
        </p:txBody>
      </p:sp>
      <p:pic>
        <p:nvPicPr>
          <p:cNvPr id="24582" name="Picture 6" descr="http://www.shodka.net/files/necke_002_17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792" y="1412776"/>
            <a:ext cx="8543319" cy="50405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8890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582"/>
                                        </p:tgtEl>
                                        <p:attrNameLst>
                                          <p:attrName>style.visibility</p:attrName>
                                        </p:attrNameLst>
                                      </p:cBhvr>
                                      <p:to>
                                        <p:strVal val="visible"/>
                                      </p:to>
                                    </p:set>
                                    <p:animEffect transition="in" filter="barn(inVertical)">
                                      <p:cBhvr>
                                        <p:cTn id="7" dur="500"/>
                                        <p:tgtEl>
                                          <p:spTgt spid="24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dirty="0">
                <a:effectLst/>
                <a:latin typeface="Mistral" pitchFamily="66" charset="0"/>
              </a:rPr>
              <a:t>БОНСАЙ</a:t>
            </a:r>
            <a:br>
              <a:rPr lang="ru-RU" dirty="0">
                <a:effectLst/>
                <a:latin typeface="Mistral" pitchFamily="66" charset="0"/>
              </a:rPr>
            </a:br>
            <a:endParaRPr lang="ru-RU" dirty="0"/>
          </a:p>
        </p:txBody>
      </p:sp>
      <p:sp>
        <p:nvSpPr>
          <p:cNvPr id="3" name="Текст 2"/>
          <p:cNvSpPr>
            <a:spLocks noGrp="1"/>
          </p:cNvSpPr>
          <p:nvPr>
            <p:ph type="body" idx="1"/>
          </p:nvPr>
        </p:nvSpPr>
        <p:spPr/>
        <p:txBody>
          <a:bodyPr/>
          <a:lstStyle/>
          <a:p>
            <a:endParaRPr lang="ru-RU"/>
          </a:p>
        </p:txBody>
      </p:sp>
    </p:spTree>
    <p:extLst>
      <p:ext uri="{BB962C8B-B14F-4D97-AF65-F5344CB8AC3E}">
        <p14:creationId xmlns:p14="http://schemas.microsoft.com/office/powerpoint/2010/main" val="1859566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395536" y="476672"/>
            <a:ext cx="8229600" cy="1143000"/>
          </a:xfrm>
        </p:spPr>
        <p:txBody>
          <a:bodyPr>
            <a:normAutofit fontScale="90000"/>
          </a:bodyPr>
          <a:lstStyle/>
          <a:p>
            <a:r>
              <a:rPr lang="ru-RU" b="1" dirty="0" smtClean="0">
                <a:effectLst/>
                <a:latin typeface="Mistral" pitchFamily="66" charset="0"/>
              </a:rPr>
              <a:t>ИСКУССТВО БОНСАЙ</a:t>
            </a:r>
            <a:br>
              <a:rPr lang="ru-RU" b="1" dirty="0" smtClean="0">
                <a:effectLst/>
                <a:latin typeface="Mistral" pitchFamily="66" charset="0"/>
              </a:rPr>
            </a:br>
            <a:endParaRPr lang="ru-RU" dirty="0">
              <a:latin typeface="Mistral" pitchFamily="66" charset="0"/>
            </a:endParaRPr>
          </a:p>
        </p:txBody>
      </p:sp>
      <p:sp>
        <p:nvSpPr>
          <p:cNvPr id="8" name="Объект 7"/>
          <p:cNvSpPr>
            <a:spLocks noGrp="1"/>
          </p:cNvSpPr>
          <p:nvPr>
            <p:ph sz="half" idx="2"/>
          </p:nvPr>
        </p:nvSpPr>
        <p:spPr>
          <a:xfrm>
            <a:off x="4427984" y="1556792"/>
            <a:ext cx="4330824" cy="4525963"/>
          </a:xfrm>
        </p:spPr>
        <p:txBody>
          <a:bodyPr>
            <a:normAutofit/>
          </a:bodyPr>
          <a:lstStyle/>
          <a:p>
            <a:r>
              <a:rPr lang="ru-RU" sz="2000" dirty="0">
                <a:solidFill>
                  <a:schemeClr val="tx1"/>
                </a:solidFill>
              </a:rPr>
              <a:t>Японское слово «</a:t>
            </a:r>
            <a:r>
              <a:rPr lang="ru-RU" sz="2000" dirty="0" err="1">
                <a:solidFill>
                  <a:schemeClr val="tx1"/>
                </a:solidFill>
              </a:rPr>
              <a:t>бонсай</a:t>
            </a:r>
            <a:r>
              <a:rPr lang="ru-RU" sz="2000" dirty="0">
                <a:solidFill>
                  <a:schemeClr val="tx1"/>
                </a:solidFill>
              </a:rPr>
              <a:t>» переводят по-разному. Самое распространенное толкование — «дерево в плошке». </a:t>
            </a:r>
            <a:endParaRPr lang="ru-RU" sz="2000" dirty="0" smtClean="0">
              <a:solidFill>
                <a:schemeClr val="tx1"/>
              </a:solidFill>
            </a:endParaRPr>
          </a:p>
          <a:p>
            <a:r>
              <a:rPr lang="ru-RU" sz="2000" dirty="0" smtClean="0">
                <a:solidFill>
                  <a:schemeClr val="tx1"/>
                </a:solidFill>
              </a:rPr>
              <a:t>Это </a:t>
            </a:r>
            <a:r>
              <a:rPr lang="ru-RU" sz="2000" dirty="0">
                <a:solidFill>
                  <a:schemeClr val="tx1"/>
                </a:solidFill>
              </a:rPr>
              <a:t>миниатюрное растение, обычно не выше 1 м, в точности повторяющее облик взрослого дерева. </a:t>
            </a:r>
            <a:endParaRPr lang="ru-RU" sz="2000" dirty="0" smtClean="0">
              <a:solidFill>
                <a:schemeClr val="tx1"/>
              </a:solidFill>
            </a:endParaRPr>
          </a:p>
          <a:p>
            <a:r>
              <a:rPr lang="ru-RU" sz="2000" dirty="0" smtClean="0">
                <a:solidFill>
                  <a:schemeClr val="tx1"/>
                </a:solidFill>
              </a:rPr>
              <a:t>Иногда </a:t>
            </a:r>
            <a:r>
              <a:rPr lang="ru-RU" sz="2000" dirty="0">
                <a:solidFill>
                  <a:schemeClr val="tx1"/>
                </a:solidFill>
              </a:rPr>
              <a:t>к дереву добавляют мох, камни и т. д., и воспроизводят в миниатюре кусочек природного ландшафта.</a:t>
            </a:r>
          </a:p>
        </p:txBody>
      </p:sp>
      <p:pic>
        <p:nvPicPr>
          <p:cNvPr id="6146" name="Picture 2" descr="http://www.pokushay.ru/uploads/posts/2010-03/1267554742_04.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4038600" cy="282167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basik.ru/images/bonsai_23/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1505170"/>
            <a:ext cx="4327825" cy="45365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upload.wikimedia.org/wikipedia/commons/e/e1/BonsaiTridentMapl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1186818"/>
            <a:ext cx="8792423" cy="5629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3460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barn(inVertical)">
                                      <p:cBhvr>
                                        <p:cTn id="7" dur="500"/>
                                        <p:tgtEl>
                                          <p:spTgt spid="614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79512" y="2959497"/>
            <a:ext cx="3312368" cy="3630273"/>
          </a:xfrm>
        </p:spPr>
        <p:txBody>
          <a:bodyPr>
            <a:normAutofit/>
          </a:bodyPr>
          <a:lstStyle/>
          <a:p>
            <a:pPr>
              <a:buNone/>
            </a:pPr>
            <a:r>
              <a:rPr lang="ru-RU" sz="2800" dirty="0" smtClean="0">
                <a:solidFill>
                  <a:schemeClr val="tx1"/>
                </a:solidFill>
              </a:rPr>
              <a:t>    а </a:t>
            </a:r>
            <a:r>
              <a:rPr lang="ru-RU" sz="2800" dirty="0">
                <a:solidFill>
                  <a:schemeClr val="tx1"/>
                </a:solidFill>
              </a:rPr>
              <a:t>также развлекут Вас традиционным танцем «буе». </a:t>
            </a:r>
          </a:p>
        </p:txBody>
      </p:sp>
      <p:pic>
        <p:nvPicPr>
          <p:cNvPr id="7170" name="Picture 2" descr="http://cosmetic-beauty.ru/images/pages/fill/h600/87b75246bd5efc6f52901cc1f258d7b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2959497"/>
            <a:ext cx="5139430" cy="3630273"/>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alcoholworld.ru/wp-content/uploads/img/sak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2656"/>
            <a:ext cx="3506044" cy="2486105"/>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4038029" y="539388"/>
            <a:ext cx="4593282" cy="954107"/>
          </a:xfrm>
          <a:prstGeom prst="rect">
            <a:avLst/>
          </a:prstGeom>
        </p:spPr>
        <p:txBody>
          <a:bodyPr wrap="square">
            <a:spAutoFit/>
          </a:bodyPr>
          <a:lstStyle/>
          <a:p>
            <a:r>
              <a:rPr lang="ru-RU" sz="2800" dirty="0" smtClean="0"/>
              <a:t>…или </a:t>
            </a:r>
            <a:r>
              <a:rPr lang="ru-RU" sz="2800" dirty="0"/>
              <a:t>предложат Вам подогретый саке, </a:t>
            </a:r>
          </a:p>
        </p:txBody>
      </p:sp>
      <p:pic>
        <p:nvPicPr>
          <p:cNvPr id="7" name="Picture 2" descr="http://cs406927.userapi.com/v406927455/49/Ifh1Aa3LfFU.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872834"/>
            <a:ext cx="5156364" cy="370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548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p:txBody>
          <a:bodyPr>
            <a:normAutofit fontScale="70000" lnSpcReduction="20000"/>
          </a:bodyPr>
          <a:lstStyle/>
          <a:p>
            <a:r>
              <a:rPr lang="ru-RU" dirty="0">
                <a:solidFill>
                  <a:schemeClr val="tx1"/>
                </a:solidFill>
              </a:rPr>
              <a:t>Существует распространенное, но ошибочное представление, что для создания </a:t>
            </a:r>
            <a:r>
              <a:rPr lang="ru-RU" dirty="0" err="1">
                <a:solidFill>
                  <a:schemeClr val="tx1"/>
                </a:solidFill>
              </a:rPr>
              <a:t>бонсай</a:t>
            </a:r>
            <a:r>
              <a:rPr lang="ru-RU" dirty="0">
                <a:solidFill>
                  <a:schemeClr val="tx1"/>
                </a:solidFill>
              </a:rPr>
              <a:t>, дерево уродуют и подвергают лишениям. </a:t>
            </a:r>
            <a:endParaRPr lang="ru-RU" dirty="0" smtClean="0">
              <a:solidFill>
                <a:schemeClr val="tx1"/>
              </a:solidFill>
            </a:endParaRPr>
          </a:p>
          <a:p>
            <a:r>
              <a:rPr lang="ru-RU" dirty="0" smtClean="0">
                <a:solidFill>
                  <a:schemeClr val="tx1"/>
                </a:solidFill>
              </a:rPr>
              <a:t>На </a:t>
            </a:r>
            <a:r>
              <a:rPr lang="ru-RU" dirty="0">
                <a:solidFill>
                  <a:schemeClr val="tx1"/>
                </a:solidFill>
              </a:rPr>
              <a:t>самом деле его просто формируют обрезкой и изменением положения и направления ветвей, что происходит и в природе. </a:t>
            </a:r>
            <a:endParaRPr lang="ru-RU" dirty="0" smtClean="0">
              <a:solidFill>
                <a:schemeClr val="tx1"/>
              </a:solidFill>
            </a:endParaRPr>
          </a:p>
          <a:p>
            <a:r>
              <a:rPr lang="ru-RU" dirty="0" smtClean="0">
                <a:solidFill>
                  <a:schemeClr val="tx1"/>
                </a:solidFill>
              </a:rPr>
              <a:t>Это </a:t>
            </a:r>
            <a:r>
              <a:rPr lang="ru-RU" dirty="0">
                <a:solidFill>
                  <a:schemeClr val="tx1"/>
                </a:solidFill>
              </a:rPr>
              <a:t>древнее искусство состоит в воссоздании в миниатюре естественных, но не слишком часто встречающихся форм дерева.</a:t>
            </a:r>
          </a:p>
        </p:txBody>
      </p:sp>
      <p:sp>
        <p:nvSpPr>
          <p:cNvPr id="5" name="Заголовок 5"/>
          <p:cNvSpPr>
            <a:spLocks noGrp="1"/>
          </p:cNvSpPr>
          <p:nvPr>
            <p:ph type="title"/>
          </p:nvPr>
        </p:nvSpPr>
        <p:spPr>
          <a:xfrm>
            <a:off x="467544" y="404664"/>
            <a:ext cx="8229600" cy="1143000"/>
          </a:xfrm>
        </p:spPr>
        <p:txBody>
          <a:bodyPr>
            <a:normAutofit fontScale="90000"/>
          </a:bodyPr>
          <a:lstStyle/>
          <a:p>
            <a:r>
              <a:rPr lang="ru-RU" b="1" dirty="0" smtClean="0">
                <a:effectLst/>
                <a:latin typeface="Mistral" pitchFamily="66" charset="0"/>
              </a:rPr>
              <a:t>ИСКУССТВО БОНСАЙ</a:t>
            </a:r>
            <a:br>
              <a:rPr lang="ru-RU" b="1" dirty="0" smtClean="0">
                <a:effectLst/>
                <a:latin typeface="Mistral" pitchFamily="66" charset="0"/>
              </a:rPr>
            </a:br>
            <a:endParaRPr lang="ru-RU" dirty="0">
              <a:latin typeface="Mistral" pitchFamily="66" charset="0"/>
            </a:endParaRPr>
          </a:p>
        </p:txBody>
      </p:sp>
      <p:pic>
        <p:nvPicPr>
          <p:cNvPr id="8194" name="Picture 2" descr="http://fwmail.teenee.com/etc/img7/m148437.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23528" y="1591072"/>
            <a:ext cx="369938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fashiony.ru/pic/interior/pic/15098/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9" y="1586001"/>
            <a:ext cx="4176464" cy="383399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mvip.karelia.pro/files/ume2_8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569368"/>
            <a:ext cx="4214484" cy="4595936"/>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http://s39.radikal.ru/i086/1107/b8/a733c74d345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1" y="260648"/>
            <a:ext cx="8568952" cy="645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43938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barn(inVertical)">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barn(inVertical)">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200"/>
                                        </p:tgtEl>
                                        <p:attrNameLst>
                                          <p:attrName>style.visibility</p:attrName>
                                        </p:attrNameLst>
                                      </p:cBhvr>
                                      <p:to>
                                        <p:strVal val="visible"/>
                                      </p:to>
                                    </p:set>
                                    <p:animEffect transition="in" filter="barn(inVertical)">
                                      <p:cBhvr>
                                        <p:cTn id="17" dur="500"/>
                                        <p:tgtEl>
                                          <p:spTgt spid="8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a:xfrm>
            <a:off x="3995936" y="1600200"/>
            <a:ext cx="4690864" cy="4525963"/>
          </a:xfrm>
        </p:spPr>
        <p:txBody>
          <a:bodyPr>
            <a:normAutofit/>
          </a:bodyPr>
          <a:lstStyle/>
          <a:p>
            <a:r>
              <a:rPr lang="ru-RU" sz="2400" dirty="0">
                <a:solidFill>
                  <a:schemeClr val="tx1"/>
                </a:solidFill>
              </a:rPr>
              <a:t>Предположительно </a:t>
            </a:r>
            <a:r>
              <a:rPr lang="ru-RU" sz="2400" b="1" dirty="0" smtClean="0">
                <a:solidFill>
                  <a:schemeClr val="tx1"/>
                </a:solidFill>
              </a:rPr>
              <a:t>искусство </a:t>
            </a:r>
            <a:r>
              <a:rPr lang="ru-RU" sz="2400" b="1" dirty="0" err="1">
                <a:solidFill>
                  <a:schemeClr val="tx1"/>
                </a:solidFill>
              </a:rPr>
              <a:t>бонсай</a:t>
            </a:r>
            <a:r>
              <a:rPr lang="ru-RU" sz="2400" b="1" dirty="0">
                <a:solidFill>
                  <a:schemeClr val="tx1"/>
                </a:solidFill>
              </a:rPr>
              <a:t> возникло</a:t>
            </a:r>
            <a:r>
              <a:rPr lang="ru-RU" sz="2400" dirty="0">
                <a:solidFill>
                  <a:schemeClr val="tx1"/>
                </a:solidFill>
              </a:rPr>
              <a:t> около 2000 лет назад в Китае, но </a:t>
            </a:r>
            <a:r>
              <a:rPr lang="ru-RU" sz="2400" dirty="0" smtClean="0">
                <a:solidFill>
                  <a:schemeClr val="tx1"/>
                </a:solidFill>
              </a:rPr>
              <a:t>впоследствии оно </a:t>
            </a:r>
            <a:r>
              <a:rPr lang="ru-RU" sz="2400" dirty="0">
                <a:solidFill>
                  <a:schemeClr val="tx1"/>
                </a:solidFill>
              </a:rPr>
              <a:t>прибрело огромную популярность в Японии и в настоящее время приобретает все больше поклонников во всем мире.</a:t>
            </a:r>
          </a:p>
        </p:txBody>
      </p:sp>
      <p:sp>
        <p:nvSpPr>
          <p:cNvPr id="5" name="Заголовок 5"/>
          <p:cNvSpPr>
            <a:spLocks noGrp="1"/>
          </p:cNvSpPr>
          <p:nvPr>
            <p:ph type="title"/>
          </p:nvPr>
        </p:nvSpPr>
        <p:spPr>
          <a:xfrm>
            <a:off x="467544" y="404664"/>
            <a:ext cx="8229600" cy="1143000"/>
          </a:xfrm>
        </p:spPr>
        <p:txBody>
          <a:bodyPr>
            <a:normAutofit fontScale="90000"/>
          </a:bodyPr>
          <a:lstStyle/>
          <a:p>
            <a:r>
              <a:rPr lang="ru-RU" b="1" dirty="0" smtClean="0">
                <a:effectLst/>
                <a:latin typeface="Mistral" pitchFamily="66" charset="0"/>
              </a:rPr>
              <a:t>ИСКУССТВО БОНСАЙ</a:t>
            </a:r>
            <a:br>
              <a:rPr lang="ru-RU" b="1" dirty="0" smtClean="0">
                <a:effectLst/>
                <a:latin typeface="Mistral" pitchFamily="66" charset="0"/>
              </a:rPr>
            </a:br>
            <a:endParaRPr lang="ru-RU" dirty="0">
              <a:latin typeface="Mistral" pitchFamily="66" charset="0"/>
            </a:endParaRPr>
          </a:p>
        </p:txBody>
      </p:sp>
      <p:pic>
        <p:nvPicPr>
          <p:cNvPr id="7170" name="Picture 2" descr="http://xa-xatyn.ru/uploads/posts/2012-03/1330785026_bonsay_5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79512" y="1628800"/>
            <a:ext cx="3610744" cy="336211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www.3deko.info/uploads/posts/2011-08/thumbs/1312569793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628800"/>
            <a:ext cx="4774228" cy="33843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http://img1.liveinternet.ru/images/attach/b/3/21/900/21900438_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965857"/>
            <a:ext cx="8758713" cy="56723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http://s41.radikal.ru/i094/0906/e6/2e5a835ff7d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965857"/>
            <a:ext cx="8746173" cy="5672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065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fade">
                                      <p:cBhvr>
                                        <p:cTn id="14" dur="5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7174"/>
                                        </p:tgtEl>
                                        <p:attrNameLst>
                                          <p:attrName>style.visibility</p:attrName>
                                        </p:attrNameLst>
                                      </p:cBhvr>
                                      <p:to>
                                        <p:strVal val="visible"/>
                                      </p:to>
                                    </p:set>
                                    <p:animEffect transition="in" filter="barn(inVertical)">
                                      <p:cBhvr>
                                        <p:cTn id="19" dur="500"/>
                                        <p:tgtEl>
                                          <p:spTgt spid="717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7176"/>
                                        </p:tgtEl>
                                        <p:attrNameLst>
                                          <p:attrName>style.visibility</p:attrName>
                                        </p:attrNameLst>
                                      </p:cBhvr>
                                      <p:to>
                                        <p:strVal val="visible"/>
                                      </p:to>
                                    </p:set>
                                    <p:animEffect transition="in" filter="barn(inVertical)">
                                      <p:cBhvr>
                                        <p:cTn id="24" dur="500"/>
                                        <p:tgtEl>
                                          <p:spTgt spid="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p:txBody>
          <a:bodyPr>
            <a:noAutofit/>
          </a:bodyPr>
          <a:lstStyle/>
          <a:p>
            <a:r>
              <a:rPr lang="ru-RU" sz="3200" dirty="0" err="1" smtClean="0"/>
              <a:t>Бонсай</a:t>
            </a:r>
            <a:r>
              <a:rPr lang="ru-RU" sz="3200" dirty="0" smtClean="0"/>
              <a:t> </a:t>
            </a:r>
            <a:r>
              <a:rPr lang="ru-RU" sz="3200" dirty="0"/>
              <a:t>принято разделять на несколько </a:t>
            </a:r>
            <a:r>
              <a:rPr lang="ru-RU" sz="3200" b="1" dirty="0"/>
              <a:t>основных видов</a:t>
            </a:r>
            <a:r>
              <a:rPr lang="ru-RU" sz="3200" dirty="0"/>
              <a:t>:</a:t>
            </a:r>
          </a:p>
        </p:txBody>
      </p:sp>
      <p:sp>
        <p:nvSpPr>
          <p:cNvPr id="6" name="Объект 5"/>
          <p:cNvSpPr>
            <a:spLocks noGrp="1"/>
          </p:cNvSpPr>
          <p:nvPr>
            <p:ph idx="1"/>
          </p:nvPr>
        </p:nvSpPr>
        <p:spPr/>
        <p:txBody>
          <a:bodyPr>
            <a:normAutofit fontScale="92500" lnSpcReduction="10000"/>
          </a:bodyPr>
          <a:lstStyle/>
          <a:p>
            <a:r>
              <a:rPr lang="ru-RU" dirty="0" smtClean="0">
                <a:solidFill>
                  <a:schemeClr val="tx1"/>
                </a:solidFill>
              </a:rPr>
              <a:t>вечнозеленые</a:t>
            </a:r>
            <a:r>
              <a:rPr lang="ru-RU" dirty="0">
                <a:solidFill>
                  <a:schemeClr val="tx1"/>
                </a:solidFill>
              </a:rPr>
              <a:t>, красиво выглядящие весь год;</a:t>
            </a:r>
          </a:p>
          <a:p>
            <a:r>
              <a:rPr lang="ru-RU" dirty="0">
                <a:solidFill>
                  <a:schemeClr val="tx1"/>
                </a:solidFill>
              </a:rPr>
              <a:t>те, что выращивают ради весеннего цветения;</a:t>
            </a:r>
          </a:p>
          <a:p>
            <a:r>
              <a:rPr lang="ru-RU" dirty="0">
                <a:solidFill>
                  <a:schemeClr val="tx1"/>
                </a:solidFill>
              </a:rPr>
              <a:t>деревья, поражающие эффектной летней зеленью;</a:t>
            </a:r>
          </a:p>
          <a:p>
            <a:r>
              <a:rPr lang="ru-RU" dirty="0">
                <a:solidFill>
                  <a:schemeClr val="tx1"/>
                </a:solidFill>
              </a:rPr>
              <a:t>деревья, красота которых в яркой осенней окраске;</a:t>
            </a:r>
          </a:p>
          <a:p>
            <a:r>
              <a:rPr lang="ru-RU" dirty="0">
                <a:solidFill>
                  <a:schemeClr val="tx1"/>
                </a:solidFill>
              </a:rPr>
              <a:t>деревья со своеобразной формой ствола и веток, что особенно хорошо заметно после сбрасывания листьев.</a:t>
            </a:r>
          </a:p>
        </p:txBody>
      </p:sp>
    </p:spTree>
    <p:extLst>
      <p:ext uri="{BB962C8B-B14F-4D97-AF65-F5344CB8AC3E}">
        <p14:creationId xmlns:p14="http://schemas.microsoft.com/office/powerpoint/2010/main" val="9320189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10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1500"/>
                            </p:stCondLst>
                            <p:childTnLst>
                              <p:par>
                                <p:cTn id="10" presetID="2" presetClass="entr" presetSubtype="4" fill="hold" nodeType="afterEffect">
                                  <p:stCondLst>
                                    <p:cond delay="100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3000"/>
                            </p:stCondLst>
                            <p:childTnLst>
                              <p:par>
                                <p:cTn id="15" presetID="2" presetClass="entr" presetSubtype="4" fill="hold" nodeType="afterEffect">
                                  <p:stCondLst>
                                    <p:cond delay="100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4500"/>
                            </p:stCondLst>
                            <p:childTnLst>
                              <p:par>
                                <p:cTn id="20" presetID="2" presetClass="entr" presetSubtype="4" fill="hold" nodeType="afterEffect">
                                  <p:stCondLst>
                                    <p:cond delay="100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6000"/>
                            </p:stCondLst>
                            <p:childTnLst>
                              <p:par>
                                <p:cTn id="25" presetID="2" presetClass="entr" presetSubtype="4" fill="hold" nodeType="afterEffect">
                                  <p:stCondLst>
                                    <p:cond delay="1000"/>
                                  </p:stCondLst>
                                  <p:childTnLst>
                                    <p:set>
                                      <p:cBhvr>
                                        <p:cTn id="26" dur="1" fill="hold">
                                          <p:stCondLst>
                                            <p:cond delay="0"/>
                                          </p:stCondLst>
                                        </p:cTn>
                                        <p:tgtEl>
                                          <p:spTgt spid="6">
                                            <p:txEl>
                                              <p:pRg st="4" end="4"/>
                                            </p:txEl>
                                          </p:spTgt>
                                        </p:tgtEl>
                                        <p:attrNameLst>
                                          <p:attrName>style.visibility</p:attrName>
                                        </p:attrNameLst>
                                      </p:cBhvr>
                                      <p:to>
                                        <p:strVal val="visible"/>
                                      </p:to>
                                    </p:set>
                                    <p:anim calcmode="lin" valueType="num">
                                      <p:cBhvr additive="base">
                                        <p:cTn id="27"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p:cNvSpPr>
            <a:spLocks noGrp="1"/>
          </p:cNvSpPr>
          <p:nvPr>
            <p:ph sz="half" idx="2"/>
          </p:nvPr>
        </p:nvSpPr>
        <p:spPr/>
        <p:txBody>
          <a:bodyPr/>
          <a:lstStyle/>
          <a:p>
            <a:r>
              <a:rPr lang="ru-RU" dirty="0">
                <a:solidFill>
                  <a:schemeClr val="tx1"/>
                </a:solidFill>
              </a:rPr>
              <a:t>Создание </a:t>
            </a:r>
            <a:r>
              <a:rPr lang="ru-RU" dirty="0" err="1">
                <a:solidFill>
                  <a:schemeClr val="tx1"/>
                </a:solidFill>
              </a:rPr>
              <a:t>бонсай</a:t>
            </a:r>
            <a:r>
              <a:rPr lang="ru-RU" dirty="0">
                <a:solidFill>
                  <a:schemeClr val="tx1"/>
                </a:solidFill>
              </a:rPr>
              <a:t> требует внимательного отношения к природе, наблюдательности, художественного вкуса и терпения. </a:t>
            </a:r>
          </a:p>
        </p:txBody>
      </p:sp>
      <p:pic>
        <p:nvPicPr>
          <p:cNvPr id="9218" name="Picture 2" descr="http://www.batemansbaybonsai.com.au/MaintenanceOfBonsai/CotonEaster/images/albek_cotoneaster.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4038600" cy="4038600"/>
          </a:xfrm>
          <a:prstGeom prst="rect">
            <a:avLst/>
          </a:prstGeom>
          <a:noFill/>
          <a:extLst>
            <a:ext uri="{909E8E84-426E-40DD-AFC4-6F175D3DCCD1}">
              <a14:hiddenFill xmlns:a14="http://schemas.microsoft.com/office/drawing/2010/main">
                <a:solidFill>
                  <a:srgbClr val="FFFFFF"/>
                </a:solidFill>
              </a14:hiddenFill>
            </a:ext>
          </a:extLst>
        </p:spPr>
      </p:pic>
      <p:sp>
        <p:nvSpPr>
          <p:cNvPr id="6" name="Заголовок 5"/>
          <p:cNvSpPr>
            <a:spLocks noGrp="1"/>
          </p:cNvSpPr>
          <p:nvPr>
            <p:ph type="title"/>
          </p:nvPr>
        </p:nvSpPr>
        <p:spPr>
          <a:xfrm>
            <a:off x="395536" y="476672"/>
            <a:ext cx="8229600" cy="1143000"/>
          </a:xfrm>
        </p:spPr>
        <p:txBody>
          <a:bodyPr>
            <a:normAutofit fontScale="90000"/>
          </a:bodyPr>
          <a:lstStyle/>
          <a:p>
            <a:r>
              <a:rPr lang="ru-RU" b="1" dirty="0" smtClean="0">
                <a:effectLst/>
                <a:latin typeface="Mistral" pitchFamily="66" charset="0"/>
              </a:rPr>
              <a:t>ИСКУССТВО БОНСАЙ</a:t>
            </a:r>
            <a:br>
              <a:rPr lang="ru-RU" b="1" dirty="0" smtClean="0">
                <a:effectLst/>
                <a:latin typeface="Mistral" pitchFamily="66" charset="0"/>
              </a:rPr>
            </a:br>
            <a:endParaRPr lang="ru-RU" dirty="0">
              <a:latin typeface="Mistral" pitchFamily="66" charset="0"/>
            </a:endParaRPr>
          </a:p>
        </p:txBody>
      </p:sp>
      <p:pic>
        <p:nvPicPr>
          <p:cNvPr id="9220" name="Picture 4" descr="http://www.s291989508.onlinehome.us/www.zengardentr.com/ATROPERUMC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52938"/>
            <a:ext cx="4190791" cy="403244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img1.liveinternet.ru/images/attach/c/5/88/952/88952113_large_ya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819" y="1159633"/>
            <a:ext cx="4320679" cy="452575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myreport.com.ua/wp-content/uploads/2012/04/Bonsai-Trident-Maple-421x6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43000"/>
            <a:ext cx="419079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44226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220"/>
                                        </p:tgtEl>
                                        <p:attrNameLst>
                                          <p:attrName>style.visibility</p:attrName>
                                        </p:attrNameLst>
                                      </p:cBhvr>
                                      <p:to>
                                        <p:strVal val="visible"/>
                                      </p:to>
                                    </p:set>
                                    <p:animEffect transition="in" filter="barn(inVertical)">
                                      <p:cBhvr>
                                        <p:cTn id="7" dur="500"/>
                                        <p:tgtEl>
                                          <p:spTgt spid="92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22"/>
                                        </p:tgtEl>
                                        <p:attrNameLst>
                                          <p:attrName>style.visibility</p:attrName>
                                        </p:attrNameLst>
                                      </p:cBhvr>
                                      <p:to>
                                        <p:strVal val="visible"/>
                                      </p:to>
                                    </p:set>
                                    <p:animEffect transition="in" filter="barn(inVertical)">
                                      <p:cBhvr>
                                        <p:cTn id="12" dur="500"/>
                                        <p:tgtEl>
                                          <p:spTgt spid="92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fade">
                                      <p:cBhvr>
                                        <p:cTn id="17" dur="500"/>
                                        <p:tgtEl>
                                          <p:spTgt spid="9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28596" y="1142984"/>
            <a:ext cx="8229600" cy="4525963"/>
          </a:xfrm>
        </p:spPr>
        <p:txBody>
          <a:bodyPr>
            <a:normAutofit/>
          </a:bodyPr>
          <a:lstStyle/>
          <a:p>
            <a:r>
              <a:rPr lang="ru-RU" sz="2800" dirty="0" smtClean="0">
                <a:solidFill>
                  <a:schemeClr val="tx1"/>
                </a:solidFill>
              </a:rPr>
              <a:t> Во многом Япония в сознании европейца остается недоступным и загадочным миром, с непонятной для вечно спешащего мира созерцательной философией.</a:t>
            </a:r>
            <a:br>
              <a:rPr lang="ru-RU" sz="2800" dirty="0" smtClean="0">
                <a:solidFill>
                  <a:schemeClr val="tx1"/>
                </a:solidFill>
              </a:rPr>
            </a:br>
            <a:r>
              <a:rPr lang="ru-RU" sz="2800" dirty="0" smtClean="0">
                <a:solidFill>
                  <a:schemeClr val="tx1"/>
                </a:solidFill>
              </a:rPr>
              <a:t/>
            </a:r>
            <a:br>
              <a:rPr lang="ru-RU" sz="2800" dirty="0" smtClean="0">
                <a:solidFill>
                  <a:schemeClr val="tx1"/>
                </a:solidFill>
              </a:rPr>
            </a:br>
            <a:endParaRPr lang="ru-RU" sz="2800" dirty="0"/>
          </a:p>
        </p:txBody>
      </p:sp>
      <p:pic>
        <p:nvPicPr>
          <p:cNvPr id="1026" name="Picture 2" descr="Картинка 39 из 13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22482">
            <a:off x="6599074" y="2852318"/>
            <a:ext cx="1962154" cy="2928588"/>
          </a:xfrm>
          <a:prstGeom prst="rect">
            <a:avLst/>
          </a:prstGeom>
          <a:noFill/>
        </p:spPr>
      </p:pic>
      <p:pic>
        <p:nvPicPr>
          <p:cNvPr id="1028" name="Picture 4" descr="Картинка 43 из 130">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9764" y="4326402"/>
            <a:ext cx="3286148" cy="2194876"/>
          </a:xfrm>
          <a:prstGeom prst="rect">
            <a:avLst/>
          </a:prstGeom>
          <a:noFill/>
        </p:spPr>
      </p:pic>
      <p:pic>
        <p:nvPicPr>
          <p:cNvPr id="8194" name="Picture 2" descr="http://www.ellf.ru/uploads/posts/2008-10/1225016173_3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57234">
            <a:off x="188748" y="3261049"/>
            <a:ext cx="3443276" cy="25824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normAutofit/>
          </a:bodyPr>
          <a:lstStyle/>
          <a:p>
            <a:r>
              <a:rPr lang="ru-RU" sz="2800" b="1" dirty="0" smtClean="0">
                <a:solidFill>
                  <a:schemeClr val="tx1"/>
                </a:solidFill>
              </a:rPr>
              <a:t>Япония- страна древнейшей культуры, истоки которой восходят к </a:t>
            </a:r>
            <a:r>
              <a:rPr lang="en-US" sz="2800" b="1" dirty="0" smtClean="0">
                <a:solidFill>
                  <a:schemeClr val="tx1"/>
                </a:solidFill>
              </a:rPr>
              <a:t>VIII</a:t>
            </a:r>
            <a:r>
              <a:rPr lang="ru-RU" sz="2800" b="1" dirty="0" smtClean="0">
                <a:solidFill>
                  <a:schemeClr val="tx1"/>
                </a:solidFill>
              </a:rPr>
              <a:t> тыс. до н.э., но наиболее значительные художественные достижения связывают с эпохой Средневековья(с </a:t>
            </a:r>
            <a:r>
              <a:rPr lang="en-US" sz="2800" b="1" dirty="0" smtClean="0">
                <a:solidFill>
                  <a:schemeClr val="tx1"/>
                </a:solidFill>
              </a:rPr>
              <a:t>VI-VII</a:t>
            </a:r>
            <a:r>
              <a:rPr lang="ru-RU" sz="2800" b="1" dirty="0" smtClean="0">
                <a:solidFill>
                  <a:schemeClr val="tx1"/>
                </a:solidFill>
              </a:rPr>
              <a:t> вв. до середины </a:t>
            </a:r>
            <a:r>
              <a:rPr lang="en-US" sz="2800" b="1" dirty="0" smtClean="0">
                <a:solidFill>
                  <a:schemeClr val="tx1"/>
                </a:solidFill>
              </a:rPr>
              <a:t>XIX</a:t>
            </a:r>
            <a:r>
              <a:rPr lang="ru-RU" sz="2800" b="1" dirty="0" smtClean="0">
                <a:solidFill>
                  <a:schemeClr val="tx1"/>
                </a:solidFill>
              </a:rPr>
              <a:t> в.)</a:t>
            </a:r>
            <a:endParaRPr lang="ru-RU" sz="2800" b="1" dirty="0">
              <a:solidFill>
                <a:schemeClr val="tx1"/>
              </a:solidFill>
            </a:endParaRPr>
          </a:p>
        </p:txBody>
      </p:sp>
    </p:spTree>
    <p:extLst>
      <p:ext uri="{BB962C8B-B14F-4D97-AF65-F5344CB8AC3E}">
        <p14:creationId xmlns:p14="http://schemas.microsoft.com/office/powerpoint/2010/main" val="28120765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ема12">
  <a:themeElements>
    <a:clrScheme name="Другая 4">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Yamato Painting">
      <a:majorFont>
        <a:latin typeface="Calibri"/>
        <a:ea typeface=""/>
        <a:cs typeface=""/>
        <a:font script="Jpan" typeface="ＭＳ Ｐゴシック"/>
        <a:font script="Hang" typeface="맑은 고딕"/>
        <a:font script="Hans" typeface="黑体"/>
        <a:font script="Hant" typeface="微軟正黑體"/>
        <a:font script="Arab" typeface="Tahoma"/>
        <a:font script="Hebr" typeface="Tahoma"/>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alibri"/>
        <a:ea typeface=""/>
        <a:cs typeface=""/>
        <a:font script="Jpan" typeface="ＭＳ Ｐゴシック"/>
        <a:font script="Hang" typeface="맑은 고딕"/>
        <a:font script="Hans" typeface="宋体"/>
        <a:font script="Hant" typeface="微軟正黑體"/>
        <a:font script="Arab" typeface="Tahoma"/>
        <a:font script="Hebr" typeface="Tahoma"/>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Yamato Painting">
      <a:fillStyleLst>
        <a:solidFill>
          <a:schemeClr val="phClr">
            <a:tint val="100000"/>
          </a:schemeClr>
        </a:solidFill>
        <a:gradFill>
          <a:gsLst>
            <a:gs pos="0">
              <a:schemeClr val="phClr">
                <a:tint val="100000"/>
              </a:schemeClr>
            </a:gs>
            <a:gs pos="100000">
              <a:schemeClr val="phClr">
                <a:tint val="100000"/>
                <a:shade val="20000"/>
              </a:schemeClr>
            </a:gs>
          </a:gsLst>
          <a:lin ang="5400000" scaled="1"/>
        </a:gradFill>
        <a:blipFill>
          <a:blip xmlns:r="http://schemas.openxmlformats.org/officeDocument/2006/relationships" r:embed="rId1">
            <a:duotone>
              <a:srgbClr val="000000"/>
              <a:schemeClr val="phClr">
                <a:tint val="100000"/>
              </a:schemeClr>
            </a:duotone>
          </a:blip>
          <a:tile tx="0" ty="0" sx="35000" sy="35000" flip="none" algn="tl"/>
        </a:blipFill>
      </a:fillStyleLst>
      <a:lnStyleLst>
        <a:ln w="9525" cap="flat" cmpd="sng" algn="ctr">
          <a:solidFill>
            <a:schemeClr val="phClr">
              <a:alpha val="60000"/>
            </a:schemeClr>
          </a:solidFill>
          <a:prstDash val="solid"/>
        </a:ln>
        <a:ln w="19525" cap="flat" cmpd="sng" algn="ctr">
          <a:solidFill>
            <a:schemeClr val="phClr">
              <a:alpha val="90000"/>
            </a:schemeClr>
          </a:solidFill>
          <a:prstDash val="solid"/>
        </a:ln>
        <a:ln w="38100" cap="flat" cmpd="sng" algn="ctr">
          <a:solidFill>
            <a:schemeClr val="phClr">
              <a:alpha val="100000"/>
            </a:schemeClr>
          </a:solidFill>
          <a:prstDash val="solid"/>
        </a:ln>
      </a:lnStyleLst>
      <a:effectStyleLst>
        <a:effectStyle>
          <a:effectLst>
            <a:outerShdw blurRad="50800" algn="tl" rotWithShape="0">
              <a:srgbClr val="000000">
                <a:alpha val="64000"/>
              </a:srgbClr>
            </a:outerShdw>
          </a:effectLst>
        </a:effectStyle>
        <a:effectStyle>
          <a:effectLst>
            <a:outerShdw blurRad="50800" algn="tl" rotWithShape="0">
              <a:srgbClr val="000000">
                <a:alpha val="64000"/>
              </a:srgbClr>
            </a:outerShdw>
          </a:effectLst>
          <a:scene3d>
            <a:camera prst="orthographicFront"/>
            <a:lightRig rig="soft" dir="tl">
              <a:rot lat="0" lon="0" rev="0"/>
            </a:lightRig>
          </a:scene3d>
          <a:sp3d>
            <a:bevelT prst="angle"/>
            <a:bevelB w="304800" h="44450"/>
            <a:contourClr>
              <a:schemeClr val="phClr">
                <a:shade val="60000"/>
                <a:satMod val="110000"/>
              </a:schemeClr>
            </a:contourClr>
          </a:sp3d>
        </a:effectStyle>
        <a:effectStyle>
          <a:effectLst>
            <a:glow rad="51600">
              <a:schemeClr val="phClr">
                <a:alpha val="60000"/>
              </a:schemeClr>
            </a:glow>
          </a:effectLst>
          <a:scene3d>
            <a:camera prst="orthographicFront"/>
            <a:lightRig rig="threePt" dir="t"/>
          </a:scene3d>
          <a:sp3d>
            <a:bevelT w="165100" prst="coolSlant"/>
            <a:contourClr>
              <a:schemeClr val="phClr">
                <a:shade val="60000"/>
                <a:satMod val="110000"/>
              </a:schemeClr>
            </a:contourClr>
          </a:sp3d>
        </a:effectStyle>
      </a:effectStyleLst>
      <a:bgFillStyleLst>
        <a:solidFill>
          <a:schemeClr val="phClr">
            <a:shade val="90000"/>
          </a:schemeClr>
        </a:solidFill>
        <a:blipFill>
          <a:blip xmlns:r="http://schemas.openxmlformats.org/officeDocument/2006/relationships" r:embed="rId2">
            <a:duotone>
              <a:schemeClr val="phClr">
                <a:tint val="100000"/>
                <a:shade val="5000"/>
              </a:schemeClr>
              <a:schemeClr val="phClr">
                <a:shade val="100000"/>
              </a:schemeClr>
            </a:duotone>
          </a:blip>
          <a:tile tx="0" ty="0" sx="120000" sy="120000" flip="xy" algn="t"/>
        </a:blipFill>
        <a:blipFill rotWithShape="0">
          <a:blip xmlns:r="http://schemas.openxmlformats.org/officeDocument/2006/relationships" r:embed="rId3">
            <a:duotone>
              <a:schemeClr val="phClr">
                <a:tint val="100000"/>
                <a:shade val="5000"/>
              </a:schemeClr>
              <a:schemeClr val="phClr">
                <a:shade val="100000"/>
              </a:schemeClr>
            </a:duotone>
          </a:blip>
          <a:srcRect/>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Тема12</Template>
  <TotalTime>996</TotalTime>
  <Words>3789</Words>
  <Application>Microsoft Office PowerPoint</Application>
  <PresentationFormat>Экран (4:3)</PresentationFormat>
  <Paragraphs>289</Paragraphs>
  <Slides>73</Slides>
  <Notes>22</Notes>
  <HiddenSlides>0</HiddenSlides>
  <MMClips>0</MMClips>
  <ScaleCrop>false</ScaleCrop>
  <HeadingPairs>
    <vt:vector size="4" baseType="variant">
      <vt:variant>
        <vt:lpstr>Тема</vt:lpstr>
      </vt:variant>
      <vt:variant>
        <vt:i4>1</vt:i4>
      </vt:variant>
      <vt:variant>
        <vt:lpstr>Заголовки слайдов</vt:lpstr>
      </vt:variant>
      <vt:variant>
        <vt:i4>73</vt:i4>
      </vt:variant>
    </vt:vector>
  </HeadingPairs>
  <TitlesOfParts>
    <vt:vector size="74" baseType="lpstr">
      <vt:lpstr>Тема12</vt:lpstr>
      <vt:lpstr>ИСКУССТВО  СТРАНЫ ВОСХОДЯЩЕГО СОЛНЦА</vt:lpstr>
      <vt:lpstr>Презентация PowerPoint</vt:lpstr>
      <vt:lpstr>ЯПОНИЯ</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 сотвори, а найди и открой</vt:lpstr>
      <vt:lpstr>ЯПОНСКАЯ АРХИТЕКТУРА </vt:lpstr>
      <vt:lpstr>ЯПОНСКАЯ АРХИТЕКТУРА </vt:lpstr>
      <vt:lpstr>Храмовый комплекс Хорюдзи . VII в. </vt:lpstr>
      <vt:lpstr>Храмовый комплекс Хорюдзи . VII в. </vt:lpstr>
      <vt:lpstr>Храмовый комплекс Хорюдзи . VII в. </vt:lpstr>
      <vt:lpstr>Храмовый комплекс Хорюдзи . VII в. Кондо (Золотой Зал)   </vt:lpstr>
      <vt:lpstr>Храмовый комплекс Хорюдзи . VII в. Пагода   </vt:lpstr>
      <vt:lpstr>Храмовый комплекс Хорюдзи . VII в. </vt:lpstr>
      <vt:lpstr>Кинкаку (Золотой павильон) . XIV в. (восстановлен в 1955)  Киото, Япония </vt:lpstr>
      <vt:lpstr>Кинкаку (Золотой павильон) . XIV в. (восстановлен в 1955)  Киото, Япония </vt:lpstr>
      <vt:lpstr>Гинкаку (Серебряный павильон) . XV в.  Киото, Япония </vt:lpstr>
      <vt:lpstr>Гинкаку (Серебряный павильон) . XV в.  Киото, Япония </vt:lpstr>
      <vt:lpstr>Замок Химэдзи (Замок Белой Цапли) . 1601—09  Кобе, Япония </vt:lpstr>
      <vt:lpstr>Замок Химэдзи (Замок Белой Цапли) . 1601—09  Кобе, Япония </vt:lpstr>
      <vt:lpstr>Дворцовая резиденция Нидзё . 1602—26 Киото, Япония </vt:lpstr>
      <vt:lpstr>Дворцовая резиденция Нидзё . 1602—26. Дворец Ниномару  Киото, Япония </vt:lpstr>
      <vt:lpstr>Дворцовый ансамбль Кацура. Ок. 1620—58. Чайный павильон  Киото, Япония </vt:lpstr>
      <vt:lpstr>Погребальный комплекс Тосёгу . Первая пол. XVII в.  Ворота Йомеймон  Никко, Япония </vt:lpstr>
      <vt:lpstr>Храмовый комплекс Тодайдзи . VIII в. Дайбуцудэн (Зал Большого Будды) (реконструкция XVII в.)  Нара, Япония </vt:lpstr>
      <vt:lpstr>Храмовый комплекс Тодайдзи . VIII в. Великие Южные ворота (реконструкция XII в.)  Нара, Япония </vt:lpstr>
      <vt:lpstr>Храм Хэйан Дзингу . 1895  Киото, Япония </vt:lpstr>
      <vt:lpstr>ЯПОНСКИЕ САДЫ И ПАРКИ</vt:lpstr>
      <vt:lpstr>ЯПОНСКИЕ САДЫ И ПАРКИ</vt:lpstr>
      <vt:lpstr>ЯПОНСКИЕ САДЫ И ПАРКИ</vt:lpstr>
      <vt:lpstr>ЯПОНСКИЕ САДЫ И ПАРКИ</vt:lpstr>
      <vt:lpstr>ЯПОНСКИЕ САДЫ И ПАРКИ</vt:lpstr>
      <vt:lpstr>ЯПОНСКИЕ САДЫ И ПАРКИ</vt:lpstr>
      <vt:lpstr>Сад монастыря Сайходзи . 1339  Киото, Япония </vt:lpstr>
      <vt:lpstr>Сад монастыря Сайходзи . 1339  Киото, Япония </vt:lpstr>
      <vt:lpstr>Сад монастыря Сайходзи . 1339  Киото, Япония </vt:lpstr>
      <vt:lpstr>Сад монастыря Сайходзи . 1339  Киото, Япония </vt:lpstr>
      <vt:lpstr>Сад Рёандзи . XV в.  Монастырь Рёандзи, Киото (Япония) </vt:lpstr>
      <vt:lpstr>Сад Рёандзи . XV в.  Монастырь Рёандзи, Киото (Япония) </vt:lpstr>
      <vt:lpstr>Сад Рёандзи . XV в.  Монастырь Рёандзи, Киото (Япония) </vt:lpstr>
      <vt:lpstr>ЖИВОПИСЬ </vt:lpstr>
      <vt:lpstr>ЖИВОПИСЬ </vt:lpstr>
      <vt:lpstr>ЖИВОПИСЬ </vt:lpstr>
      <vt:lpstr>Презентация PowerPoint</vt:lpstr>
      <vt:lpstr>ЖИВОПИСЬ </vt:lpstr>
      <vt:lpstr>ЖИВОПИСЬ </vt:lpstr>
      <vt:lpstr>ЖИВОПИСЬ </vt:lpstr>
      <vt:lpstr>ЖИВОПИСЬ Кацусика Хокусай (1760 - 1849) </vt:lpstr>
      <vt:lpstr>ЖИВОПИСЬ Кацусика Хокусай (1760 - 1849) </vt:lpstr>
      <vt:lpstr>ЖИВОПИСЬ Андо Хиросигэ (1797 - 1858)</vt:lpstr>
      <vt:lpstr>ЖИВОПИСЬ  Китагава Утамаро (1753—1806)</vt:lpstr>
      <vt:lpstr>ЖИВОПИСЬ  Китагава Утамаро</vt:lpstr>
      <vt:lpstr>КАЛЛИГРАФИЯ</vt:lpstr>
      <vt:lpstr>КАЛЛИГРАФИЯ</vt:lpstr>
      <vt:lpstr>ЯПОНСКАЯ КАЛЛИГРАФИЯ</vt:lpstr>
      <vt:lpstr>ЯПОНСКАЯ КАЛЛИГРАФИЯ</vt:lpstr>
      <vt:lpstr>КАЛЛИГРАФИЯ</vt:lpstr>
      <vt:lpstr>НЭЦКЭ</vt:lpstr>
      <vt:lpstr>МИНИАТЮРНАЯ СКУЛЬПТУРА - НЭЦКЭ</vt:lpstr>
      <vt:lpstr>МИНИАТЮРНАЯ СКУЛЬПТУРА - НЭЦКЭ</vt:lpstr>
      <vt:lpstr>МИНИАТЮРНАЯ СКУЛЬПТУРА - НЭЦКЭ</vt:lpstr>
      <vt:lpstr>МИНИАТЮРНАЯ СКУЛЬПТУРА - НЭЦКЭ</vt:lpstr>
      <vt:lpstr>БОНСАЙ </vt:lpstr>
      <vt:lpstr>ИСКУССТВО БОНСАЙ </vt:lpstr>
      <vt:lpstr>ИСКУССТВО БОНСАЙ </vt:lpstr>
      <vt:lpstr>ИСКУССТВО БОНСАЙ </vt:lpstr>
      <vt:lpstr>Бонсай принято разделять на несколько основных видов:</vt:lpstr>
      <vt:lpstr>ИСКУССТВО БОНСАЙ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Светлана</cp:lastModifiedBy>
  <cp:revision>106</cp:revision>
  <dcterms:created xsi:type="dcterms:W3CDTF">2011-01-07T17:01:12Z</dcterms:created>
  <dcterms:modified xsi:type="dcterms:W3CDTF">2013-03-12T18:09:53Z</dcterms:modified>
</cp:coreProperties>
</file>