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9" r:id="rId3"/>
    <p:sldId id="279" r:id="rId4"/>
    <p:sldId id="270" r:id="rId5"/>
    <p:sldId id="263" r:id="rId6"/>
    <p:sldId id="281" r:id="rId7"/>
    <p:sldId id="282" r:id="rId8"/>
    <p:sldId id="283" r:id="rId9"/>
    <p:sldId id="268" r:id="rId10"/>
    <p:sldId id="284" r:id="rId11"/>
    <p:sldId id="264" r:id="rId12"/>
    <p:sldId id="277" r:id="rId13"/>
    <p:sldId id="261" r:id="rId14"/>
    <p:sldId id="280" r:id="rId15"/>
    <p:sldId id="267" r:id="rId16"/>
    <p:sldId id="275" r:id="rId17"/>
    <p:sldId id="276" r:id="rId18"/>
    <p:sldId id="273" r:id="rId19"/>
    <p:sldId id="274" r:id="rId20"/>
    <p:sldId id="257" r:id="rId21"/>
    <p:sldId id="258" r:id="rId22"/>
    <p:sldId id="259" r:id="rId23"/>
    <p:sldId id="271" r:id="rId24"/>
    <p:sldId id="278" r:id="rId25"/>
    <p:sldId id="260" r:id="rId26"/>
    <p:sldId id="27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21" autoAdjust="0"/>
  </p:normalViewPr>
  <p:slideViewPr>
    <p:cSldViewPr>
      <p:cViewPr varScale="1">
        <p:scale>
          <a:sx n="59" d="100"/>
          <a:sy n="5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DD57A-9765-44B9-B8FC-CD40FC72DAA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7240B-77A8-46CA-9A61-0A29B5A191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3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240B-77A8-46CA-9A61-0A29B5A1910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Бортнянский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Дмитрий Степанович (1751-1825)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Родился в городе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Глухове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Его дарование было ярким, и мальчика определили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Глуховскую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певческую капеллу. В семилетнем возрасте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Бортнянский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 доставлен в Петербург и отдан на воспитание в Придворную певческую капеллу. В семнадцать лет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Бортнянский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качестве пенсионера отправляется на учёбу в Италию, где прожил достаточно долго. Там, следуя традиции, он писал оперы, из которых сохранились две - "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Алкид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и "Квинт Фабий". В 1779 году композитор вернулся в Россию.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Бортнянский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автор многочисленных духовных произведений. В своей духовной музыке он вышел за рамки традиционного православного хорового письма и проявил себя как мастер, владеющий приёмами европейской полифонии.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Среди светских произведений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Бортнянского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оперы на французские либретто ("Сокол", "Сын-соперник"), кантаты, романсы на французские тексты, инструментальные произведения, по своей стилистике родственные итальянской и венской музыке.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Дмитрий Степанович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Бортнянский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прожил долгую жизнь и сумел добиться того, что редко удавалось людям его профессии. Его музыка сделала композитора популярным во всех слоях российского общества. Многолетняя успешная общественная деятельность заставила считаться с ним власть имущих.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240B-77A8-46CA-9A61-0A29B5A1910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  "Музыка на воде" написана для струнных, духовых и чембало. Это двадцать пьес. Среди них есть танцевальные (менуэты, бурре, английский хорнпайп - очень популярный в то время быстрый танец), есть и чувствительные номера народного склада (адажио). Всему предшествует торжественная увертюра, а отдельные части обрамлены фанфарными перекличками. Очень характерна активная роль духовых инструментов: солируют флейта, гобой, фагот, валторна.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240B-77A8-46CA-9A61-0A29B5A1910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3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240B-77A8-46CA-9A61-0A29B5A1910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240B-77A8-46CA-9A61-0A29B5A1910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240B-77A8-46CA-9A61-0A29B5A1910F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4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Vivaldi_Vremena_goda_Autumn.mp3" TargetMode="External"/><Relationship Id="rId6" Type="http://schemas.openxmlformats.org/officeDocument/2006/relationships/image" Target="../media/image2.gif"/><Relationship Id="rId5" Type="http://schemas.openxmlformats.org/officeDocument/2006/relationships/hyperlink" Target="http://smiles.33b.ru/smile.22088.html" TargetMode="External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slideLayout" Target="../slideLayouts/slideLayout2.xml"/><Relationship Id="rId7" Type="http://schemas.openxmlformats.org/officeDocument/2006/relationships/hyperlink" Target="http://smiles.33b.ru/smile.8073.html" TargetMode="External"/><Relationship Id="rId2" Type="http://schemas.openxmlformats.org/officeDocument/2006/relationships/audio" Target="file:///C:\Users\&#1057;&#1074;&#1077;&#1090;&#1083;&#1072;&#1085;&#1072;\Desktop\&#1052;&#1091;&#1079;&#1099;&#1082;&#1072;&#1083;&#1100;&#1085;&#1072;&#1103;%20&#1082;&#1091;&#1083;&#1100;&#1090;&#1091;&#1088;&#1072;%20&#1073;&#1072;&#1088;&#1086;&#1082;&#1082;&#1086;%20&#1080;%20&#1082;&#1083;&#1072;&#1089;&#1089;&#1080;&#1094;&#1080;&#1079;&#1084;&#1072;\&#1047;&#1080;&#1084;&#1072;)%20(3-%20Allegro%20non%20molto).mp3" TargetMode="External"/><Relationship Id="rId1" Type="http://schemas.openxmlformats.org/officeDocument/2006/relationships/audio" Target="file:///C:\Users\&#1057;&#1074;&#1077;&#1090;&#1083;&#1072;&#1085;&#1072;\Desktop\&#1052;&#1091;&#1079;&#1099;&#1082;&#1072;&#1083;&#1100;&#1085;&#1072;&#1103;%20&#1082;&#1091;&#1083;&#1100;&#1090;&#1091;&#1088;&#1072;%20&#1073;&#1072;&#1088;&#1086;&#1082;&#1082;&#1086;%20&#1080;%20&#1082;&#1083;&#1072;&#1089;&#1089;&#1080;&#1094;&#1080;&#1079;&#1084;&#1072;\Vivaldi_Vremena_goda_Autumn.mp3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Brtn_2.mp3" TargetMode="External"/><Relationship Id="rId6" Type="http://schemas.openxmlformats.org/officeDocument/2006/relationships/image" Target="../media/image19.gif"/><Relationship Id="rId5" Type="http://schemas.openxmlformats.org/officeDocument/2006/relationships/hyperlink" Target="http://smiles.33b.ru/smile.113598.html" TargetMode="Externa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2.gif"/><Relationship Id="rId4" Type="http://schemas.openxmlformats.org/officeDocument/2006/relationships/hyperlink" Target="http://smiles.33b.ru/smile.22088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313.mp3" TargetMode="External"/><Relationship Id="rId6" Type="http://schemas.openxmlformats.org/officeDocument/2006/relationships/image" Target="../media/image8.gif"/><Relationship Id="rId5" Type="http://schemas.openxmlformats.org/officeDocument/2006/relationships/hyperlink" Target="http://smiles.33b.ru/smile.106021.html" TargetMode="Externa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6021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Bakh_Brandenburgsky_Concert.mp3" TargetMode="External"/><Relationship Id="rId6" Type="http://schemas.openxmlformats.org/officeDocument/2006/relationships/image" Target="../media/image23.png"/><Relationship Id="rId5" Type="http://schemas.openxmlformats.org/officeDocument/2006/relationships/image" Target="../media/image5.png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325.mp3" TargetMode="External"/><Relationship Id="rId6" Type="http://schemas.openxmlformats.org/officeDocument/2006/relationships/image" Target="../media/image8.gif"/><Relationship Id="rId5" Type="http://schemas.openxmlformats.org/officeDocument/2006/relationships/hyperlink" Target="http://smiles.33b.ru/smile.106021.html" TargetMode="Externa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Hendel_Music_on_Water.mp3" TargetMode="External"/><Relationship Id="rId6" Type="http://schemas.openxmlformats.org/officeDocument/2006/relationships/image" Target="../media/image8.gif"/><Relationship Id="rId5" Type="http://schemas.openxmlformats.org/officeDocument/2006/relationships/hyperlink" Target="http://smiles.33b.ru/smile.106021.html" TargetMode="Externa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2.gif"/><Relationship Id="rId4" Type="http://schemas.openxmlformats.org/officeDocument/2006/relationships/hyperlink" Target="http://smiles.33b.ru/smile.22088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8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1147.mp3" TargetMode="External"/><Relationship Id="rId6" Type="http://schemas.openxmlformats.org/officeDocument/2006/relationships/image" Target="../media/image27.gif"/><Relationship Id="rId5" Type="http://schemas.openxmlformats.org/officeDocument/2006/relationships/hyperlink" Target="http://smiles.33b.ru/smile.22603.html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Claudio_Monteverdi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6021.html" TargetMode="Externa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1155.mp3" TargetMode="External"/><Relationship Id="rId6" Type="http://schemas.openxmlformats.org/officeDocument/2006/relationships/image" Target="../media/image30.jpeg"/><Relationship Id="rId5" Type="http://schemas.openxmlformats.org/officeDocument/2006/relationships/image" Target="../media/image29.png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287.mp3" TargetMode="External"/><Relationship Id="rId6" Type="http://schemas.openxmlformats.org/officeDocument/2006/relationships/image" Target="../media/image31.gif"/><Relationship Id="rId5" Type="http://schemas.openxmlformats.org/officeDocument/2006/relationships/hyperlink" Target="http://smiles.33b.ru/smile.79437.html" TargetMode="Externa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699.mp3" TargetMode="External"/><Relationship Id="rId6" Type="http://schemas.openxmlformats.org/officeDocument/2006/relationships/image" Target="../media/image33.png"/><Relationship Id="rId5" Type="http://schemas.openxmlformats.org/officeDocument/2006/relationships/image" Target="../media/image31.gif"/><Relationship Id="rId4" Type="http://schemas.openxmlformats.org/officeDocument/2006/relationships/hyperlink" Target="http://smiles.33b.ru/smile.79437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bethoven_pastoralnaya_simfoniya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31.gif"/><Relationship Id="rId4" Type="http://schemas.openxmlformats.org/officeDocument/2006/relationships/hyperlink" Target="http://smiles.33b.ru/smile.79437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29908.html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6.gi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9.gif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251.mp3" TargetMode="External"/><Relationship Id="rId6" Type="http://schemas.openxmlformats.org/officeDocument/2006/relationships/hyperlink" Target="http://smiles.33b.ru/smile.29908.html" TargetMode="External"/><Relationship Id="rId5" Type="http://schemas.openxmlformats.org/officeDocument/2006/relationships/image" Target="../media/image38.jpeg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Claudio_Monteverdi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287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8.gif"/><Relationship Id="rId4" Type="http://schemas.openxmlformats.org/officeDocument/2006/relationships/hyperlink" Target="http://smiles.33b.ru/smile.106021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1%20&#1082;&#1083;&#1072;&#1089;&#1089;\&#1059;&#1056;&#1054;&#1050;-&#1052;&#1091;&#1079;&#1099;&#1082;&#1072;&#1083;&#1100;&#1085;&#1072;&#1103;%20&#1082;&#1091;&#1083;&#1100;&#1090;&#1091;&#1088;&#1072;%20&#1073;&#1072;&#1088;&#1086;&#1082;&#1082;&#1086;%20&#1080;%20&#1082;&#1083;&#1072;&#1089;&#1089;&#1080;&#1094;&#1080;&#1079;&#1084;&#1072;\989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hyperlink" Target="http://smiles.33b.ru/smile.109308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11%20&#1082;&#1083;&#1072;&#1089;&#1089;\&#1053;&#1086;&#1074;&#1072;&#1103;%20&#1087;&#1072;&#1087;&#1082;&#1072;\&#1042;&#1077;&#1089;&#1085;&#1072;%20I%20-%20Allegro.mp3" TargetMode="External"/><Relationship Id="rId6" Type="http://schemas.openxmlformats.org/officeDocument/2006/relationships/image" Target="../media/image9.gif"/><Relationship Id="rId5" Type="http://schemas.openxmlformats.org/officeDocument/2006/relationships/hyperlink" Target="http://smiles.33b.ru/smile.109308.html" TargetMode="Externa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11%20&#1082;&#1083;&#1072;&#1089;&#1089;\&#1053;&#1086;&#1074;&#1072;&#1103;%20&#1087;&#1072;&#1087;&#1082;&#1072;\02.mp3" TargetMode="External"/><Relationship Id="rId6" Type="http://schemas.openxmlformats.org/officeDocument/2006/relationships/image" Target="../media/image9.gif"/><Relationship Id="rId5" Type="http://schemas.openxmlformats.org/officeDocument/2006/relationships/hyperlink" Target="http://smiles.33b.ru/smile.109308.html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11%20&#1082;&#1083;&#1072;&#1089;&#1089;\&#1053;&#1086;&#1074;&#1072;&#1103;%20&#1087;&#1072;&#1087;&#1082;&#1072;\03.mp3" TargetMode="External"/><Relationship Id="rId6" Type="http://schemas.openxmlformats.org/officeDocument/2006/relationships/image" Target="../media/image9.gif"/><Relationship Id="rId5" Type="http://schemas.openxmlformats.org/officeDocument/2006/relationships/hyperlink" Target="http://smiles.33b.ru/smile.109308.html" TargetMode="Externa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smiles.33b.ru/smile.807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7" descr="ArtBrams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2" descr="http://s2.rimg.info/3a64a7368f2f89abcaa7f496b0b7cb4c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3" y="3893334"/>
            <a:ext cx="3294068" cy="29646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Музыкальная культура барокко и классицизма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 descr="Logo_zast.png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39552" y="291500"/>
            <a:ext cx="1214446" cy="8705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00826" y="6072206"/>
            <a:ext cx="3214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  <a:latin typeface="Mistral" pitchFamily="66" charset="0"/>
              </a:rPr>
              <a:t>Лебедь С.Г.</a:t>
            </a:r>
            <a:endParaRPr lang="ru-RU" sz="2800" dirty="0">
              <a:solidFill>
                <a:schemeClr val="bg2">
                  <a:lumMod val="90000"/>
                </a:schemeClr>
              </a:solidFill>
              <a:latin typeface="Mistral" pitchFamily="66" charset="0"/>
            </a:endParaRPr>
          </a:p>
        </p:txBody>
      </p:sp>
      <p:pic>
        <p:nvPicPr>
          <p:cNvPr id="11" name="Vivaldi_Vremena_goda_Autum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7715272" y="857232"/>
            <a:ext cx="304800" cy="304800"/>
          </a:xfrm>
          <a:prstGeom prst="rect">
            <a:avLst/>
          </a:prstGeom>
        </p:spPr>
      </p:pic>
      <p:pic>
        <p:nvPicPr>
          <p:cNvPr id="12" name="Рисунок 11" descr="Head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3" name="Рисунок 12" descr="Head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53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Антонио </a:t>
            </a:r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Вивальди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BZ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(1678–1741)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  <p:pic>
        <p:nvPicPr>
          <p:cNvPr id="11" name="Vivaldi_Vremena_goda_Autumn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429520" y="1785926"/>
            <a:ext cx="304800" cy="3048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071934" y="1785926"/>
            <a:ext cx="1132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Осень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450057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Зима</a:t>
            </a:r>
            <a:endParaRPr lang="ru-RU" sz="2800" b="1" dirty="0"/>
          </a:p>
        </p:txBody>
      </p:sp>
      <p:pic>
        <p:nvPicPr>
          <p:cNvPr id="16" name="Зима) (3- Allegro non molto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7072330" y="3500438"/>
            <a:ext cx="304800" cy="304800"/>
          </a:xfrm>
          <a:prstGeom prst="rect">
            <a:avLst/>
          </a:prstGeom>
        </p:spPr>
      </p:pic>
      <p:pic>
        <p:nvPicPr>
          <p:cNvPr id="13" name="Picture 2" descr="http://s.rimg.info/b150a13baa93381c4fbd69655d6cf371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49083" y="2657209"/>
            <a:ext cx="1866908" cy="120366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9485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Дмитрий Степанович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Бортнянский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(1751–1825)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Brtn_2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5786454"/>
            <a:ext cx="30480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488" y="6143644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концертная симфония СИ мажор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35745" y="1357298"/>
            <a:ext cx="51939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 </a:t>
            </a:r>
            <a:r>
              <a:rPr lang="ru-RU" sz="2000" b="1" dirty="0" err="1" smtClean="0"/>
              <a:t>Бортнянский</a:t>
            </a:r>
            <a:r>
              <a:rPr lang="ru-RU" sz="2000" b="1" dirty="0" smtClean="0"/>
              <a:t> - автор многочисленных духовных произведений. В своей духовной музыке он вышел за рамки традиционного православного хорового письма и проявил себя как мастер, владеющий приёмами европейской полифонии. </a:t>
            </a:r>
            <a:br>
              <a:rPr lang="ru-RU" sz="2000" b="1" dirty="0" smtClean="0"/>
            </a:br>
            <a:r>
              <a:rPr lang="ru-RU" sz="2000" dirty="0" smtClean="0"/>
              <a:t>       Среди светских произведений </a:t>
            </a:r>
            <a:r>
              <a:rPr lang="ru-RU" sz="2000" dirty="0" err="1" smtClean="0"/>
              <a:t>Бортнянского</a:t>
            </a:r>
            <a:r>
              <a:rPr lang="ru-RU" sz="2000" dirty="0" smtClean="0"/>
              <a:t> - оперы на французские либретто ("Сокол", "Сын-соперник"), кантаты, романсы на французские тексты, инструментальные произведения, по своей стилистике родственные итальянской и венской музыке. </a:t>
            </a:r>
            <a:br>
              <a:rPr lang="ru-RU" sz="2000" dirty="0" smtClean="0"/>
            </a:br>
            <a:r>
              <a:rPr lang="ru-RU" sz="2000" dirty="0" smtClean="0"/>
              <a:t>      </a:t>
            </a:r>
            <a:endParaRPr lang="ru-RU" sz="2000" dirty="0"/>
          </a:p>
        </p:txBody>
      </p:sp>
      <p:pic>
        <p:nvPicPr>
          <p:cNvPr id="10" name="Picture 6" descr="http://s13.rimg.info/6e81914a024c524fb7c211a06057940f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5572140"/>
            <a:ext cx="1381125" cy="904876"/>
          </a:xfrm>
          <a:prstGeom prst="rect">
            <a:avLst/>
          </a:prstGeom>
          <a:noFill/>
        </p:spPr>
      </p:pic>
      <p:pic>
        <p:nvPicPr>
          <p:cNvPr id="2050" name="Picture 2" descr="http://img-fotki.yandex.ru/get/3608/med-yuliya.2a/0_29d59_5f067507_X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38676"/>
            <a:ext cx="3124185" cy="41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 descr="Head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2" name="Рисунок 11" descr="Head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35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7" descr="ArtBrams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pic>
        <p:nvPicPr>
          <p:cNvPr id="4" name="Picture 2" descr="http://s2.rimg.info/3a64a7368f2f89abcaa7f496b0b7cb4c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15816" y="4005064"/>
            <a:ext cx="2862080" cy="2575875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27720" y="1340768"/>
            <a:ext cx="7772400" cy="1500187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Бах и Гендель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- музыканты барокко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" name="Рисунок 4" descr="Head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8" name="Рисунок 7" descr="Head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Иоганн Себастьян Бах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(1685-1750)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8434" name="Picture 2" descr="http://www.mp3complete.net/bach/big/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14422"/>
            <a:ext cx="2848400" cy="367345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91880" y="1268760"/>
            <a:ext cx="53177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Иоганн Себастьян Бах - великий немецкий композитор XVIII века. Прошло уже более двухсот пятидесяти лет со дня смерти Баха, а интерес к его музыке всё возрастает. При жизни композитор не получил заслуженного признания. 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41360" y="3268712"/>
            <a:ext cx="52949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Громадное творческое наследие Баха, охватывающее свыше 1000 произведений в разных жанрах, можно разделить на три сферы — вокально-драматическую, органную и инструментальную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6000768"/>
            <a:ext cx="371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Концерт для скрипки с оркестром ля минор, I, II части. 1719 </a:t>
            </a:r>
            <a:endParaRPr lang="ru-RU" b="1" dirty="0"/>
          </a:p>
        </p:txBody>
      </p:sp>
      <p:pic>
        <p:nvPicPr>
          <p:cNvPr id="10" name="31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2" name="Picture 2" descr="http://s10.rimg.info/6523cc80f3c1507129b512b2e0df05b9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6072206"/>
            <a:ext cx="2214578" cy="520426"/>
          </a:xfrm>
          <a:prstGeom prst="rect">
            <a:avLst/>
          </a:prstGeom>
          <a:noFill/>
        </p:spPr>
      </p:pic>
      <p:pic>
        <p:nvPicPr>
          <p:cNvPr id="11" name="Рисунок 10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3" name="Рисунок 12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2425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 </a:t>
            </a:r>
            <a:r>
              <a:rPr lang="ru-RU" sz="2000" b="1" dirty="0" smtClean="0"/>
              <a:t>Шесть «Бранденбургских концертов» </a:t>
            </a:r>
            <a:r>
              <a:rPr lang="ru-RU" sz="2000" dirty="0" smtClean="0"/>
              <a:t>были написаны в </a:t>
            </a:r>
            <a:r>
              <a:rPr lang="ru-RU" sz="2000" dirty="0" err="1" smtClean="0"/>
              <a:t>Кетене</a:t>
            </a:r>
            <a:r>
              <a:rPr lang="ru-RU" sz="2000" dirty="0" smtClean="0"/>
              <a:t> (около 1721 года) для маркграфа </a:t>
            </a:r>
            <a:r>
              <a:rPr lang="ru-RU" sz="2000" dirty="0" err="1" smtClean="0"/>
              <a:t>Христиана</a:t>
            </a:r>
            <a:r>
              <a:rPr lang="ru-RU" sz="2000" dirty="0" smtClean="0"/>
              <a:t> Людвига Бранденбургского. Ноты концертов были найдены в архиве маркграфа уже после смерти Баха. На партитуре - учтивое посвящение на французском языке. Бах назвал свое произведение "Шесть концертов. С несколькими инструментами" (очевидно, подразумевались концертирующие). При жизни Баха концерты, вероятно, не исполнялись. Лишь позднее стало ясно, что Бах по-новому трактовал саму форму концерта, особенно оркестрового. С большой долей уверенности можно считать "Бранденбургские концерты" (особенно первый и третий) прямыми предшественниками классической симфонии XVIII века. </a:t>
            </a:r>
            <a:br>
              <a:rPr lang="ru-RU" sz="2000" dirty="0" smtClean="0"/>
            </a:br>
            <a:r>
              <a:rPr lang="ru-RU" sz="2000" dirty="0" smtClean="0"/>
              <a:t>          </a:t>
            </a:r>
            <a:endParaRPr lang="ru-RU" sz="2000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Иоганн Себастьян Бах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(1685-1750)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Picture 2" descr="http://s10.rimg.info/6523cc80f3c1507129b512b2e0df05b9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600" y="5284440"/>
            <a:ext cx="1823949" cy="571504"/>
          </a:xfrm>
          <a:prstGeom prst="rect">
            <a:avLst/>
          </a:prstGeom>
          <a:noFill/>
        </p:spPr>
      </p:pic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1" name="Рисунок 10" descr="Head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  <p:pic>
        <p:nvPicPr>
          <p:cNvPr id="8" name="Bakh_Brandenburgsky_Concer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857752" y="557214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5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03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          </a:t>
            </a:r>
            <a:r>
              <a:rPr lang="ru-RU" sz="2000" b="1" dirty="0" smtClean="0"/>
              <a:t>Первый концерт состоит из четырёх частей: </a:t>
            </a:r>
            <a:br>
              <a:rPr lang="ru-RU" sz="2000" b="1" dirty="0" smtClean="0"/>
            </a:br>
            <a:r>
              <a:rPr lang="ru-RU" sz="2000" dirty="0" smtClean="0"/>
              <a:t>          </a:t>
            </a:r>
            <a:r>
              <a:rPr lang="ru-RU" sz="2000" b="1" dirty="0" smtClean="0"/>
              <a:t>I часть - Аллегро</a:t>
            </a:r>
            <a:r>
              <a:rPr lang="ru-RU" sz="2000" dirty="0" smtClean="0"/>
              <a:t>. В динамическом открытии концерта Бах достигает мощной по тем временам оркестровой звучности. Многочисленные соло для отдельных инструментов (гобой, валторна) сопровождает игра оркестровыми тембрами. </a:t>
            </a:r>
            <a:br>
              <a:rPr lang="ru-RU" sz="2000" dirty="0" smtClean="0"/>
            </a:br>
            <a:r>
              <a:rPr lang="ru-RU" sz="2000" dirty="0" smtClean="0"/>
              <a:t>         </a:t>
            </a:r>
            <a:r>
              <a:rPr lang="ru-RU" sz="2000" b="1" dirty="0" smtClean="0"/>
              <a:t> II часть - Адажио</a:t>
            </a:r>
            <a:r>
              <a:rPr lang="ru-RU" sz="2000" dirty="0" smtClean="0"/>
              <a:t>. Дивная элегия, где дуэтом поют сначала скрипка с гобоем, затем виолончель и басовая виола. </a:t>
            </a:r>
            <a:br>
              <a:rPr lang="ru-RU" sz="2000" dirty="0" smtClean="0"/>
            </a:br>
            <a:r>
              <a:rPr lang="ru-RU" sz="2000" dirty="0" smtClean="0"/>
              <a:t>          </a:t>
            </a:r>
            <a:r>
              <a:rPr lang="ru-RU" sz="2000" b="1" dirty="0" smtClean="0"/>
              <a:t>III часть - Аллегро</a:t>
            </a:r>
            <a:r>
              <a:rPr lang="ru-RU" sz="2000" dirty="0" smtClean="0"/>
              <a:t>. Танцевальная музыка с четким ритмом и блестящей оркестровкой. Эта часть вполне могла бы стать финалом. </a:t>
            </a:r>
            <a:br>
              <a:rPr lang="ru-RU" sz="2000" dirty="0" smtClean="0"/>
            </a:br>
            <a:r>
              <a:rPr lang="ru-RU" sz="2000" dirty="0" smtClean="0"/>
              <a:t>         </a:t>
            </a:r>
            <a:r>
              <a:rPr lang="ru-RU" sz="2000" b="1" dirty="0" smtClean="0"/>
              <a:t> IV часть - Менуэт</a:t>
            </a:r>
            <a:r>
              <a:rPr lang="ru-RU" sz="2000" dirty="0" smtClean="0"/>
              <a:t>. Бах в завершении всего концерта даёт именно менуэт, причем менуэт настолько богатый и разнообразный, что он вполне достоин быть самостоятельной частью симфонического цикла. Тема менуэта все время возвращается, образуя что-то вроде рондо, и перемежаясь со струнным полонезом и двумя эпизодами для духовых инструментов.</a:t>
            </a:r>
            <a:endParaRPr lang="ru-RU" sz="2000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Иоганн Себастьян Бах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(1685-1750)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1" name="Рисунок 10" descr="Head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Георг Фридрих Гендель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(1685-1759)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немецкий композитор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59832" y="1396873"/>
            <a:ext cx="576064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Осенью 1708 года Гендель впервые добивается публичного успеха как композитор. При посредстве герцога Фердинанда Тосканского он ставит свою первую итальянскую оперу "</a:t>
            </a:r>
            <a:r>
              <a:rPr lang="ru-RU" sz="1800" dirty="0" err="1" smtClean="0"/>
              <a:t>Родриго</a:t>
            </a:r>
            <a:r>
              <a:rPr lang="ru-RU" sz="1800" dirty="0" smtClean="0"/>
              <a:t>". Гендель пробыл в Неаполе около года. За это время он написал очаровательную серенаду "</a:t>
            </a:r>
            <a:r>
              <a:rPr lang="ru-RU" sz="1800" dirty="0" err="1" smtClean="0"/>
              <a:t>Ацис</a:t>
            </a:r>
            <a:r>
              <a:rPr lang="ru-RU" sz="1800" dirty="0" smtClean="0"/>
              <a:t>, Галатея и </a:t>
            </a:r>
            <a:r>
              <a:rPr lang="ru-RU" sz="1800" dirty="0" err="1" smtClean="0"/>
              <a:t>Полифем</a:t>
            </a:r>
            <a:r>
              <a:rPr lang="ru-RU" sz="1800" dirty="0" smtClean="0"/>
              <a:t>", еще несколько вещей в таком же духе, но меньших по размеру. </a:t>
            </a:r>
          </a:p>
          <a:p>
            <a:r>
              <a:rPr lang="ru-RU" sz="1800" dirty="0" smtClean="0"/>
              <a:t>Главным сочинением Генделя в Неаполе была опера «</a:t>
            </a:r>
            <a:r>
              <a:rPr lang="ru-RU" sz="1800" dirty="0" err="1" smtClean="0"/>
              <a:t>Агриппина</a:t>
            </a:r>
            <a:r>
              <a:rPr lang="ru-RU" sz="1800" dirty="0" smtClean="0"/>
              <a:t>»</a:t>
            </a:r>
          </a:p>
          <a:p>
            <a:r>
              <a:rPr lang="ru-RU" sz="1800" dirty="0" smtClean="0"/>
              <a:t>«Эсфирь» - героическая драма на библейский сюжет.</a:t>
            </a:r>
          </a:p>
          <a:p>
            <a:r>
              <a:rPr lang="ru-RU" sz="1800" dirty="0" smtClean="0"/>
              <a:t>Оперы: «Отгона», «</a:t>
            </a:r>
            <a:r>
              <a:rPr lang="ru-RU" sz="1800" dirty="0" err="1" smtClean="0"/>
              <a:t>Флавио</a:t>
            </a:r>
            <a:r>
              <a:rPr lang="ru-RU" sz="1800" dirty="0" smtClean="0"/>
              <a:t>», «</a:t>
            </a:r>
            <a:r>
              <a:rPr lang="ru-RU" sz="1800" dirty="0" err="1" smtClean="0"/>
              <a:t>Роделинда</a:t>
            </a:r>
            <a:r>
              <a:rPr lang="ru-RU" sz="1800" dirty="0" smtClean="0"/>
              <a:t>», «Юлий Цезарь» и «Тамерлан». </a:t>
            </a:r>
          </a:p>
          <a:p>
            <a:r>
              <a:rPr lang="ru-RU" sz="1800" dirty="0" smtClean="0"/>
              <a:t>В 1734 и 1735 годах в Лондоне был в моде французский балет. Гендель написал оперы-балеты во французском стиле: «Терпсихора», «</a:t>
            </a:r>
            <a:r>
              <a:rPr lang="ru-RU" sz="1800" dirty="0" err="1" smtClean="0"/>
              <a:t>Альцина</a:t>
            </a:r>
            <a:r>
              <a:rPr lang="ru-RU" sz="1800" dirty="0" smtClean="0"/>
              <a:t>», «</a:t>
            </a:r>
            <a:r>
              <a:rPr lang="ru-RU" sz="1800" dirty="0" err="1" smtClean="0"/>
              <a:t>Ариодант</a:t>
            </a:r>
            <a:r>
              <a:rPr lang="ru-RU" sz="1800" dirty="0" smtClean="0"/>
              <a:t>» и пастиччо «Орест». </a:t>
            </a:r>
            <a:endParaRPr lang="ru-RU" sz="1800" dirty="0"/>
          </a:p>
        </p:txBody>
      </p:sp>
      <p:pic>
        <p:nvPicPr>
          <p:cNvPr id="24578" name="Picture 2" descr="Георг Фридрих Гендель (Handel)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6901"/>
            <a:ext cx="2592024" cy="20044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214950"/>
            <a:ext cx="3929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Оратория «Мессия», </a:t>
            </a:r>
          </a:p>
          <a:p>
            <a:r>
              <a:rPr lang="ru-RU" sz="2000" b="1" dirty="0" smtClean="0"/>
              <a:t>хор «Аллилуйя». 1742 </a:t>
            </a:r>
            <a:endParaRPr lang="ru-RU" sz="2000" b="1" dirty="0"/>
          </a:p>
        </p:txBody>
      </p:sp>
      <p:pic>
        <p:nvPicPr>
          <p:cNvPr id="6" name="32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Picture 2" descr="http://s10.rimg.info/6523cc80f3c1507129b512b2e0df05b9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5857892"/>
            <a:ext cx="1823949" cy="571504"/>
          </a:xfrm>
          <a:prstGeom prst="rect">
            <a:avLst/>
          </a:prstGeom>
          <a:noFill/>
        </p:spPr>
      </p:pic>
      <p:pic>
        <p:nvPicPr>
          <p:cNvPr id="8" name="Рисунок 7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3885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"Музыка на воде" </a:t>
            </a:r>
            <a:r>
              <a:rPr lang="ru-RU" dirty="0" smtClean="0"/>
              <a:t>предназначалась для исполнения во время плавания королевского кортежа по Темзе. </a:t>
            </a:r>
          </a:p>
          <a:p>
            <a:r>
              <a:rPr lang="ru-RU" dirty="0" smtClean="0"/>
              <a:t>Когда король во время праздников проплывал по реке, в сопровождающем его судне сидели музыканты и играли эту серенаду или, иначе, сюиту-дивертисмент. На воде звучание оркестра чуть расплывается, непривычно отражение звуков, и всё приобретает оттенок сказочности, волшебства. А если это происходит вечером, когда на реке зажигают огни, то картина становится просто фантастической. </a:t>
            </a:r>
            <a:br>
              <a:rPr lang="ru-RU" dirty="0" smtClean="0"/>
            </a:br>
            <a:r>
              <a:rPr lang="ru-RU" dirty="0" smtClean="0"/>
              <a:t>         </a:t>
            </a:r>
            <a:br>
              <a:rPr lang="ru-RU" dirty="0" smtClean="0"/>
            </a:br>
            <a:r>
              <a:rPr lang="ru-RU" dirty="0" smtClean="0"/>
              <a:t>          С 1740 года "Музыка на воде" широко вошла в программы садовых и парковых концертов, а затем стала исполняться и в концертных залах.</a:t>
            </a:r>
            <a:endParaRPr lang="ru-RU" dirty="0"/>
          </a:p>
        </p:txBody>
      </p:sp>
      <p:pic>
        <p:nvPicPr>
          <p:cNvPr id="7" name="Hendel_Music_on_Wat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Георг Фридрих Гендель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(1685-1759)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2770" name="Picture 2" descr="http://s10.rimg.info/6523cc80f3c1507129b512b2e0df05b9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7" y="1071546"/>
            <a:ext cx="1823949" cy="571504"/>
          </a:xfrm>
          <a:prstGeom prst="rect">
            <a:avLst/>
          </a:prstGeom>
          <a:noFill/>
        </p:spPr>
      </p:pic>
      <p:pic>
        <p:nvPicPr>
          <p:cNvPr id="8" name="Рисунок 7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7" descr="ArtBrams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761" y="16768"/>
            <a:ext cx="9144000" cy="6858000"/>
          </a:xfrm>
          <a:prstGeom prst="rect">
            <a:avLst/>
          </a:prstGeom>
        </p:spPr>
      </p:pic>
      <p:pic>
        <p:nvPicPr>
          <p:cNvPr id="7" name="Picture 2" descr="http://s2.rimg.info/3a64a7368f2f89abcaa7f496b0b7cb4c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70111" y="4138225"/>
            <a:ext cx="3021969" cy="2719775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811520" y="3140968"/>
            <a:ext cx="7772400" cy="147796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Композиторы Венской классической  школы</a:t>
            </a:r>
            <a:br>
              <a:rPr lang="ru-RU" sz="5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5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54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</a:br>
            <a:endParaRPr lang="ru-RU" sz="54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8" name="Рисунок 7" descr="Head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Кристоф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Виллибальд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Глюк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(1714-1787)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15817" y="1331929"/>
            <a:ext cx="5963046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Опера "</a:t>
            </a:r>
            <a:r>
              <a:rPr lang="ru-RU" sz="2000" b="1" dirty="0" smtClean="0"/>
              <a:t>Орфей и </a:t>
            </a:r>
            <a:r>
              <a:rPr lang="ru-RU" sz="2000" b="1" dirty="0" err="1" smtClean="0"/>
              <a:t>Эвридика</a:t>
            </a:r>
            <a:r>
              <a:rPr lang="ru-RU" sz="2000" dirty="0" smtClean="0"/>
              <a:t>" была первым произведением, в котором </a:t>
            </a:r>
            <a:r>
              <a:rPr lang="ru-RU" sz="2000" dirty="0" err="1" smtClean="0"/>
              <a:t>Глюк</a:t>
            </a:r>
            <a:r>
              <a:rPr lang="ru-RU" sz="2000" dirty="0" smtClean="0"/>
              <a:t> осуществил новые идеи. Её премьера в Вене 5 октября 1762 года положила начало оперной реформе. Глюк написал речитатив так, чтобы на первом месте был смысл слов, партия оркестра подчинялась общему настроению сцены, а поющие статичные фигуры начали, наконец, играть, проявили артистические качества, и пение объединилось бы с действием.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94293" y="5673226"/>
            <a:ext cx="1395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/>
              <a:t>классицизм </a:t>
            </a:r>
            <a:endParaRPr lang="ru-RU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2586" y="5866645"/>
            <a:ext cx="57853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"Танец блаженных теней" из оперы "Орфей и </a:t>
            </a:r>
            <a:r>
              <a:rPr lang="ru-RU" sz="2000" b="1" dirty="0" err="1" smtClean="0"/>
              <a:t>Эвридика</a:t>
            </a:r>
            <a:r>
              <a:rPr lang="ru-RU" sz="2000" b="1" dirty="0" smtClean="0"/>
              <a:t>". 1762 </a:t>
            </a:r>
            <a:endParaRPr lang="ru-RU" sz="2000" b="1" dirty="0"/>
          </a:p>
        </p:txBody>
      </p:sp>
      <p:pic>
        <p:nvPicPr>
          <p:cNvPr id="7" name="114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29124" y="3286124"/>
            <a:ext cx="304800" cy="304800"/>
          </a:xfrm>
          <a:prstGeom prst="rect">
            <a:avLst/>
          </a:prstGeom>
        </p:spPr>
      </p:pic>
      <p:pic>
        <p:nvPicPr>
          <p:cNvPr id="35842" name="Picture 2" descr="http://s2.rimg.info/d91ea21b2dff78060fda9d659b2b8947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5857892"/>
            <a:ext cx="1034071" cy="828673"/>
          </a:xfrm>
          <a:prstGeom prst="rect">
            <a:avLst/>
          </a:prstGeom>
          <a:noFill/>
        </p:spPr>
      </p:pic>
      <p:pic>
        <p:nvPicPr>
          <p:cNvPr id="3074" name="Picture 2" descr="http://dic.academic.ru/pictures/enc_colier/ph0441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45" y="1415084"/>
            <a:ext cx="2520280" cy="33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94921" y="1390320"/>
            <a:ext cx="55717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Техника пения существенно упростилась, но зато стала естественнее и гораздо привлекательнее для слушателей. Увертюра в опере также способствовала введению в атмосферу и настроение последующего действия. К тому же Глюк превратил хор в непосредственную составную часть течения драмы. Чудесная неповторимость "Орфея и </a:t>
            </a:r>
            <a:r>
              <a:rPr lang="ru-RU" sz="2000" dirty="0" err="1"/>
              <a:t>Эвридики</a:t>
            </a:r>
            <a:r>
              <a:rPr lang="ru-RU" sz="2000" dirty="0"/>
              <a:t>" в её "итальянской" музыкальности. Драматургическая структура основывается здесь на законченных музыкальных номерах, которые, подобно ариям итальянской школы, пленяют своей мелодической красотой и завершённостью. </a:t>
            </a:r>
          </a:p>
        </p:txBody>
      </p:sp>
      <p:pic>
        <p:nvPicPr>
          <p:cNvPr id="12" name="Рисунок 11" descr="Head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3" name="Рисунок 12" descr="Head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 build="p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Монтеверди Клаудио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(1567 - 1643 )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059832" y="1500174"/>
            <a:ext cx="5841282" cy="4525963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Итальянский композитор, автор мадригалов, опер, церковных произведений, одна из ключевых фигур эпохи, когда на смену музыкальному стилю Ренессанса приходил новый стиль. </a:t>
            </a:r>
          </a:p>
          <a:p>
            <a:r>
              <a:rPr lang="ru-RU" sz="2000" dirty="0" smtClean="0"/>
              <a:t>С 1607 основное место в его творчестве заняла опера</a:t>
            </a:r>
          </a:p>
          <a:p>
            <a:r>
              <a:rPr lang="ru-RU" sz="2000" dirty="0" smtClean="0"/>
              <a:t>Монтеверди </a:t>
            </a:r>
            <a:r>
              <a:rPr lang="ru-RU" sz="2000" dirty="0"/>
              <a:t>придал этому новому тогда жанру </a:t>
            </a:r>
            <a:r>
              <a:rPr lang="ru-RU" sz="2000" dirty="0" smtClean="0"/>
              <a:t>подлинно </a:t>
            </a:r>
            <a:r>
              <a:rPr lang="ru-RU" sz="2000" dirty="0"/>
              <a:t>драматическое значение, развив и углубив все его музыкально-выразительные средства. </a:t>
            </a:r>
            <a:endParaRPr lang="ru-RU" sz="2000" dirty="0" smtClean="0"/>
          </a:p>
          <a:p>
            <a:r>
              <a:rPr lang="ru-RU" sz="2000" dirty="0" smtClean="0"/>
              <a:t>Монтеверди </a:t>
            </a:r>
            <a:r>
              <a:rPr lang="ru-RU" sz="2000" dirty="0"/>
              <a:t>— создатель т. н. «взволнованного стиля» в музыке. Оказал большое влияние на современников (особенно композиторов венецианской школы).</a:t>
            </a:r>
          </a:p>
          <a:p>
            <a:endParaRPr lang="ru-RU" sz="2000" dirty="0"/>
          </a:p>
        </p:txBody>
      </p:sp>
      <p:pic>
        <p:nvPicPr>
          <p:cNvPr id="1026" name="Picture 2" descr="фото">
            <a:hlinkClick r:id="rId2" tooltip="фото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3" y="1643051"/>
            <a:ext cx="2492870" cy="3082094"/>
          </a:xfrm>
          <a:prstGeom prst="rect">
            <a:avLst/>
          </a:prstGeom>
          <a:noFill/>
        </p:spPr>
      </p:pic>
      <p:pic>
        <p:nvPicPr>
          <p:cNvPr id="7" name="Рисунок 6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  <p:pic>
        <p:nvPicPr>
          <p:cNvPr id="8" name="Рисунок 7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Вольфганг Амадей Моцарт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(1756-1791)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771800" y="1420116"/>
            <a:ext cx="5915000" cy="4025107"/>
          </a:xfrm>
        </p:spPr>
        <p:txBody>
          <a:bodyPr>
            <a:noAutofit/>
          </a:bodyPr>
          <a:lstStyle/>
          <a:p>
            <a:r>
              <a:rPr lang="ru-RU" sz="2000" dirty="0" smtClean="0"/>
              <a:t>австрийский композитор. Среди величайших мастеров музыки Моцарт выделяется ранним расцветом мощного и всестороннего дарования, необычностью жизненной судьбы — от триумфов вундеркинда до тяжёлой борьбы за существование и признание в зрелом возрасте, беспримерной смелостью художника, который предпочёл необеспеченную жизнь независимого мастера унизительной службе, и, наконец, всеобъемлющим значением творчества, охватывающего почти все жанры музыки. </a:t>
            </a:r>
          </a:p>
          <a:p>
            <a:r>
              <a:rPr lang="ru-RU" sz="2000" dirty="0" smtClean="0"/>
              <a:t>Моцарт — представитель венской классической школы , его творчество — музыкальная вершина 18 в., детище эпохи Просвещения.</a:t>
            </a:r>
            <a:endParaRPr lang="ru-RU" sz="2000" dirty="0"/>
          </a:p>
        </p:txBody>
      </p:sp>
      <p:pic>
        <p:nvPicPr>
          <p:cNvPr id="5" name="Picture 2" descr="http://s10.rimg.info/6523cc80f3c1507129b512b2e0df05b9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0072" y="5915060"/>
            <a:ext cx="1823949" cy="5715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5805264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"Маленькая ночная серенада". Часть 1. 1787 </a:t>
            </a:r>
            <a:endParaRPr lang="ru-RU" sz="2000" b="1" dirty="0"/>
          </a:p>
        </p:txBody>
      </p:sp>
      <p:pic>
        <p:nvPicPr>
          <p:cNvPr id="8" name="115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4098" name="Picture 2" descr="http://thumbs.ziare.com/Muzica-lui-Mozart-sensibilizeaza-infractorii/f508bab85ae063169/240/0/1/70/Muzica-lui-Mozart-sensibilizeaza-infractori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85913"/>
            <a:ext cx="2286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1" name="Рисунок 10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7800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Творчество Моцарта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278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Для творчества Моцарта характерны жанровая многогранность, органическое сочетание австрийской народно-национальной основы музыки.</a:t>
            </a:r>
          </a:p>
          <a:p>
            <a:r>
              <a:rPr lang="ru-RU" dirty="0" smtClean="0"/>
              <a:t>Моцарт был в числе первых, кто создал в Австрии классические образцы камерной песни. Сохранилось много арий и вокальных ансамблей с оркестром (почти все на итальянском языке), шуточных вокальных канонов, 30 песен для голоса с фортепиано, в том числе «Фиалка» на слова И. В. Гёте (1785). </a:t>
            </a:r>
          </a:p>
          <a:p>
            <a:r>
              <a:rPr lang="ru-RU" dirty="0" smtClean="0"/>
              <a:t>Подлинная слава пришла к Моцарту после его смерти. Имя Моцарта стало символом высшей музыкальной одарённости, творческой гениальности и единства красоты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785786" y="6128255"/>
            <a:ext cx="5365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Опера «Волшебная флейта» 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6143644"/>
            <a:ext cx="1427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классицизм </a:t>
            </a:r>
            <a:endParaRPr lang="ru-RU" b="1" u="sng" dirty="0"/>
          </a:p>
        </p:txBody>
      </p:sp>
      <p:pic>
        <p:nvPicPr>
          <p:cNvPr id="6" name="28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4098" name="Picture 2" descr="http://s7.rimg.info/1a17ad99ada34b86f22d0ec63e29d452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5791199"/>
            <a:ext cx="1428750" cy="1066801"/>
          </a:xfrm>
          <a:prstGeom prst="rect">
            <a:avLst/>
          </a:prstGeom>
          <a:noFill/>
        </p:spPr>
      </p:pic>
      <p:pic>
        <p:nvPicPr>
          <p:cNvPr id="8" name="Рисунок 7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Людвиг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ван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Бетховен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(1770-1827)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5362" name="Picture 2" descr="http://www.mp3complete.net/beethoven/big/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3528" y="1700808"/>
            <a:ext cx="3136432" cy="250914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357554" y="1142984"/>
            <a:ext cx="2405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немецкий композитор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3491880" y="1600200"/>
            <a:ext cx="519492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расцвете творческих сил Бетховен проявлял колоссальную работоспособность.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1801—12 появляются такие выдающиеся произведения, как соната до диез минор (т. н. «Лунная», 1801), юношески жизнерадостная 2-я симфония (1802), «</a:t>
            </a:r>
            <a:r>
              <a:rPr lang="ru-RU" dirty="0" err="1"/>
              <a:t>Крейцерова</a:t>
            </a:r>
            <a:r>
              <a:rPr lang="ru-RU" dirty="0"/>
              <a:t> соната» (1803), «Героическая» (3-я) симфония, сонаты «Аврора» и «Аппассионата» (1804), опера «</a:t>
            </a:r>
            <a:r>
              <a:rPr lang="ru-RU" dirty="0" err="1"/>
              <a:t>Фиделио</a:t>
            </a:r>
            <a:r>
              <a:rPr lang="ru-RU" dirty="0"/>
              <a:t>» (1805), 4-я симфония (1806), выражающая романтическое восприятие природы.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5157192"/>
            <a:ext cx="4038600" cy="814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smtClean="0"/>
              <a:t>Соната №14 «Лунная», часть первая </a:t>
            </a:r>
            <a:endParaRPr lang="ru-RU" sz="2400" b="1" dirty="0"/>
          </a:p>
        </p:txBody>
      </p:sp>
      <p:pic>
        <p:nvPicPr>
          <p:cNvPr id="9" name="Picture 2" descr="http://s7.rimg.info/1a17ad99ada34b86f22d0ec63e29d452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5643578"/>
            <a:ext cx="1428750" cy="1066801"/>
          </a:xfrm>
          <a:prstGeom prst="rect">
            <a:avLst/>
          </a:prstGeom>
          <a:noFill/>
        </p:spPr>
      </p:pic>
      <p:pic>
        <p:nvPicPr>
          <p:cNvPr id="10" name="69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00034" y="6072206"/>
            <a:ext cx="1427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классицизм </a:t>
            </a:r>
            <a:endParaRPr lang="ru-RU" b="1" u="sng" dirty="0"/>
          </a:p>
        </p:txBody>
      </p:sp>
      <p:pic>
        <p:nvPicPr>
          <p:cNvPr id="12" name="Рисунок 11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3" name="Рисунок 12" descr="Head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1142984"/>
            <a:ext cx="511017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1808 Бетховен заканчивает одно из наиболее популярных симфонических произведений — 5-ю симфонию и одновременно «Пасторальную» (6-ю) симфонию, в 1810 — музыку к трагедии И. В. Гёте «Эгмонт», в 1812 — 7-ю («апофеоз танца», по определению Р. Вагнера) и 8-ю («юмористическую», по выражению Р. Роллана) симфонии.</a:t>
            </a:r>
            <a:endParaRPr lang="ru-RU" sz="2000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Людвиг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ван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Бетховен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(1770-1827)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Picture 4" descr="Людвиг ван Бетховен (Beethoven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08" y="1142984"/>
            <a:ext cx="3015915" cy="3438144"/>
          </a:xfrm>
          <a:prstGeom prst="rect">
            <a:avLst/>
          </a:prstGeom>
          <a:noFill/>
        </p:spPr>
      </p:pic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1" name="Рисунок 10" descr="Hea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5856" y="1428736"/>
            <a:ext cx="5410944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Шестая симфония фа-мажор, «Пасторальная», впервые была исполнена 22 декабря 1808 года в Венском городском театре (</a:t>
            </a:r>
            <a:r>
              <a:rPr lang="ru-RU" sz="2000" dirty="0" err="1" smtClean="0"/>
              <a:t>Theater</a:t>
            </a:r>
            <a:r>
              <a:rPr lang="ru-RU" sz="2000" dirty="0" smtClean="0"/>
              <a:t> </a:t>
            </a:r>
            <a:r>
              <a:rPr lang="ru-RU" sz="2000" dirty="0" err="1" smtClean="0"/>
              <a:t>an</a:t>
            </a:r>
            <a:r>
              <a:rPr lang="ru-RU" sz="2000" dirty="0" smtClean="0"/>
              <a:t> </a:t>
            </a:r>
            <a:r>
              <a:rPr lang="ru-RU" sz="2000" dirty="0" err="1" smtClean="0"/>
              <a:t>der</a:t>
            </a:r>
            <a:r>
              <a:rPr lang="ru-RU" sz="2000" dirty="0" smtClean="0"/>
              <a:t> </a:t>
            </a:r>
            <a:r>
              <a:rPr lang="ru-RU" sz="2000" dirty="0" err="1" smtClean="0"/>
              <a:t>Wien</a:t>
            </a:r>
            <a:r>
              <a:rPr lang="ru-RU" sz="2000" dirty="0" smtClean="0"/>
              <a:t>). </a:t>
            </a:r>
          </a:p>
          <a:p>
            <a:r>
              <a:rPr lang="ru-RU" sz="2000" dirty="0" smtClean="0"/>
              <a:t>Пасторальная музыка — жанр традиционный, где обычно автор дает зарисовки природы и выражает свои чувства от общения с ней. </a:t>
            </a:r>
          </a:p>
          <a:p>
            <a:r>
              <a:rPr lang="ru-RU" sz="2000" dirty="0" smtClean="0"/>
              <a:t>Музыка Шестой симфонии Бетховена содержит в себе богатейшую гамму эмоций и душевных состояний. Выдающийся талант композитора всегда позволял ему более ярко, чем кому-либо, выражать в музыке самые высокие чувства и самые глубокие страсти.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bethoven_pastoralnaya_simfoniya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143372" y="6000768"/>
            <a:ext cx="304800" cy="304800"/>
          </a:xfrm>
          <a:prstGeom prst="rect">
            <a:avLst/>
          </a:prstGeom>
        </p:spPr>
      </p:pic>
      <p:sp>
        <p:nvSpPr>
          <p:cNvPr id="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Людвиг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ван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Бетховен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(1770-1827)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285860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Фрагмент из «Пасторальной симфонии»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8" name="Picture 2" descr="http://s7.rimg.info/1a17ad99ada34b86f22d0ec63e29d452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928934"/>
            <a:ext cx="2391895" cy="1785950"/>
          </a:xfrm>
          <a:prstGeom prst="rect">
            <a:avLst/>
          </a:prstGeom>
          <a:noFill/>
        </p:spPr>
      </p:pic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2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Франц Йозеф Гайдн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(1732-1809)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7412" name="Picture 4" descr="Йозеф Гайдн (Haydn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2271196" cy="210464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121595" y="1571612"/>
            <a:ext cx="55446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Гайдна справедливо считают отцом симфонии и квартета, великим основателем классической инструментальной музыки, родоначальником современного оркестра.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142984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австрийский композитор. Один из представителей венской классической школы. 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28596" y="3647951"/>
            <a:ext cx="8501122" cy="5357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Гайдн написал 24 оперы, преимущественно в жанре итальянской </a:t>
            </a:r>
            <a:r>
              <a:rPr lang="ru-RU" sz="2000" dirty="0" err="1" smtClean="0"/>
              <a:t>оперы-буффа</a:t>
            </a:r>
            <a:r>
              <a:rPr lang="ru-RU" sz="2000" dirty="0" smtClean="0"/>
              <a:t> и </a:t>
            </a:r>
            <a:r>
              <a:rPr lang="ru-RU" sz="2000" dirty="0" err="1" smtClean="0"/>
              <a:t>оперы-сериа</a:t>
            </a:r>
            <a:r>
              <a:rPr lang="ru-RU" sz="2000" dirty="0" smtClean="0"/>
              <a:t>, 3 оратории, 14 месс и др. духовные произведения, 104 симфонии, увертюры, марши, танцы, дивертисменты для оркестра и разных инструментов, концерты для клавира и др. инструментов, 83 струнных квартета, 41 фортепьянных трио, 21 струнное трио, 126 трио для баритона (смычкового), альта, виолончели и др. ансамбли, 52 клавирные сонаты, различные пьесы для клавира, песни, каноны, обработки шотландских, ирландских, валлийских песен для голоса с фортепиано (скрипкой или виолончелью по желанию). </a:t>
            </a:r>
            <a:endParaRPr lang="ru-RU" sz="2000" dirty="0"/>
          </a:p>
        </p:txBody>
      </p:sp>
      <p:pic>
        <p:nvPicPr>
          <p:cNvPr id="2050" name="Picture 2" descr="http://s2.rimg.info/ea11a94256b6a87237baf67d94198274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142976" y="214290"/>
            <a:ext cx="561972" cy="1015873"/>
          </a:xfrm>
          <a:prstGeom prst="rect">
            <a:avLst/>
          </a:prstGeom>
          <a:noFill/>
        </p:spPr>
      </p:pic>
      <p:pic>
        <p:nvPicPr>
          <p:cNvPr id="8" name="Рисунок 7" descr="Head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36" y="1071546"/>
            <a:ext cx="6186502" cy="452596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Симфония № 100, «Военная», </a:t>
            </a:r>
          </a:p>
          <a:p>
            <a:r>
              <a:rPr lang="ru-RU" sz="2400" b="1" dirty="0" smtClean="0"/>
              <a:t>I часть, вступление </a:t>
            </a:r>
          </a:p>
          <a:p>
            <a:r>
              <a:rPr lang="ru-RU" sz="2000" dirty="0" smtClean="0"/>
              <a:t>Более двухсот лет прошло со времени создания «Военной» симфонии, и сегодня ее начало поражает размеренностью и покоем, разливающимся в неторопливой </a:t>
            </a:r>
            <a:r>
              <a:rPr lang="ru-RU" sz="2000" dirty="0" err="1" smtClean="0"/>
              <a:t>менуэтообразной</a:t>
            </a:r>
            <a:r>
              <a:rPr lang="ru-RU" sz="2000" dirty="0" smtClean="0"/>
              <a:t> теме. Жизнь для человека галантного века – это место общения, место встречи с людьми, поэтому в симфонических вступлениях Гайдна так часто слышится церемонная учтивость, видится вежливая </a:t>
            </a:r>
            <a:r>
              <a:rPr lang="ru-RU" sz="2000" dirty="0" err="1" smtClean="0"/>
              <a:t>заученность</a:t>
            </a:r>
            <a:r>
              <a:rPr lang="ru-RU" sz="2000" dirty="0" smtClean="0"/>
              <a:t> жестов, где поклоны чередуются с элегантными «променадами» – эта музыка не навязывает себя, а напротив, как бы прислушивается к происходящему… </a:t>
            </a:r>
            <a:endParaRPr lang="ru-RU" sz="2000" dirty="0"/>
          </a:p>
        </p:txBody>
      </p:sp>
      <p:pic>
        <p:nvPicPr>
          <p:cNvPr id="6" name="251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71472" y="785794"/>
            <a:ext cx="304800" cy="30480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Франц Йозеф Гайдн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(1732-1809)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286388"/>
            <a:ext cx="1427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классицизм </a:t>
            </a:r>
            <a:endParaRPr lang="ru-RU" b="1" u="sng" dirty="0"/>
          </a:p>
        </p:txBody>
      </p:sp>
      <p:pic>
        <p:nvPicPr>
          <p:cNvPr id="9" name="Picture 2" descr="http://www.mp3complete.net/haydn/big/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214422"/>
            <a:ext cx="2187065" cy="3253121"/>
          </a:xfrm>
          <a:prstGeom prst="rect">
            <a:avLst/>
          </a:prstGeom>
          <a:noFill/>
        </p:spPr>
      </p:pic>
      <p:pic>
        <p:nvPicPr>
          <p:cNvPr id="37890" name="Picture 2" descr="http://s2.rimg.info/ea11a94256b6a87237baf67d94198274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4714884"/>
            <a:ext cx="990600" cy="1790701"/>
          </a:xfrm>
          <a:prstGeom prst="rect">
            <a:avLst/>
          </a:prstGeom>
          <a:noFill/>
        </p:spPr>
      </p:pic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1" name="Рисунок 10" descr="Head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Монтеверди Клаудио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(1567 - 1643 )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5680" y="1537008"/>
            <a:ext cx="53285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Клаудио Монтеверди - один из самых больших реформаторов в истории музыкального искусства. Впервые музыка стала рисовать переживания человеческой души, оставив в прошлом гармонию и покой эпохи Возрождения. </a:t>
            </a:r>
          </a:p>
          <a:p>
            <a:endParaRPr lang="ru-RU" sz="2000" dirty="0"/>
          </a:p>
          <a:p>
            <a:r>
              <a:rPr lang="ru-RU" sz="2000" dirty="0" smtClean="0"/>
              <a:t>Цель искусства состояла теперь в том, чтобы взволновать слушателя, вызвать в нем сочувствие к переживаниям и судьбе героев. </a:t>
            </a:r>
          </a:p>
          <a:p>
            <a:endParaRPr lang="ru-RU" sz="2000" dirty="0"/>
          </a:p>
          <a:p>
            <a:r>
              <a:rPr lang="ru-RU" sz="2000" dirty="0" smtClean="0"/>
              <a:t>Главным выразительным средством стала мелодия, которая как в мадригале, отражала содержание текста и усиливала его воздействие.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2530624" cy="334096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Picture 2" descr="фото">
            <a:hlinkClick r:id="rId2" tooltip="фото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3" y="1643051"/>
            <a:ext cx="2492870" cy="3082094"/>
          </a:xfrm>
          <a:prstGeom prst="rect">
            <a:avLst/>
          </a:prstGeom>
          <a:noFill/>
        </p:spPr>
      </p:pic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8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85720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Монтеверди Клаудио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(1567 - 1643 )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287.mp3">
            <a:hlinkClick r:id="" action="ppaction://media"/>
          </p:cNvPr>
          <p:cNvPicPr>
            <a:picLocks noGrp="1" noRot="1" noChangeAspect="1"/>
          </p:cNvPicPr>
          <p:nvPr>
            <p:ph idx="4294967295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928794" y="428604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14514" y="1571612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Опера «Орфей», монолог Орфея из II действия. 1607 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4024" y="2077386"/>
            <a:ext cx="6858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опере «Орфей» главный герой – страдающий человек. Этот образ был наиболее близок наступившей эпохе барокко, эпохе больших трагедий и большого мужества. С предельным вниманием следит Монтеверди за всеми душевными движениями Орфея, за всеми перипетиями его несчастной судьбы. </a:t>
            </a:r>
          </a:p>
          <a:p>
            <a:r>
              <a:rPr lang="ru-RU" sz="2000" dirty="0" smtClean="0"/>
              <a:t>Монолог Орфея из II действия оперы звучит сразу же после известия о смерти </a:t>
            </a:r>
            <a:r>
              <a:rPr lang="ru-RU" sz="2000" dirty="0" err="1" smtClean="0"/>
              <a:t>Эвридики</a:t>
            </a:r>
            <a:r>
              <a:rPr lang="ru-RU" sz="2000" dirty="0" smtClean="0"/>
              <a:t>. Бурное отчаяние, гнев, безнадежность, чувство бессилия – все оттенки горя выразились в этой сцене, где композитор как живописец рисует каждый жест и вздох своего героя. Все, кто пережил боль утраты, могут узнать себя в этом масштабном портрете плачущего Орфея. </a:t>
            </a:r>
            <a:endParaRPr lang="ru-RU" sz="2000" dirty="0"/>
          </a:p>
        </p:txBody>
      </p:sp>
      <p:pic>
        <p:nvPicPr>
          <p:cNvPr id="9" name="Picture 2" descr="http://s10.rimg.info/6523cc80f3c1507129b512b2e0df05b9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500174"/>
            <a:ext cx="1823949" cy="571504"/>
          </a:xfrm>
          <a:prstGeom prst="rect">
            <a:avLst/>
          </a:prstGeom>
          <a:noFill/>
        </p:spPr>
      </p:pic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1" name="Рисунок 10" descr="Head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Антонио </a:t>
            </a:r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Вивальди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BZ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(1678–1741)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итальянский композитор, скрипач, педагог.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635896" y="1600200"/>
            <a:ext cx="505090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Вивальди — крупнейший представитель итальянского скрипичного искусства 18 века, утвердивший новую (драматизированную, так называемую ломбардскую) манеру исполнения. </a:t>
            </a:r>
          </a:p>
          <a:p>
            <a:r>
              <a:rPr lang="ru-RU" dirty="0" smtClean="0"/>
              <a:t>Создал жанр сольного инструментального концерта, оказал влияние на развитие виртуозной скрипичной техники. </a:t>
            </a:r>
          </a:p>
          <a:p>
            <a:r>
              <a:rPr lang="ru-RU" dirty="0" smtClean="0"/>
              <a:t>Мастер ансамблево-оркестрового концерта — кончерто гроссо. </a:t>
            </a:r>
          </a:p>
          <a:p>
            <a:r>
              <a:rPr lang="ru-RU" dirty="0" smtClean="0"/>
              <a:t>Автор опер (около 40), кантат, симфоний; свыше 460 концертов, в том числе цикла из 4 скрипичных концертов «Времена года» — раннего образца программной симфонической музыки; церковных произведений и др.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6072206"/>
            <a:ext cx="27618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Времена года. Лето 2ч.</a:t>
            </a:r>
            <a:endParaRPr lang="ru-RU" sz="2000" b="1" dirty="0"/>
          </a:p>
        </p:txBody>
      </p:sp>
      <p:pic>
        <p:nvPicPr>
          <p:cNvPr id="7" name="Picture 4" descr="http://s12.rimg.info/b1cad8e0536ada2f1f72d8c8fc668e2b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6000768"/>
            <a:ext cx="1581156" cy="571502"/>
          </a:xfrm>
          <a:prstGeom prst="rect">
            <a:avLst/>
          </a:prstGeom>
          <a:noFill/>
        </p:spPr>
      </p:pic>
      <p:pic>
        <p:nvPicPr>
          <p:cNvPr id="8" name="98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6" name="Picture 2" descr="http://upload.wikimedia.org/wikipedia/commons/thumb/b/bd/Vivaldi.jpg/502px-Vivaldi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1" y="1673345"/>
            <a:ext cx="2941991" cy="351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1" name="Рисунок 10" descr="Head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427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«Весна» — первый концерт в цикле концертов</a:t>
            </a:r>
            <a:endParaRPr lang="ru-RU" sz="2800" b="1" dirty="0"/>
          </a:p>
        </p:txBody>
      </p:sp>
      <p:pic>
        <p:nvPicPr>
          <p:cNvPr id="4" name="Рисунок 3" descr="Hea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  <p:pic>
        <p:nvPicPr>
          <p:cNvPr id="5" name="Рисунок 4" descr="Hea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Антонио </a:t>
            </a:r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Вивальди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BZ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(1678–1741)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Весна I - Alleg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58082" y="2786058"/>
            <a:ext cx="304800" cy="3048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71472" y="2714620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Первая часть концерта «Весна грядет!» </a:t>
            </a:r>
            <a:r>
              <a:rPr lang="ru-RU" sz="2400" dirty="0" smtClean="0"/>
              <a:t>открывается необычайно радостным мотивом, иллюстрирующим ликование, вызванное приходом весны, — играет весь оркестр</a:t>
            </a:r>
          </a:p>
        </p:txBody>
      </p:sp>
      <p:pic>
        <p:nvPicPr>
          <p:cNvPr id="10" name="Picture 4" descr="http://s12.rimg.info/b1cad8e0536ada2f1f72d8c8fc668e2b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6000768"/>
            <a:ext cx="1581156" cy="571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3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2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500958" y="2143116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2143116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Вторая часть — </a:t>
            </a:r>
            <a:r>
              <a:rPr lang="ru-RU" sz="2400" b="1" dirty="0" smtClean="0"/>
              <a:t>«Сон крестьянина».</a:t>
            </a:r>
            <a:r>
              <a:rPr lang="ru-RU" sz="2400" dirty="0" smtClean="0"/>
              <a:t> </a:t>
            </a:r>
            <a:r>
              <a:rPr lang="ru-RU" sz="2400" dirty="0" err="1" smtClean="0"/>
              <a:t>Вивальди</a:t>
            </a:r>
            <a:r>
              <a:rPr lang="ru-RU" sz="2400" dirty="0" smtClean="0"/>
              <a:t> не без юмора нарисовал картину сладкого сна — солирующая скрипка поет мелодию, очень тихое (</a:t>
            </a:r>
            <a:r>
              <a:rPr lang="ru-RU" sz="2400" dirty="0" err="1" smtClean="0"/>
              <a:t>pp</a:t>
            </a:r>
            <a:r>
              <a:rPr lang="ru-RU" sz="2400" dirty="0" smtClean="0"/>
              <a:t>) звучание всех скрипок оркестра в мягком пунктирном ритме изображает</a:t>
            </a:r>
            <a:r>
              <a:rPr lang="en-US" sz="2400" dirty="0" smtClean="0"/>
              <a:t> </a:t>
            </a:r>
            <a:r>
              <a:rPr lang="ru-RU" sz="2400" dirty="0" smtClean="0"/>
              <a:t>шелест листвы, а голоса альтов — лай собаки, «охраняющей» сон хозяина.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Антонио </a:t>
            </a:r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Вивальди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BZ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(1678–1741)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8" name="Рисунок 7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  <p:pic>
        <p:nvPicPr>
          <p:cNvPr id="9" name="Picture 4" descr="http://s12.rimg.info/b1cad8e0536ada2f1f72d8c8fc668e2b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6000768"/>
            <a:ext cx="1581156" cy="571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5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Антонио </a:t>
            </a:r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Вивальди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BZ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(1678–1741)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Hea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8" name="Рисунок 7" descr="Hea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14348" y="2551837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Третья часть («Танец-пастораль») </a:t>
            </a:r>
            <a:r>
              <a:rPr lang="ru-RU" sz="2400" dirty="0" smtClean="0"/>
              <a:t>полна энергии и жизнерадостности. Ритм этой части напоминает поступь старинного итальянского танца </a:t>
            </a:r>
            <a:r>
              <a:rPr lang="ru-RU" sz="2400" dirty="0" err="1" smtClean="0"/>
              <a:t>сицилианы</a:t>
            </a:r>
            <a:r>
              <a:rPr lang="ru-RU" sz="2400" dirty="0" smtClean="0"/>
              <a:t>, его особый признак — повторяющаяся ритмическая фигура</a:t>
            </a:r>
          </a:p>
        </p:txBody>
      </p:sp>
      <p:pic>
        <p:nvPicPr>
          <p:cNvPr id="11" name="0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86710" y="4500570"/>
            <a:ext cx="304800" cy="304800"/>
          </a:xfrm>
          <a:prstGeom prst="rect">
            <a:avLst/>
          </a:prstGeom>
        </p:spPr>
      </p:pic>
      <p:pic>
        <p:nvPicPr>
          <p:cNvPr id="12" name="Picture 4" descr="http://s12.rimg.info/b1cad8e0536ada2f1f72d8c8fc668e2b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6000768"/>
            <a:ext cx="1581156" cy="571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42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"Времена года" - цикл, собранный по определенной программе. Каждый из концертов имеет поэтический текст - предисловие.           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 </a:t>
            </a:r>
            <a:r>
              <a:rPr lang="ru-RU" b="1" dirty="0" smtClean="0"/>
              <a:t>I концерт </a:t>
            </a:r>
            <a:r>
              <a:rPr lang="ru-RU" dirty="0" smtClean="0"/>
              <a:t>- ми мажор. "Весна" - 3 части: "Пришла весна", "Спящий пастух. Шепот волн. Лай собаки", "Пасторальный танец". </a:t>
            </a:r>
            <a:br>
              <a:rPr lang="ru-RU" dirty="0" smtClean="0"/>
            </a:br>
            <a:r>
              <a:rPr lang="ru-RU" dirty="0" smtClean="0"/>
              <a:t>         </a:t>
            </a:r>
            <a:r>
              <a:rPr lang="ru-RU" b="1" dirty="0" smtClean="0"/>
              <a:t> II концерт </a:t>
            </a:r>
            <a:r>
              <a:rPr lang="ru-RU" dirty="0" smtClean="0"/>
              <a:t>- соль минор. "Лето" - 3 части: "Томительная жажда" и "Птицы и ветер. Плач крестьянина", "Летняя страда", "Летняя гроза".</a:t>
            </a:r>
            <a:br>
              <a:rPr lang="ru-RU" dirty="0" smtClean="0"/>
            </a:br>
            <a:r>
              <a:rPr lang="ru-RU" dirty="0" smtClean="0"/>
              <a:t>          </a:t>
            </a:r>
            <a:r>
              <a:rPr lang="ru-RU" b="1" dirty="0" smtClean="0"/>
              <a:t>III концерт </a:t>
            </a:r>
            <a:r>
              <a:rPr lang="ru-RU" dirty="0" smtClean="0"/>
              <a:t>- фа мажор. "Осень" - 3 части: "Танец и песня крестьянина", "Спящие пьяные", "Охота".</a:t>
            </a:r>
            <a:br>
              <a:rPr lang="ru-RU" dirty="0" smtClean="0"/>
            </a:br>
            <a:r>
              <a:rPr lang="ru-RU" dirty="0" smtClean="0"/>
              <a:t>          </a:t>
            </a:r>
            <a:r>
              <a:rPr lang="ru-RU" b="1" dirty="0" smtClean="0"/>
              <a:t>IV концерт </a:t>
            </a:r>
            <a:r>
              <a:rPr lang="ru-RU" dirty="0" smtClean="0"/>
              <a:t>- фа минор. "Зима" - 3 части: "Сильный ветер - от холода бегут и топают ногами", "Дождь", "На льду".</a:t>
            </a:r>
            <a:br>
              <a:rPr lang="ru-RU" dirty="0" smtClean="0"/>
            </a:br>
            <a:r>
              <a:rPr lang="ru-RU" dirty="0" smtClean="0"/>
              <a:t>          </a:t>
            </a:r>
            <a:r>
              <a:rPr lang="ru-RU" b="1" dirty="0" err="1" smtClean="0"/>
              <a:t>Вивальди</a:t>
            </a:r>
            <a:r>
              <a:rPr lang="ru-RU" b="1" dirty="0" smtClean="0"/>
              <a:t> первым создал подобный музыкальный календарь, за ним последовали "Времена года" И. Гайдна, П. Чайковского, В. Гаврилина.</a:t>
            </a:r>
            <a:endParaRPr lang="ru-RU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Антонио </a:t>
            </a:r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Вивальди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en-BZ" sz="48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BZ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(1678–1741)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4338" name="Picture 2" descr="http://s.rimg.info/b150a13baa93381c4fbd69655d6cf371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0" y="5654333"/>
            <a:ext cx="1866908" cy="1203667"/>
          </a:xfrm>
          <a:prstGeom prst="rect">
            <a:avLst/>
          </a:prstGeom>
          <a:noFill/>
        </p:spPr>
      </p:pic>
      <p:pic>
        <p:nvPicPr>
          <p:cNvPr id="9" name="Рисунок 8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3200400" y="3217168"/>
            <a:ext cx="6858000" cy="457200"/>
          </a:xfrm>
          <a:prstGeom prst="rect">
            <a:avLst/>
          </a:prstGeom>
        </p:spPr>
      </p:pic>
      <p:pic>
        <p:nvPicPr>
          <p:cNvPr id="10" name="Рисунок 9" descr="Hea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486400" y="3200400"/>
            <a:ext cx="68580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1718</Words>
  <Application>Microsoft Office PowerPoint</Application>
  <PresentationFormat>Экран (4:3)</PresentationFormat>
  <Paragraphs>108</Paragraphs>
  <Slides>26</Slides>
  <Notes>6</Notes>
  <HiddenSlides>0</HiddenSlides>
  <MMClips>19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Музыкальная культура барокко и классицизма</vt:lpstr>
      <vt:lpstr>Монтеверди Клаудио  (1567 - 1643 ) </vt:lpstr>
      <vt:lpstr>Монтеверди Клаудио  (1567 - 1643 ) </vt:lpstr>
      <vt:lpstr>Монтеверди Клаудио  (1567 - 1643 ) </vt:lpstr>
      <vt:lpstr>Антонио Вивальди  (1678–1741) итальянский композитор, скрипач, педагог.</vt:lpstr>
      <vt:lpstr>Антонио Вивальди  (1678–1741)</vt:lpstr>
      <vt:lpstr>Антонио Вивальди  (1678–1741)</vt:lpstr>
      <vt:lpstr>Антонио Вивальди  (1678–1741)</vt:lpstr>
      <vt:lpstr>Антонио Вивальди  (1678–1741)</vt:lpstr>
      <vt:lpstr>Антонио Вивальди  (1678–1741)</vt:lpstr>
      <vt:lpstr>Дмитрий Степанович Бортнянский (1751–1825) </vt:lpstr>
      <vt:lpstr>Презентация PowerPoint</vt:lpstr>
      <vt:lpstr>Иоганн Себастьян Бах  (1685-1750)</vt:lpstr>
      <vt:lpstr>Иоганн Себастьян Бах  (1685-1750)</vt:lpstr>
      <vt:lpstr>Иоганн Себастьян Бах  (1685-1750)</vt:lpstr>
      <vt:lpstr>Георг Фридрих Гендель  (1685-1759) немецкий композитор</vt:lpstr>
      <vt:lpstr>Георг Фридрих Гендель  (1685-1759)</vt:lpstr>
      <vt:lpstr>Презентация PowerPoint</vt:lpstr>
      <vt:lpstr>Кристоф Виллибальд Глюк  (1714-1787)</vt:lpstr>
      <vt:lpstr>Вольфганг Амадей Моцарт  (1756-1791)</vt:lpstr>
      <vt:lpstr>Творчество Моцарта </vt:lpstr>
      <vt:lpstr>Людвиг ван Бетховен (1770-1827)</vt:lpstr>
      <vt:lpstr>Людвиг ван Бетховен (1770-1827)</vt:lpstr>
      <vt:lpstr>Людвиг ван Бетховен (1770-1827)</vt:lpstr>
      <vt:lpstr>Франц Йозеф Гайдн (1732-1809)</vt:lpstr>
      <vt:lpstr>Франц Йозеф Гайдн (1732-1809)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</cp:lastModifiedBy>
  <cp:revision>58</cp:revision>
  <dcterms:created xsi:type="dcterms:W3CDTF">2010-10-25T07:56:41Z</dcterms:created>
  <dcterms:modified xsi:type="dcterms:W3CDTF">2013-10-28T17:37:36Z</dcterms:modified>
</cp:coreProperties>
</file>