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94" r:id="rId3"/>
    <p:sldId id="291" r:id="rId4"/>
    <p:sldId id="317" r:id="rId5"/>
    <p:sldId id="308" r:id="rId6"/>
    <p:sldId id="314" r:id="rId7"/>
    <p:sldId id="303" r:id="rId8"/>
    <p:sldId id="288" r:id="rId9"/>
    <p:sldId id="295" r:id="rId10"/>
    <p:sldId id="324" r:id="rId11"/>
    <p:sldId id="319" r:id="rId12"/>
    <p:sldId id="290" r:id="rId13"/>
    <p:sldId id="316" r:id="rId14"/>
    <p:sldId id="277" r:id="rId15"/>
    <p:sldId id="266" r:id="rId16"/>
    <p:sldId id="280" r:id="rId17"/>
    <p:sldId id="258" r:id="rId18"/>
    <p:sldId id="259" r:id="rId19"/>
    <p:sldId id="260" r:id="rId20"/>
    <p:sldId id="306" r:id="rId21"/>
    <p:sldId id="281" r:id="rId22"/>
    <p:sldId id="261" r:id="rId23"/>
    <p:sldId id="283" r:id="rId24"/>
    <p:sldId id="299" r:id="rId25"/>
    <p:sldId id="282" r:id="rId26"/>
    <p:sldId id="321" r:id="rId27"/>
    <p:sldId id="262" r:id="rId28"/>
    <p:sldId id="263" r:id="rId29"/>
    <p:sldId id="284" r:id="rId30"/>
    <p:sldId id="264" r:id="rId31"/>
    <p:sldId id="267" r:id="rId32"/>
    <p:sldId id="268" r:id="rId33"/>
    <p:sldId id="285" r:id="rId34"/>
    <p:sldId id="286" r:id="rId35"/>
    <p:sldId id="269" r:id="rId36"/>
    <p:sldId id="270" r:id="rId37"/>
    <p:sldId id="279" r:id="rId38"/>
    <p:sldId id="271" r:id="rId39"/>
    <p:sldId id="287" r:id="rId40"/>
    <p:sldId id="296" r:id="rId41"/>
    <p:sldId id="297" r:id="rId42"/>
    <p:sldId id="300" r:id="rId43"/>
    <p:sldId id="302" r:id="rId44"/>
    <p:sldId id="311" r:id="rId45"/>
    <p:sldId id="301" r:id="rId46"/>
    <p:sldId id="298" r:id="rId47"/>
    <p:sldId id="310" r:id="rId48"/>
    <p:sldId id="323" r:id="rId49"/>
    <p:sldId id="309" r:id="rId50"/>
    <p:sldId id="312" r:id="rId51"/>
    <p:sldId id="313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89" autoAdjust="0"/>
  </p:normalViewPr>
  <p:slideViewPr>
    <p:cSldViewPr>
      <p:cViewPr varScale="1">
        <p:scale>
          <a:sx n="69" d="100"/>
          <a:sy n="69" d="100"/>
        </p:scale>
        <p:origin x="-11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26A99-5565-4EC0-B85F-F47E7A1B58A5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815D-5E8E-46B7-94B1-2764E718C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2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5%D0%BB%D0%B8%D0%BA%D0%B8%D0%B9_%D0%BF%D0%BE%D1%81%D1%82" TargetMode="External"/><Relationship Id="rId13" Type="http://schemas.openxmlformats.org/officeDocument/2006/relationships/hyperlink" Target="http://ru.wikipedia.org/wiki/%D0%A2%D0%B8%D0%B1%D0%B5%D1%80%D0%B8%D0%B9" TargetMode="External"/><Relationship Id="rId3" Type="http://schemas.openxmlformats.org/officeDocument/2006/relationships/hyperlink" Target="http://ru.wikipedia.org/wiki/%D0%9F%D0%B0%D1%81%D1%85%D0%B0%D0%BB%D1%8C%D0%BD%D0%BE%D0%B5_%D0%BF%D1%80%D0%B8%D0%B2%D0%B5%D1%82%D1%81%D1%82%D0%B2%D0%B8%D0%B5" TargetMode="External"/><Relationship Id="rId7" Type="http://schemas.openxmlformats.org/officeDocument/2006/relationships/hyperlink" Target="http://ru.wikipedia.org/w/index.php?title=%D0%A0%D0%B0%D0%B7%D0%B3%D0%BE%D0%B2%D0%B5%D0%BD%D0%B8%D0%B5&amp;action=edit&amp;redlink=1" TargetMode="External"/><Relationship Id="rId12" Type="http://schemas.openxmlformats.org/officeDocument/2006/relationships/hyperlink" Target="http://ru.wikipedia.org/wiki/%D0%98%D0%BC%D0%BF%D0%B5%D1%80%D0%B0%D1%82%D0%BE%D1%8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F%D0%B0%D1%81%D1%85%D0%B0%D0%BB%D1%8C%D0%BD%D0%BE%D0%B5_%D1%8F%D0%B9%D1%86%D0%BE" TargetMode="External"/><Relationship Id="rId11" Type="http://schemas.openxmlformats.org/officeDocument/2006/relationships/hyperlink" Target="http://ru.wikipedia.org/wiki/%D0%9C%D0%B0%D1%80%D0%B8%D1%8F_%D0%9C%D0%B0%D0%B3%D0%B4%D0%B0%D0%BB%D0%B8%D0%BD%D0%B0" TargetMode="External"/><Relationship Id="rId5" Type="http://schemas.openxmlformats.org/officeDocument/2006/relationships/hyperlink" Target="http://ru.wikipedia.org/wiki/%D0%9F%D0%B0%D1%81%D1%85%D0%B0_(%D0%B1%D0%BB%D1%8E%D0%B4%D0%BE)" TargetMode="External"/><Relationship Id="rId10" Type="http://schemas.openxmlformats.org/officeDocument/2006/relationships/hyperlink" Target="http://ru.wikipedia.org/wiki/%D0%A1%D0%B2%D1%8F%D1%89%D0%B5%D0%BD%D0%BD%D0%BE%D0%B5_%D0%9F%D1%80%D0%B5%D0%B4%D0%B0%D0%BD%D0%B8%D0%B5" TargetMode="External"/><Relationship Id="rId4" Type="http://schemas.openxmlformats.org/officeDocument/2006/relationships/hyperlink" Target="http://ru.wikipedia.org/wiki/%D0%9A%D1%83%D0%BB%D0%B8%D1%87" TargetMode="External"/><Relationship Id="rId9" Type="http://schemas.openxmlformats.org/officeDocument/2006/relationships/hyperlink" Target="http://ru.wikipedia.org/wiki/%D0%9F%D0%B0%D1%81%D1%85%D0%B0%D0%BB%D1%8C%D0%BD%D1%8B%D0%B5_%D1%8F%D0%B9%D1%86%D0%B0" TargetMode="External"/><Relationship Id="rId14" Type="http://schemas.openxmlformats.org/officeDocument/2006/relationships/hyperlink" Target="http://ru.wikipedia.org/wiki/%D0%9F%D1%80%D0%B5%D0%BE%D0%B1%D1%80%D0%B0%D0%B6%D0%B5%D0%BD%D0%B8%D0%B5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0%D1%81%D1%85%D0%B0%D0%BB%D1%8C%D0%BD%D1%8B%D0%B9_%D0%B7%D0%B0%D1%8F%D1%86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ru.wikipedia.org/wiki/XVI_%D0%B2%D0%B5%D0%BA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oikompas.ru/tags/podarki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815D-5E8E-46B7-94B1-2764E718C4F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815D-5E8E-46B7-94B1-2764E718C4F8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hlinkClick r:id="rId3" action="ppaction://hlinkfile" tooltip="Пасхальное приветствие"/>
              </a:rPr>
              <a:t>Пасхальное приветствие</a:t>
            </a:r>
            <a:endParaRPr lang="ru-RU" dirty="0" smtClean="0"/>
          </a:p>
          <a:p>
            <a:r>
              <a:rPr lang="ru-RU" dirty="0" smtClean="0"/>
              <a:t>Начиная с пасхальной ночи и последующие сорок дней (до отдания Пасхи) принято христосоваться, то есть приветствовать друг друга словами: </a:t>
            </a:r>
            <a:r>
              <a:rPr lang="ru-RU" dirty="0" smtClean="0">
                <a:hlinkClick r:id="rId3" action="ppaction://hlinkfile" tooltip="Пасхальное приветствие"/>
              </a:rPr>
              <a:t>«Христос </a:t>
            </a:r>
            <a:r>
              <a:rPr lang="ru-RU" dirty="0" err="1" smtClean="0">
                <a:hlinkClick r:id="rId3" action="ppaction://hlinkfile" tooltip="Пасхальное приветствие"/>
              </a:rPr>
              <a:t>воскресе</a:t>
            </a:r>
            <a:r>
              <a:rPr lang="ru-RU" dirty="0" smtClean="0">
                <a:hlinkClick r:id="rId3" action="ppaction://hlinkfile" tooltip="Пасхальное приветствие"/>
              </a:rPr>
              <a:t>!»</a:t>
            </a:r>
            <a:r>
              <a:rPr lang="ru-RU" dirty="0" smtClean="0"/>
              <a:t> — «Воистину </a:t>
            </a:r>
            <a:r>
              <a:rPr lang="ru-RU" dirty="0" err="1" smtClean="0"/>
              <a:t>воскресе</a:t>
            </a:r>
            <a:r>
              <a:rPr lang="ru-RU" dirty="0" smtClean="0"/>
              <a:t>!», при этом троекратно целуясь. Этот обычай идёт с апостольских времён: </a:t>
            </a:r>
            <a:r>
              <a:rPr lang="ru-RU" i="1" dirty="0" smtClean="0"/>
              <a:t>«Приветствуйте друг друга с целованием святым»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Пасхальная трапеза</a:t>
            </a:r>
          </a:p>
          <a:p>
            <a:r>
              <a:rPr lang="ru-RU" dirty="0" smtClean="0"/>
              <a:t>В течение Великой Субботы и после пасхального богослужения в храмах освящают </a:t>
            </a:r>
            <a:r>
              <a:rPr lang="ru-RU" dirty="0" smtClean="0">
                <a:hlinkClick r:id="rId4" action="ppaction://hlinkfile" tooltip="Кулич"/>
              </a:rPr>
              <a:t>куличи</a:t>
            </a:r>
            <a:r>
              <a:rPr lang="ru-RU" dirty="0" smtClean="0"/>
              <a:t>, творожные </a:t>
            </a:r>
            <a:r>
              <a:rPr lang="ru-RU" dirty="0" smtClean="0">
                <a:hlinkClick r:id="rId5" action="ppaction://hlinkfile" tooltip="Пасха (блюдо)"/>
              </a:rPr>
              <a:t>пасхи</a:t>
            </a:r>
            <a:r>
              <a:rPr lang="ru-RU" dirty="0" smtClean="0"/>
              <a:t>, </a:t>
            </a:r>
            <a:r>
              <a:rPr lang="ru-RU" dirty="0" smtClean="0">
                <a:hlinkClick r:id="rId6" action="ppaction://hlinkfile" tooltip="Пасхальное яйцо"/>
              </a:rPr>
              <a:t>яйца</a:t>
            </a:r>
            <a:r>
              <a:rPr lang="ru-RU" dirty="0" smtClean="0"/>
              <a:t> и всё, что приготовлено к праздничному столу для </a:t>
            </a:r>
            <a:r>
              <a:rPr lang="ru-RU" dirty="0" smtClean="0">
                <a:hlinkClick r:id="rId7" action="ppaction://hlinkfile" tooltip="Разговение (страница отсутствует)"/>
              </a:rPr>
              <a:t>разговения</a:t>
            </a:r>
            <a:r>
              <a:rPr lang="ru-RU" dirty="0" smtClean="0"/>
              <a:t> после </a:t>
            </a:r>
            <a:r>
              <a:rPr lang="ru-RU" dirty="0" smtClean="0">
                <a:hlinkClick r:id="rId8" action="ppaction://hlinkfile" tooltip="Великий пост"/>
              </a:rPr>
              <a:t>Великого поста</a:t>
            </a:r>
            <a:r>
              <a:rPr lang="ru-RU" dirty="0" smtClean="0"/>
              <a:t>. </a:t>
            </a:r>
            <a:r>
              <a:rPr lang="ru-RU" dirty="0" smtClean="0">
                <a:hlinkClick r:id="rId9" action="ppaction://hlinkfile" tooltip="Пасхальные яйца"/>
              </a:rPr>
              <a:t>Пасхальные яйца</a:t>
            </a:r>
            <a:r>
              <a:rPr lang="ru-RU" dirty="0" smtClean="0"/>
              <a:t> верующие дарят друг другу как символ чудесного появления на свет — Воскресения Христова. По </a:t>
            </a:r>
            <a:r>
              <a:rPr lang="ru-RU" dirty="0" smtClean="0">
                <a:hlinkClick r:id="rId10" action="ppaction://hlinkfile" tooltip="Священное Предание"/>
              </a:rPr>
              <a:t>Преданию</a:t>
            </a:r>
            <a:r>
              <a:rPr lang="ru-RU" dirty="0" smtClean="0"/>
              <a:t>, когда </a:t>
            </a:r>
            <a:r>
              <a:rPr lang="ru-RU" dirty="0" smtClean="0">
                <a:hlinkClick r:id="rId11" action="ppaction://hlinkfile" tooltip="Мария Магдалина"/>
              </a:rPr>
              <a:t>Мария Магдалина</a:t>
            </a:r>
            <a:r>
              <a:rPr lang="ru-RU" dirty="0" smtClean="0"/>
              <a:t> поднесла в подарок </a:t>
            </a:r>
            <a:r>
              <a:rPr lang="ru-RU" dirty="0" smtClean="0">
                <a:hlinkClick r:id="rId12" action="ppaction://hlinkfile" tooltip="Император"/>
              </a:rPr>
              <a:t>императору</a:t>
            </a:r>
            <a:r>
              <a:rPr lang="ru-RU" dirty="0" smtClean="0"/>
              <a:t> </a:t>
            </a:r>
            <a:r>
              <a:rPr lang="ru-RU" dirty="0" smtClean="0">
                <a:hlinkClick r:id="rId13" action="ppaction://hlinkfile" tooltip="Тиберий"/>
              </a:rPr>
              <a:t>Тиберию</a:t>
            </a:r>
            <a:r>
              <a:rPr lang="ru-RU" dirty="0" smtClean="0"/>
              <a:t> яйцо как символ Воскресения Христа, император, усомнившись, сказал, что как яйцо из белого не становится красным, так и мёртвые не воскресают. Яйцо в тот же миг стало красным. Хотя яйца красят в разные цвета, традиционным является красный, как цвет жизни и победы. В иконописной традиции воскресший Христос, а также при </a:t>
            </a:r>
            <a:r>
              <a:rPr lang="ru-RU" dirty="0" smtClean="0">
                <a:hlinkClick r:id="rId14" action="ppaction://hlinkfile" tooltip="Преображение"/>
              </a:rPr>
              <a:t>Преображении</a:t>
            </a:r>
            <a:r>
              <a:rPr lang="ru-RU" dirty="0" smtClean="0"/>
              <a:t> окружён сиянием в форме овала. Эта фигура, близкая по форме яйцу, у эллинов (греков) означало чудо или загадку, в отличие от правильного симметричного круга.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815D-5E8E-46B7-94B1-2764E718C4F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815D-5E8E-46B7-94B1-2764E718C4F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Но когда Мария стала говорить </a:t>
            </a:r>
            <a:r>
              <a:rPr lang="ru-RU" b="1" dirty="0" err="1" smtClean="0"/>
              <a:t>Тиверию</a:t>
            </a:r>
            <a:r>
              <a:rPr lang="ru-RU" b="1" dirty="0" smtClean="0"/>
              <a:t> о том, что Иисус Христос также вырвался из смертельных оков и воскрес, император только рассмеялся: «Это также невозможно, как твоему белому яйцу превратиться в красное». И не успел </a:t>
            </a:r>
            <a:r>
              <a:rPr lang="ru-RU" b="1" dirty="0" err="1" smtClean="0"/>
              <a:t>Тиверий</a:t>
            </a:r>
            <a:r>
              <a:rPr lang="ru-RU" b="1" dirty="0" smtClean="0"/>
              <a:t> закончить фразу, как яйцо в руках Марии Магдалине стало совершенно красным. С тех пор в память об этом событии, символизирующем нашу веру в Воскресшего Господа, мы и красим яйца.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815D-5E8E-46B7-94B1-2764E718C4F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некоторых странах Европы и Северной Америки существует обычай утром Пасхи прятать пасхальные яйца. Дети по пробуждении тут же бросаются обыскивать весь дом. Так как яйца берутся не неизвестно откуда, то в итоге малыши обнаруживают «гнездо» </a:t>
            </a:r>
            <a:r>
              <a:rPr lang="ru-RU" dirty="0" smtClean="0">
                <a:hlinkClick r:id="rId3" action="ppaction://hlinkfile" tooltip="Пасхальный заяц"/>
              </a:rPr>
              <a:t>пасхального кролика</a:t>
            </a:r>
            <a:r>
              <a:rPr lang="ru-RU" dirty="0" smtClean="0"/>
              <a:t> с множеством разноцветных яиц. Пасхальный заяц как символ плодородия и богатства стал символом Пасхи в Германии с </a:t>
            </a:r>
            <a:r>
              <a:rPr lang="ru-RU" dirty="0" smtClean="0">
                <a:hlinkClick r:id="rId4" action="ppaction://hlinkfile" tooltip="XVI век"/>
              </a:rPr>
              <a:t>XVI века</a:t>
            </a:r>
            <a:r>
              <a:rPr lang="ru-RU" dirty="0" smtClean="0"/>
              <a:t> и с тех пор распространился по всему миру. В виде зайчиков делают игрушки и сладости, а также сувениры, составляющие порой целые семейства или разные профессии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815D-5E8E-46B7-94B1-2764E718C4F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Катание яиц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Любимой пасхальной игрой на Руси было катание яиц: делали простой деревянный или картонный «каток», а вокруг него освобождали ровное пустое место, на котором раскладывали крашеные яйца, или маленькие призы, или игрушки. Играющие подходят по очереди к катку и катят свое яйцо; предмет, который яйцо тронет, — выигран.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Поиск пасхальных яиц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С пришедшими в гости детьми можно провести такую игру: кто-нибудь из старших заранее прячет в разных местах яйца с сюрпризами — картонные, пластиковые, склеенные конвертики в форме яиц с маленькими призами (можно, конечно, спрятать и такие популярные у нынешних детей лакомства с игрушкой, как «Киндер-сюрприз»). Если детей будет много, можно разделить их на две команды, каждая из которых будет стремиться выиграть как можно больше яиц в отведенное для этого время. Конечно, надо постараться, чтобы каждый ребенок нашел хотя бы одно яйцо и в качестве приза унес домой. </a:t>
            </a:r>
            <a:r>
              <a:rPr lang="ru-RU" b="1" dirty="0" smtClean="0"/>
              <a:t>Чоканье яйцами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Это тоже старинная русская забава: стукая тупым или острым концом крашеного яйца яйцо соперника, человек старается выиграть как можно больше целых яиц. Если яйцо треснуло — проиграл!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Эстафета с яйцом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Играющие разбиваются на две команды и должны бегом с яйцом в ложке добраться до финиша и вернуться назад, чтобы передать яйцо следующему товарищу по команде. Можно игру разнообразить и держать ложку не в руках, а во рту.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Найди наперсток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 очень старинная игра, ей лет пятьсот. Игроки выходят из комнаты, а ведущий в это время прячет куда-нибудь наперсток, но так, чтобы он находился в поле зрения играющих. Затем ведущий приглашает в комнату всех, кто выходил, и они начинают искать наперсток глазами. Когда игрок обнаружит наперсток, он молча садится. Тот, кто через пять минут не найдет наперсток, платит фант.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Подарки</a:t>
            </a:r>
            <a:br>
              <a:rPr lang="ru-RU" dirty="0" smtClean="0"/>
            </a:br>
            <a:r>
              <a:rPr lang="ru-RU" dirty="0" smtClean="0"/>
              <a:t>Одного из игроков выбирают водящим, он отправляется в путешествие, и все играющие просят его привезти им из разных городов </a:t>
            </a:r>
            <a:r>
              <a:rPr lang="ru-RU" dirty="0" smtClean="0">
                <a:hlinkClick r:id="rId3" action="ppaction://hlinkfile"/>
              </a:rPr>
              <a:t>подарки</a:t>
            </a:r>
            <a:r>
              <a:rPr lang="ru-RU" dirty="0" smtClean="0"/>
              <a:t>. Они называют города, но </a:t>
            </a:r>
            <a:r>
              <a:rPr lang="ru-RU" dirty="0" smtClean="0">
                <a:hlinkClick r:id="rId3" action="ppaction://hlinkfile"/>
              </a:rPr>
              <a:t>подарки</a:t>
            </a:r>
            <a:r>
              <a:rPr lang="ru-RU" dirty="0" smtClean="0"/>
              <a:t> не называют — они пока не знают, что «пришлют» им «родственники». Города лучше называть общеизвестные и желательно на разные буквы. Водящий принимает все просьбы, прощается и отправляется в путешествие, т.е. выходит из комнаты. «Путешествие» продолжается не более пяти минут — за это время водящий должен придумать, кому что привезти. </a:t>
            </a:r>
            <a:br>
              <a:rPr lang="ru-RU" dirty="0" smtClean="0"/>
            </a:br>
            <a:r>
              <a:rPr lang="ru-RU" dirty="0" smtClean="0"/>
              <a:t>Название подарка должно начинаться с той же буквы, с которой начинается название города, упомянутое каждым играющим. Так, например, назвавшему город Калуга можно привезти корзинку, кошку, корыто, копыто, колесо, капусту и т.д., а назвавшему Ставрополь — сапоги, самовар, суп, сундук и т.д. Чем смешнее подарок, тем лучше. Главная задача водящего — запомнить, кто какой город назвал, а подарок на соответствующую букву придумать несложно. Путешествие закончено. Все поздравляют путешественника с благополучным прибытием. Начинается раздача подарков. </a:t>
            </a:r>
            <a:br>
              <a:rPr lang="ru-RU" dirty="0" smtClean="0"/>
            </a:br>
            <a:r>
              <a:rPr lang="ru-RU" dirty="0" smtClean="0"/>
              <a:t>— Был у вашего дедушки, — обращается водящий к тому, кто назвал город Омск, — он прислал вам ошейник. Игрок должен принять подарок, но, если водящий ошибся, и он такого города не называл, подарок отвергается. Когда играют больше пяти человек, то одна ошибка в расчет не принимается, но за две ошибки водящего штрафуют — он обязан отдать свой фант.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Читать далее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815D-5E8E-46B7-94B1-2764E718C4F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815D-5E8E-46B7-94B1-2764E718C4F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815D-5E8E-46B7-94B1-2764E718C4F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815D-5E8E-46B7-94B1-2764E718C4F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900igr.net/data/istorija/5-Paskha.files/0037-099-Paskhalnye-ruchi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1.liveinternet.ru/images/attach/b/2/23/675/23675054_lori0000198560ynd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016.radikal.ru/0804/75/6d04744a33bc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my-school18.ucoz.ru/_nw/0/89430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b/2/23/662/23662706_i3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s44.radikal.ru/i104/0904/71/32c370fe56cb.gi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haba.ru/_pics/fw9haz12nk1rnkda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gif"/><Relationship Id="rId5" Type="http://schemas.openxmlformats.org/officeDocument/2006/relationships/hyperlink" Target="http://static.diary.ru/userdir/1/1/4/1/1141374/40474402.gif" TargetMode="Externa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diary.ru/userdir/1/1/4/1/1141374/40474402.gif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diary.ru/userdir/1/1/4/1/1141374/40474402.gif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gif"/><Relationship Id="rId4" Type="http://schemas.openxmlformats.org/officeDocument/2006/relationships/hyperlink" Target="http://static.diary.ru/userdir/1/1/4/1/1141374/40474402.gi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40.radikal.ru/i087/0904/db/528b24cba1f8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cra.ucoz.ru/_nw/0/22947.jpg" TargetMode="Externa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g.liveinternet.ru/images/attach/3/7860/7860682_pasha151236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zhaba.ru/_pics/ji92nkqr6u2az12n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img1.liveinternet.ru/images/attach/b/2/23/645/23645962_551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48.radikal.ru/i120/0904/56/43bccb60df01.gif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hyperlink" Target="http://helpix.ru/forum/uploads/post-3-1240096136.jpg" TargetMode="External"/><Relationship Id="rId7" Type="http://schemas.openxmlformats.org/officeDocument/2006/relationships/hyperlink" Target="http://s16.rimg.info/dd43ff823eb221ac7cbdeb3becb33d3a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freelancejob.ru/upload/137/42846260871738.jpg" TargetMode="Externa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gallerix.ru/pic/Endaurova/image/glrx-587628173.J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http://upload.wikimedia.org/wikipedia/commons/0/06/Paskhakustodiev.jpg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Hristos_Voskrese,_Russian_Empire_Postcard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i033.radikal.ru/0804/ed/dd049770c4b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hyperlink" Target="http://s48.radikal.ru/i121/0904/e2/33bfdd3b2721.jp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hyperlink" Target="http://foto.kpoxa.org.ru/data/media/9/13.jpg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hyperlink" Target="http://i047.radikal.ru/0904/95/b39a4f6c478e.jpg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hyperlink" Target="http://vlastsovetov.my1.ru/pasha1.jpg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hyperlink" Target="http://www.zhaba.ru/_pics/jdxc4xtpws04ifp4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hyperlink" Target="http://foto.rambler.ru/public/wespa-mi/_photos/pica4u_ru_1214811046_easter/pica4u_ru_1214811046_easter-web.jp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hyperlink" Target="http://www.zhaba.ru/_pics/rln1qnz1qb612akv.jpg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hyperlink" Target="http://www.gifzona.com/i/pasxa/04.gif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hyperlink" Target="http://www.zhaba.ru/_pics/5rd3fcifpmssliep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hyperlink" Target="http://stat11.privet.ru/lr/0811b2995601318b29a513bfea6550d2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hyperlink" Target="http://www.stoletie.ru/upload/iblock/97b/17-04-2009_25_im4-b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amnesia.pavelbers.com/a482eef5a7d3595ddc0b5559899950f2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zhaba.ru/_pics/0rv7ymspwe04rb9w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.foto.radikal.ru/0604/850afb387440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ПАСХА\86c7efbdd2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28"/>
            <a:ext cx="3965584" cy="5638271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6477000" cy="18288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Comic Sans MS" pitchFamily="66" charset="0"/>
              </a:rPr>
              <a:t>Пасха</a:t>
            </a:r>
            <a:endParaRPr lang="ru-RU" sz="8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786058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Пасхальные яйца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857628"/>
            <a:ext cx="4347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Народные обычаи</a:t>
            </a:r>
          </a:p>
        </p:txBody>
      </p:sp>
      <p:pic>
        <p:nvPicPr>
          <p:cNvPr id="68610" name="Picture 2" descr="Картинка 438 из 530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9" y="4439963"/>
            <a:ext cx="1571636" cy="21752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29190" y="6143644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istral" pitchFamily="66" charset="0"/>
              </a:rPr>
              <a:t>Учитель ИЗО Лебедь С.Г.</a:t>
            </a:r>
            <a:endParaRPr lang="ru-RU" sz="2800" b="1" dirty="0"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Картинка 1350 из 53499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0"/>
            <a:ext cx="4757820" cy="6858000"/>
          </a:xfrm>
          <a:prstGeom prst="rect">
            <a:avLst/>
          </a:prstGeom>
          <a:noFill/>
        </p:spPr>
      </p:pic>
      <p:pic>
        <p:nvPicPr>
          <p:cNvPr id="4" name="Picture 2" descr="http://im0-tub.yandex.net/i?id=88993870&amp;to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00042"/>
            <a:ext cx="1343025" cy="1257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Картинка 575 из 1702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14678" y="0"/>
            <a:ext cx="4429156" cy="6867286"/>
          </a:xfrm>
          <a:prstGeom prst="rect">
            <a:avLst/>
          </a:prstGeom>
          <a:noFill/>
        </p:spPr>
      </p:pic>
      <p:pic>
        <p:nvPicPr>
          <p:cNvPr id="53250" name="Picture 2" descr="Картинка 216 из 10015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85728"/>
            <a:ext cx="2571768" cy="1785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Comic Sans MS" pitchFamily="66" charset="0"/>
              </a:rPr>
              <a:t>Катание яиц</a:t>
            </a:r>
            <a:r>
              <a:rPr lang="ru-RU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41986" name="Picture 2" descr="Картинка 75 из 147756">
            <a:hlinkClick r:id="rId3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53452" y="1600200"/>
            <a:ext cx="7072045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50 из 1634">
            <a:hlinkClick r:id="rId2"/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01374" y="1"/>
            <a:ext cx="55035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85728"/>
            <a:ext cx="8077200" cy="857272"/>
          </a:xfrm>
        </p:spPr>
        <p:txBody>
          <a:bodyPr>
            <a:noAutofit/>
          </a:bodyPr>
          <a:lstStyle/>
          <a:p>
            <a:r>
              <a:rPr lang="ru-RU" sz="6000" dirty="0" err="1" smtClean="0">
                <a:solidFill>
                  <a:schemeClr val="accent1"/>
                </a:solidFill>
                <a:latin typeface="Comic Sans MS" pitchFamily="66" charset="0"/>
              </a:rPr>
              <a:t>Писанки</a:t>
            </a:r>
            <a:endParaRPr lang="ru-RU" sz="60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09600" y="1714488"/>
            <a:ext cx="4248152" cy="4381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3" descr="C:\Users\user\Pictures\ПАСХА\02e633d58a2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85925"/>
            <a:ext cx="3912986" cy="4429157"/>
          </a:xfrm>
          <a:prstGeom prst="rect">
            <a:avLst/>
          </a:prstGeom>
          <a:noFill/>
        </p:spPr>
      </p:pic>
      <p:pic>
        <p:nvPicPr>
          <p:cNvPr id="31746" name="Picture 2" descr="http://www.zhaba.ru/_pics/fw9haz12nk1rnkd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71612"/>
            <a:ext cx="4762500" cy="4762500"/>
          </a:xfrm>
          <a:prstGeom prst="rect">
            <a:avLst/>
          </a:prstGeom>
          <a:noFill/>
        </p:spPr>
      </p:pic>
      <p:pic>
        <p:nvPicPr>
          <p:cNvPr id="9" name="Picture 4" descr="Картинка 239 из 5304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0250" y="-214338"/>
            <a:ext cx="33337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Pictures\vse-znaki-p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696505" cy="492922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err="1" smtClean="0">
                <a:solidFill>
                  <a:schemeClr val="accent1"/>
                </a:solidFill>
                <a:latin typeface="Comic Sans MS" pitchFamily="66" charset="0"/>
              </a:rPr>
              <a:t>Писанки</a:t>
            </a:r>
            <a:endParaRPr lang="ru-RU" sz="60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47108" name="Picture 4" descr="Картинка 239 из 5304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0" y="-214338"/>
            <a:ext cx="33337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Pictures\sm_f_49e8babb14174.jpg"/>
          <p:cNvPicPr>
            <a:picLocks noChangeAspect="1" noChangeArrowheads="1"/>
          </p:cNvPicPr>
          <p:nvPr/>
        </p:nvPicPr>
        <p:blipFill>
          <a:blip r:embed="rId2"/>
          <a:srcRect l="6383" t="10375" r="5850" b="8102"/>
          <a:stretch>
            <a:fillRect/>
          </a:stretch>
        </p:blipFill>
        <p:spPr bwMode="auto">
          <a:xfrm>
            <a:off x="2000232" y="1643050"/>
            <a:ext cx="5000660" cy="500066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err="1" smtClean="0">
                <a:solidFill>
                  <a:schemeClr val="accent1"/>
                </a:solidFill>
                <a:latin typeface="Comic Sans MS" pitchFamily="66" charset="0"/>
              </a:rPr>
              <a:t>Писанки</a:t>
            </a:r>
            <a:endParaRPr lang="ru-RU" sz="60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6" name="Picture 4" descr="Картинка 239 из 5304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0" y="-214338"/>
            <a:ext cx="33337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pysan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79c887cb2f2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71612"/>
            <a:ext cx="6578389" cy="485778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err="1" smtClean="0">
                <a:solidFill>
                  <a:schemeClr val="accent1"/>
                </a:solidFill>
                <a:latin typeface="Comic Sans MS" pitchFamily="66" charset="0"/>
              </a:rPr>
              <a:t>Писанки</a:t>
            </a:r>
            <a:endParaRPr lang="ru-RU" sz="60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5" name="Picture 4" descr="Картинка 239 из 5304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0250" y="-214338"/>
            <a:ext cx="33337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orna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973886" cy="6829604"/>
          </a:xfrm>
          <a:prstGeom prst="rect">
            <a:avLst/>
          </a:prstGeom>
          <a:noFill/>
        </p:spPr>
      </p:pic>
      <p:pic>
        <p:nvPicPr>
          <p:cNvPr id="5" name="Picture 2" descr="C:\Users\user\Pictures\090418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0"/>
            <a:ext cx="3214678" cy="3309620"/>
          </a:xfrm>
          <a:prstGeom prst="rect">
            <a:avLst/>
          </a:prstGeom>
          <a:noFill/>
        </p:spPr>
      </p:pic>
      <p:pic>
        <p:nvPicPr>
          <p:cNvPr id="6" name="Picture 3" descr="C:\Users\user\Pictures\artlib_gallery-157117-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357562"/>
            <a:ext cx="3143240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Comic Sans MS" pitchFamily="66" charset="0"/>
              </a:rPr>
              <a:t>Пасха</a:t>
            </a:r>
            <a:endParaRPr lang="ru-RU" sz="8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Древнейший христианский праздник; важнейший праздник богослужебного года. Установлен в честь воскресения  Иисуса Христа. </a:t>
            </a:r>
            <a:endParaRPr lang="ru-RU" dirty="0"/>
          </a:p>
        </p:txBody>
      </p:sp>
      <p:pic>
        <p:nvPicPr>
          <p:cNvPr id="6146" name="Picture 2" descr="Картинка 211 из 14775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143224"/>
            <a:ext cx="3714776" cy="3714776"/>
          </a:xfrm>
          <a:prstGeom prst="rect">
            <a:avLst/>
          </a:prstGeom>
          <a:noFill/>
        </p:spPr>
      </p:pic>
      <p:pic>
        <p:nvPicPr>
          <p:cNvPr id="6150" name="Picture 6" descr="Картинка 324 из 14775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Картинка 596 из 14775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2594" y="428604"/>
            <a:ext cx="9216594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Pictures\show_thumbinail.jpg"/>
          <p:cNvPicPr>
            <a:picLocks noChangeAspect="1" noChangeArrowheads="1"/>
          </p:cNvPicPr>
          <p:nvPr/>
        </p:nvPicPr>
        <p:blipFill>
          <a:blip r:embed="rId2"/>
          <a:srcRect l="1809" r="25219"/>
          <a:stretch>
            <a:fillRect/>
          </a:stretch>
        </p:blipFill>
        <p:spPr bwMode="auto">
          <a:xfrm>
            <a:off x="0" y="1500174"/>
            <a:ext cx="9175936" cy="5357826"/>
          </a:xfrm>
          <a:prstGeom prst="rect">
            <a:avLst/>
          </a:prstGeom>
          <a:noFill/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err="1" smtClean="0">
                <a:solidFill>
                  <a:schemeClr val="accent1"/>
                </a:solidFill>
                <a:latin typeface="Comic Sans MS" pitchFamily="66" charset="0"/>
              </a:rPr>
              <a:t>Писанки</a:t>
            </a:r>
            <a:endParaRPr lang="ru-RU" sz="60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u70_040411.jpg"/>
          <p:cNvPicPr>
            <a:picLocks noChangeAspect="1" noChangeArrowheads="1"/>
          </p:cNvPicPr>
          <p:nvPr/>
        </p:nvPicPr>
        <p:blipFill>
          <a:blip r:embed="rId2"/>
          <a:srcRect r="9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Pictures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0009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zhaba.ru/_pics/ji92nkqr6u2az12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Pictures\zDSCN58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70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http://img1.liveinternet.ru/images/attach/b/2/23/645/23645962_55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0"/>
            <a:ext cx="5286412" cy="6840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VolynPysan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d7d26ff61ebd.jpg"/>
          <p:cNvPicPr>
            <a:picLocks noChangeAspect="1" noChangeArrowheads="1"/>
          </p:cNvPicPr>
          <p:nvPr/>
        </p:nvPicPr>
        <p:blipFill>
          <a:blip r:embed="rId2"/>
          <a:srcRect t="6060" b="60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foto-full-30710-19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9711" cy="6858000"/>
          </a:xfrm>
          <a:prstGeom prst="rect">
            <a:avLst/>
          </a:prstGeom>
          <a:noFill/>
        </p:spPr>
      </p:pic>
      <p:pic>
        <p:nvPicPr>
          <p:cNvPr id="3" name="Picture 2" descr="Картинка 1401 из 1609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5072074"/>
            <a:ext cx="1457917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857364"/>
            <a:ext cx="8153400" cy="4495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5200" b="1" dirty="0" smtClean="0">
                <a:solidFill>
                  <a:schemeClr val="accent1"/>
                </a:solidFill>
                <a:latin typeface="Comic Sans MS" pitchFamily="66" charset="0"/>
              </a:rPr>
              <a:t>Пасхальные яйца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На Пасху принято красить яйца разными красками, но среди разноцветных яиц центральное место принадлежит ярким красным яйцам. Почему? История сохранила нам такое предание. После воскресения Иисуса Христа ученики его и последователи разошлись по разным странам, повсюду возвещая радостную весть о том, что больше не надо бояться смерти. Ее победил Христос, Спаситель мира. Он воскрес Сам и воскресит каждого, кто поверит Ему и будет любить людей также, как любил Он.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0964" name="Picture 4" descr="Картинка 138 из 14775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62" y="5643578"/>
            <a:ext cx="1285884" cy="965016"/>
          </a:xfrm>
          <a:prstGeom prst="rect">
            <a:avLst/>
          </a:prstGeom>
          <a:noFill/>
        </p:spPr>
      </p:pic>
      <p:pic>
        <p:nvPicPr>
          <p:cNvPr id="40966" name="Picture 6" descr="Картинка 450 из 14775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29388" y="285728"/>
            <a:ext cx="2495600" cy="2452678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Comic Sans MS" pitchFamily="66" charset="0"/>
              </a:rPr>
              <a:t>Пасха</a:t>
            </a:r>
            <a:endParaRPr lang="ru-RU" sz="8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Picture 2" descr="Картинка 1194 из 1675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56" y="5500702"/>
            <a:ext cx="1257300" cy="1104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Pictures\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116644" y="1149272"/>
            <a:ext cx="5378289" cy="4181823"/>
          </a:xfrm>
          <a:prstGeom prst="rect">
            <a:avLst/>
          </a:prstGeom>
          <a:noFill/>
        </p:spPr>
      </p:pic>
      <p:pic>
        <p:nvPicPr>
          <p:cNvPr id="7172" name="Picture 4" descr="C:\Users\user\Pictures\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099122" y="1187234"/>
            <a:ext cx="5374913" cy="4143402"/>
          </a:xfrm>
          <a:prstGeom prst="rect">
            <a:avLst/>
          </a:prstGeom>
          <a:noFill/>
        </p:spPr>
      </p:pic>
      <p:pic>
        <p:nvPicPr>
          <p:cNvPr id="7173" name="Picture 5" descr="C:\Users\user\Pictures\1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319896" y="1177097"/>
            <a:ext cx="5286411" cy="4075178"/>
          </a:xfrm>
          <a:prstGeom prst="rect">
            <a:avLst/>
          </a:prstGeom>
          <a:noFill/>
        </p:spPr>
      </p:pic>
      <p:pic>
        <p:nvPicPr>
          <p:cNvPr id="7174" name="Picture 6" descr="C:\Users\user\Pictures\1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319897" y="1177096"/>
            <a:ext cx="5286414" cy="4075181"/>
          </a:xfrm>
          <a:prstGeom prst="rect">
            <a:avLst/>
          </a:prstGeom>
          <a:noFill/>
        </p:spPr>
      </p:pic>
      <p:pic>
        <p:nvPicPr>
          <p:cNvPr id="7175" name="Picture 7" descr="C:\Users\user\Pictures\12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-272125" y="1129323"/>
            <a:ext cx="5492987" cy="4234422"/>
          </a:xfrm>
          <a:prstGeom prst="rect">
            <a:avLst/>
          </a:prstGeom>
          <a:noFill/>
        </p:spPr>
      </p:pic>
      <p:pic>
        <p:nvPicPr>
          <p:cNvPr id="7176" name="Picture 8" descr="C:\Users\user\Pictures\NVCAH6R2S4CAYT6VRECAHYE2EJCAKPKNJ1CAEFAHUQCAXPKLV9CAEJUIZ8CA9YDPF4CAC9XM2JCA263WENCA1BASGBCA70W4VPCAD9VIYKCA8CVCAGCA2O6G8YCA3H67ERCAYVRGGKCA6TFH4ECANNUY3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4019556" y="1195360"/>
            <a:ext cx="5391168" cy="4143403"/>
          </a:xfrm>
          <a:prstGeom prst="rect">
            <a:avLst/>
          </a:prstGeom>
          <a:noFill/>
        </p:spPr>
      </p:pic>
      <p:pic>
        <p:nvPicPr>
          <p:cNvPr id="9" name="Picture 8" descr="C:\Users\user\Pictures\6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6200000">
            <a:off x="3997591" y="1242299"/>
            <a:ext cx="5388635" cy="4189867"/>
          </a:xfrm>
          <a:prstGeom prst="rect">
            <a:avLst/>
          </a:prstGeom>
          <a:noFill/>
        </p:spPr>
      </p:pic>
      <p:pic>
        <p:nvPicPr>
          <p:cNvPr id="10" name="Picture 6" descr="C:\Users\user\Pictures\4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200000">
            <a:off x="-221689" y="1315623"/>
            <a:ext cx="5443976" cy="4143406"/>
          </a:xfrm>
          <a:prstGeom prst="rect">
            <a:avLst/>
          </a:prstGeom>
          <a:noFill/>
        </p:spPr>
      </p:pic>
      <p:pic>
        <p:nvPicPr>
          <p:cNvPr id="11" name="Picture 7" descr="C:\Users\user\Pictures\7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6200000">
            <a:off x="3915436" y="1299482"/>
            <a:ext cx="5496556" cy="4183426"/>
          </a:xfrm>
          <a:prstGeom prst="rect">
            <a:avLst/>
          </a:prstGeom>
          <a:noFill/>
        </p:spPr>
      </p:pic>
      <p:pic>
        <p:nvPicPr>
          <p:cNvPr id="12" name="Picture 4" descr="C:\Users\user\Pictures\55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6200000">
            <a:off x="-254694" y="1183332"/>
            <a:ext cx="5500727" cy="4277023"/>
          </a:xfrm>
          <a:prstGeom prst="rect">
            <a:avLst/>
          </a:prstGeom>
          <a:noFill/>
        </p:spPr>
      </p:pic>
      <p:pic>
        <p:nvPicPr>
          <p:cNvPr id="13" name="Picture 3" descr="C:\Users\user\Pictures\47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6200000">
            <a:off x="4023571" y="1334224"/>
            <a:ext cx="5429288" cy="4046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Pictures\533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pic>
        <p:nvPicPr>
          <p:cNvPr id="11267" name="Picture 3" descr="C:\Users\user\Pictures\A7CALFK3QXCAUABVXLCAFU9TIVCAQ1M9UJCA25696ICAU5BU5YCAT5PNJHCAS1B3PFCATI2MCRCA3DUIIACAY89B9RCADQ8NR0CAUMLO0JCAPMW2NHCAAU8W1OCAV0ZF1ACA79ZXU3CA2U1SWMCA978M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28604"/>
            <a:ext cx="1698131" cy="2328866"/>
          </a:xfrm>
          <a:prstGeom prst="rect">
            <a:avLst/>
          </a:prstGeom>
          <a:noFill/>
        </p:spPr>
      </p:pic>
      <p:pic>
        <p:nvPicPr>
          <p:cNvPr id="11268" name="Picture 4" descr="C:\Users\user\Pictures\pis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3929066"/>
            <a:ext cx="188595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Pictures\ang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394200" cy="6223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53130"/>
            <a:ext cx="3250068" cy="624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Pictures\2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городец\c1110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3143272" cy="6308996"/>
          </a:xfrm>
          <a:prstGeom prst="rect">
            <a:avLst/>
          </a:prstGeom>
          <a:noFill/>
        </p:spPr>
      </p:pic>
      <p:pic>
        <p:nvPicPr>
          <p:cNvPr id="3" name="Picture 3" descr="C:\Users\user\Pictures\городец\c111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35481"/>
            <a:ext cx="3405202" cy="6522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Pictures\p000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62810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Pictures\4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310" y="428604"/>
            <a:ext cx="4403417" cy="6072230"/>
          </a:xfrm>
          <a:prstGeom prst="rect">
            <a:avLst/>
          </a:prstGeom>
          <a:noFill/>
        </p:spPr>
      </p:pic>
      <p:pic>
        <p:nvPicPr>
          <p:cNvPr id="14339" name="Picture 3" descr="C:\Users\user\Pictures\25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3328990" cy="6049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Pictures\17057_1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653" y="285728"/>
            <a:ext cx="4341205" cy="6215106"/>
          </a:xfrm>
          <a:prstGeom prst="rect">
            <a:avLst/>
          </a:prstGeom>
          <a:noFill/>
        </p:spPr>
      </p:pic>
      <p:pic>
        <p:nvPicPr>
          <p:cNvPr id="3" name="Picture 3" descr="C:\Users\user\Pictures\rozhdest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28"/>
            <a:ext cx="407763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user\Pictures\0007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3762765" cy="4929222"/>
          </a:xfrm>
          <a:prstGeom prst="ellipse">
            <a:avLst/>
          </a:prstGeom>
          <a:noFill/>
        </p:spPr>
      </p:pic>
      <p:pic>
        <p:nvPicPr>
          <p:cNvPr id="15364" name="Picture 4" descr="C:\Users\user\Pictures\0007_16.jpg"/>
          <p:cNvPicPr>
            <a:picLocks noChangeAspect="1" noChangeArrowheads="1"/>
          </p:cNvPicPr>
          <p:nvPr/>
        </p:nvPicPr>
        <p:blipFill>
          <a:blip r:embed="rId3"/>
          <a:srcRect l="7500" t="5455" r="9999" b="7272"/>
          <a:stretch>
            <a:fillRect/>
          </a:stretch>
        </p:blipFill>
        <p:spPr bwMode="auto">
          <a:xfrm>
            <a:off x="3428991" y="285727"/>
            <a:ext cx="2308341" cy="3357587"/>
          </a:xfrm>
          <a:prstGeom prst="ellipse">
            <a:avLst/>
          </a:prstGeom>
          <a:noFill/>
        </p:spPr>
      </p:pic>
      <p:pic>
        <p:nvPicPr>
          <p:cNvPr id="15367" name="Picture 7" descr="C:\Users\user\Pictures\0007_24.jpg"/>
          <p:cNvPicPr>
            <a:picLocks noChangeAspect="1" noChangeArrowheads="1"/>
          </p:cNvPicPr>
          <p:nvPr/>
        </p:nvPicPr>
        <p:blipFill>
          <a:blip r:embed="rId4"/>
          <a:srcRect l="11129" r="16532"/>
          <a:stretch>
            <a:fillRect/>
          </a:stretch>
        </p:blipFill>
        <p:spPr bwMode="auto">
          <a:xfrm>
            <a:off x="5500694" y="1000108"/>
            <a:ext cx="3643306" cy="5791923"/>
          </a:xfrm>
          <a:prstGeom prst="ellipse">
            <a:avLst/>
          </a:prstGeom>
          <a:noFill/>
        </p:spPr>
      </p:pic>
      <p:pic>
        <p:nvPicPr>
          <p:cNvPr id="15369" name="Picture 9" descr="C:\Users\user\Pictures\0007_35.jpg"/>
          <p:cNvPicPr>
            <a:picLocks noChangeAspect="1" noChangeArrowheads="1"/>
          </p:cNvPicPr>
          <p:nvPr/>
        </p:nvPicPr>
        <p:blipFill>
          <a:blip r:embed="rId5"/>
          <a:srcRect l="14063" t="11047" r="21249" b="10464"/>
          <a:stretch>
            <a:fillRect/>
          </a:stretch>
        </p:blipFill>
        <p:spPr bwMode="auto">
          <a:xfrm>
            <a:off x="3214677" y="3643314"/>
            <a:ext cx="2362217" cy="308115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user\Pictures\0007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3558603" cy="4786322"/>
          </a:xfrm>
          <a:prstGeom prst="ellipse">
            <a:avLst/>
          </a:prstGeom>
          <a:noFill/>
        </p:spPr>
      </p:pic>
      <p:pic>
        <p:nvPicPr>
          <p:cNvPr id="3" name="Picture 5" descr="C:\Users\user\Pictures\0007_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85728"/>
            <a:ext cx="2786082" cy="3594046"/>
          </a:xfrm>
          <a:prstGeom prst="ellipse">
            <a:avLst/>
          </a:prstGeom>
          <a:noFill/>
        </p:spPr>
      </p:pic>
      <p:pic>
        <p:nvPicPr>
          <p:cNvPr id="4" name="Picture 2" descr="C:\Users\user\Pictures\0007_05.jpg"/>
          <p:cNvPicPr>
            <a:picLocks noChangeAspect="1" noChangeArrowheads="1"/>
          </p:cNvPicPr>
          <p:nvPr/>
        </p:nvPicPr>
        <p:blipFill>
          <a:blip r:embed="rId4"/>
          <a:srcRect l="8506" r="8561"/>
          <a:stretch>
            <a:fillRect/>
          </a:stretch>
        </p:blipFill>
        <p:spPr bwMode="auto">
          <a:xfrm>
            <a:off x="5786447" y="0"/>
            <a:ext cx="3357554" cy="4476740"/>
          </a:xfrm>
          <a:prstGeom prst="ellipse">
            <a:avLst/>
          </a:prstGeom>
          <a:noFill/>
        </p:spPr>
      </p:pic>
      <p:pic>
        <p:nvPicPr>
          <p:cNvPr id="5" name="Picture 8" descr="C:\Users\user\Pictures\0007_27.jpg"/>
          <p:cNvPicPr>
            <a:picLocks noChangeAspect="1" noChangeArrowheads="1"/>
          </p:cNvPicPr>
          <p:nvPr/>
        </p:nvPicPr>
        <p:blipFill>
          <a:blip r:embed="rId5"/>
          <a:srcRect l="11250" t="10379" r="15624" b="12822"/>
          <a:stretch>
            <a:fillRect/>
          </a:stretch>
        </p:blipFill>
        <p:spPr bwMode="auto">
          <a:xfrm rot="2323934">
            <a:off x="2118700" y="3607254"/>
            <a:ext cx="2058170" cy="2928934"/>
          </a:xfrm>
          <a:prstGeom prst="ellipse">
            <a:avLst/>
          </a:prstGeom>
          <a:noFill/>
        </p:spPr>
      </p:pic>
      <p:pic>
        <p:nvPicPr>
          <p:cNvPr id="6" name="Picture 6" descr="C:\Users\user\Pictures\0007_17.jpg"/>
          <p:cNvPicPr>
            <a:picLocks noChangeAspect="1" noChangeArrowheads="1"/>
          </p:cNvPicPr>
          <p:nvPr/>
        </p:nvPicPr>
        <p:blipFill>
          <a:blip r:embed="rId6"/>
          <a:srcRect l="7500" t="8459" r="9999" b="6954"/>
          <a:stretch>
            <a:fillRect/>
          </a:stretch>
        </p:blipFill>
        <p:spPr bwMode="auto">
          <a:xfrm rot="19517243">
            <a:off x="4927642" y="3585390"/>
            <a:ext cx="2143140" cy="292246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а 336 из 1805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667" y="0"/>
            <a:ext cx="92537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айл:Paskhakustodiev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5035503" cy="6357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5572132" y="5857892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Б.Кустодиев..Пасхальная открытка .1912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upload.wikimedia.org/wikipedia/commons/thumb/2/2b/Hristos_Voskrese%2C_Russian_Empire_Postcard.jpg/150px-Hristos_Voskrese%2C_Russian_Empire_Postcard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04"/>
            <a:ext cx="3929090" cy="57888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7686" y="78579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Русская пасхальная открытка с типичным рисунком (пасхальные яйца 1900-х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Картинка 53 из 14775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4346645" cy="6143668"/>
          </a:xfrm>
          <a:prstGeom prst="rect">
            <a:avLst/>
          </a:prstGeom>
          <a:noFill/>
        </p:spPr>
      </p:pic>
      <p:pic>
        <p:nvPicPr>
          <p:cNvPr id="60420" name="Picture 4" descr="Картинка 69 из 14775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857232"/>
            <a:ext cx="381693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Картинка 148 из 14775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57166"/>
            <a:ext cx="410089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177 из 14775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85728"/>
            <a:ext cx="6215106" cy="6341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Картинка 76 из 14775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5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zhaba.ru/_pics/jdxc4xtpws04ifp4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800158" cy="6215082"/>
          </a:xfrm>
          <a:prstGeom prst="rect">
            <a:avLst/>
          </a:prstGeom>
          <a:noFill/>
        </p:spPr>
      </p:pic>
      <p:pic>
        <p:nvPicPr>
          <p:cNvPr id="5" name="Picture 4" descr="Картинка 553 из 14775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85728"/>
            <a:ext cx="3228981" cy="5187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zhaba.ru/_pics/rln1qnz1qb612akv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8287742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Картинка 334 из 5349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7882811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zhaba.ru/_pics/5rd3fcifpmssliep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42918"/>
            <a:ext cx="714380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Мария Магдалина дерзнула прийти с этой вестью к самому римскому императору Тиберию. Так как к императору не принято было приходить без подарков, а Мария ничего не имела, она пришла с простым куриным яйцом. Конечно, выбрала она яйцо со смыслом. Яйцо всегда было символом жизни: в крепкой скорлупе находится скрытая от глаз жизнь, которая в свой час вырвется из известкового плена в виде маленького желтого цыпленочка.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Comic Sans MS" pitchFamily="66" charset="0"/>
              </a:rPr>
              <a:t>Пасха</a:t>
            </a:r>
            <a:endParaRPr lang="ru-RU" sz="80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76 из 14775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9144000" cy="5249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36 из 147756">
            <a:hlinkClick r:id="rId2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57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www.detskiy-mir.net/images/newspp2_groups/99_colo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8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Картинка 240 из 147750">
            <a:hlinkClick r:id="rId2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29 из 147756">
            <a:hlinkClick r:id="rId2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Comic Sans MS" pitchFamily="66" charset="0"/>
              </a:rPr>
              <a:t>Народные обычаи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Вечером Пасхи прямо на церковном дворе начинаются народные гуляния. В России народные гуляния с хороводами, играми, качелями продолжались в разных местностях от одного дня до двух-трёх недель и назывались Красная Горка. В Болгарии сотни изготовленных перед праздником больших и маленьких глиняных горшков разукрашенных добрыми пожеланиями сбрасываются с верхних этажей в ознаменование пасхальной победы над злом. Любой прохожий может взять черепок от разбитого горшка на счастье.</a:t>
            </a:r>
          </a:p>
          <a:p>
            <a:r>
              <a:rPr lang="ru-RU" dirty="0" smtClean="0"/>
              <a:t>В России и Сербии пасхальными яйцами «христосуются» — разбивая по очерёдности разные концы, так же как люди христосуются трижды в щёки. Детишки устраивают «</a:t>
            </a:r>
            <a:r>
              <a:rPr lang="ru-RU" dirty="0" err="1" smtClean="0"/>
              <a:t>покатушки</a:t>
            </a:r>
            <a:r>
              <a:rPr lang="ru-RU" dirty="0" smtClean="0"/>
              <a:t>» — у кого яйцо дальше укатится. Пасхальное крашенное яйцо в русской культуре означало новую жизнь, возрождение. Пасхальные яйца в России катали по земле, чтобы она была плодородной</a:t>
            </a:r>
            <a:endParaRPr lang="ru-RU" dirty="0"/>
          </a:p>
        </p:txBody>
      </p:sp>
      <p:pic>
        <p:nvPicPr>
          <p:cNvPr id="4" name="Picture 4" descr="Картинка 54 из 14775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10120" b="7478"/>
          <a:stretch>
            <a:fillRect/>
          </a:stretch>
        </p:blipFill>
        <p:spPr bwMode="auto">
          <a:xfrm>
            <a:off x="571472" y="0"/>
            <a:ext cx="8358245" cy="6572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425</TotalTime>
  <Words>343</Words>
  <Application>Microsoft Office PowerPoint</Application>
  <PresentationFormat>Экран (4:3)</PresentationFormat>
  <Paragraphs>39</Paragraphs>
  <Slides>51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Обычная</vt:lpstr>
      <vt:lpstr>Пасха</vt:lpstr>
      <vt:lpstr>Пасха</vt:lpstr>
      <vt:lpstr>Пасха</vt:lpstr>
      <vt:lpstr>Презентация PowerPoint</vt:lpstr>
      <vt:lpstr>Пасха</vt:lpstr>
      <vt:lpstr>Презентация PowerPoint</vt:lpstr>
      <vt:lpstr>Презентация PowerPoint</vt:lpstr>
      <vt:lpstr>Презентация PowerPoint</vt:lpstr>
      <vt:lpstr>Народные обычаи</vt:lpstr>
      <vt:lpstr>Презентация PowerPoint</vt:lpstr>
      <vt:lpstr>Презентация PowerPoint</vt:lpstr>
      <vt:lpstr>Катание яиц </vt:lpstr>
      <vt:lpstr>Презентация PowerPoint</vt:lpstr>
      <vt:lpstr>Писанки</vt:lpstr>
      <vt:lpstr>Писанки</vt:lpstr>
      <vt:lpstr>Писанки</vt:lpstr>
      <vt:lpstr>Презентация PowerPoint</vt:lpstr>
      <vt:lpstr>Писанки</vt:lpstr>
      <vt:lpstr>Презентация PowerPoint</vt:lpstr>
      <vt:lpstr>Презентация PowerPoint</vt:lpstr>
      <vt:lpstr>Писанки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Света</cp:lastModifiedBy>
  <cp:revision>55</cp:revision>
  <dcterms:created xsi:type="dcterms:W3CDTF">2009-07-27T19:07:53Z</dcterms:created>
  <dcterms:modified xsi:type="dcterms:W3CDTF">2012-09-28T04:48:11Z</dcterms:modified>
</cp:coreProperties>
</file>