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4" r:id="rId4"/>
    <p:sldId id="259" r:id="rId5"/>
    <p:sldId id="276" r:id="rId6"/>
    <p:sldId id="275" r:id="rId7"/>
    <p:sldId id="264" r:id="rId8"/>
    <p:sldId id="265" r:id="rId9"/>
    <p:sldId id="277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03" autoAdjust="0"/>
    <p:restoredTop sz="94660"/>
  </p:normalViewPr>
  <p:slideViewPr>
    <p:cSldViewPr>
      <p:cViewPr varScale="1">
        <p:scale>
          <a:sx n="57" d="100"/>
          <a:sy n="57" d="100"/>
        </p:scale>
        <p:origin x="-4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4D47-1B2F-49EE-8208-D9EBA89CEAFB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BE10F-A7ED-446E-80D8-7868D9B343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4D47-1B2F-49EE-8208-D9EBA89CEAFB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BE10F-A7ED-446E-80D8-7868D9B343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4D47-1B2F-49EE-8208-D9EBA89CEAFB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BE10F-A7ED-446E-80D8-7868D9B343FE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4D47-1B2F-49EE-8208-D9EBA89CEAFB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BE10F-A7ED-446E-80D8-7868D9B343F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4D47-1B2F-49EE-8208-D9EBA89CEAFB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BE10F-A7ED-446E-80D8-7868D9B343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4D47-1B2F-49EE-8208-D9EBA89CEAFB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BE10F-A7ED-446E-80D8-7868D9B343F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4D47-1B2F-49EE-8208-D9EBA89CEAFB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BE10F-A7ED-446E-80D8-7868D9B343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4D47-1B2F-49EE-8208-D9EBA89CEAFB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BE10F-A7ED-446E-80D8-7868D9B343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4D47-1B2F-49EE-8208-D9EBA89CEAFB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BE10F-A7ED-446E-80D8-7868D9B343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4D47-1B2F-49EE-8208-D9EBA89CEAFB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BE10F-A7ED-446E-80D8-7868D9B343FE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4D47-1B2F-49EE-8208-D9EBA89CEAFB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BE10F-A7ED-446E-80D8-7868D9B343F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CB74D47-1B2F-49EE-8208-D9EBA89CEAFB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20BE10F-A7ED-446E-80D8-7868D9B343F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kipedia.org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Презентацию </a:t>
            </a:r>
            <a:r>
              <a:rPr lang="ru-RU" dirty="0" smtClean="0"/>
              <a:t>подготовил </a:t>
            </a:r>
            <a:r>
              <a:rPr lang="ru-RU" dirty="0" err="1" smtClean="0"/>
              <a:t>Пошинов</a:t>
            </a:r>
            <a:r>
              <a:rPr lang="ru-RU" dirty="0" smtClean="0"/>
              <a:t> Данила, 10 класс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АРХИТЕКТУРА ДРЕВНЕЙ ГРЕЦИИ</a:t>
            </a:r>
            <a:endParaRPr lang="ru-RU" sz="2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375" y="2318854"/>
            <a:ext cx="3905250" cy="28298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7551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96752"/>
            <a:ext cx="489654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Из храмов этой эпохи, находившихся в самой Греции, можно указать на храм Геры в Олимпии, храм Зевса в </a:t>
            </a:r>
            <a:r>
              <a:rPr lang="ru-RU" dirty="0" smtClean="0"/>
              <a:t>Афинах (рис.1), </a:t>
            </a:r>
            <a:r>
              <a:rPr lang="ru-RU" dirty="0"/>
              <a:t>храм Аполлона в Дельфах (одно из самых знаменитых и роскошных святилищ древней Греции) и храм Афины Паллады на острове </a:t>
            </a:r>
            <a:r>
              <a:rPr lang="ru-RU" dirty="0" err="1"/>
              <a:t>Эгине</a:t>
            </a:r>
            <a:r>
              <a:rPr lang="ru-RU" dirty="0"/>
              <a:t>, получивший в новейшее время громкую известность по скульптурным группам, украшавшим его фронтоны и хранящимся ныне в мюнхенской глиптотеке. Гораздо многочисленнее </a:t>
            </a:r>
            <a:r>
              <a:rPr lang="ru-RU" dirty="0" err="1"/>
              <a:t>древнедорические</a:t>
            </a:r>
            <a:r>
              <a:rPr lang="ru-RU" dirty="0"/>
              <a:t> храмы в Сицилии и Южной Италии, где в эту пору существовали богатые греческие колонии. В Сицилии насчитывается свыше 20-ти колоссальных памятников этого рода, а именно в </a:t>
            </a:r>
            <a:r>
              <a:rPr lang="ru-RU" dirty="0" err="1"/>
              <a:t>Селинунте</a:t>
            </a:r>
            <a:r>
              <a:rPr lang="ru-RU" dirty="0"/>
              <a:t>, </a:t>
            </a:r>
            <a:r>
              <a:rPr lang="ru-RU" dirty="0" err="1"/>
              <a:t>Акраганте</a:t>
            </a:r>
            <a:r>
              <a:rPr lang="ru-RU" dirty="0"/>
              <a:t> (</a:t>
            </a:r>
            <a:r>
              <a:rPr lang="ru-RU" dirty="0" err="1"/>
              <a:t>Агридженто</a:t>
            </a:r>
            <a:r>
              <a:rPr lang="ru-RU" dirty="0"/>
              <a:t>); Сиракузах и </a:t>
            </a:r>
            <a:r>
              <a:rPr lang="ru-RU" dirty="0" err="1"/>
              <a:t>Эджесте</a:t>
            </a:r>
            <a:r>
              <a:rPr lang="ru-RU" dirty="0"/>
              <a:t> (</a:t>
            </a:r>
            <a:r>
              <a:rPr lang="ru-RU" dirty="0" err="1"/>
              <a:t>Сегесте</a:t>
            </a:r>
            <a:r>
              <a:rPr lang="ru-RU" dirty="0"/>
              <a:t>).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150" y="3140968"/>
            <a:ext cx="3584652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922" y="1422408"/>
            <a:ext cx="3491880" cy="1620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9265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556404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Храм Посейдона в </a:t>
            </a:r>
            <a:r>
              <a:rPr lang="ru-RU" dirty="0" err="1" smtClean="0"/>
              <a:t>Пестуме</a:t>
            </a:r>
            <a:r>
              <a:rPr lang="ru-RU" dirty="0" smtClean="0"/>
              <a:t> (рис.1) </a:t>
            </a:r>
            <a:r>
              <a:rPr lang="ru-RU" dirty="0"/>
              <a:t>близ </a:t>
            </a:r>
            <a:r>
              <a:rPr lang="ru-RU" dirty="0" err="1"/>
              <a:t>Амальфи</a:t>
            </a:r>
            <a:r>
              <a:rPr lang="ru-RU" dirty="0"/>
              <a:t> — одно из наиболее уцелевших и изящных сооружений рассматриваемой эпохи; к ней относятся в той же местности остатки храма Деметры в </a:t>
            </a:r>
            <a:r>
              <a:rPr lang="ru-RU" dirty="0" err="1"/>
              <a:t>Пестуме</a:t>
            </a:r>
            <a:r>
              <a:rPr lang="ru-RU" dirty="0"/>
              <a:t> и так называемая Базилика в </a:t>
            </a:r>
            <a:r>
              <a:rPr lang="ru-RU" dirty="0" err="1"/>
              <a:t>Пестуме</a:t>
            </a:r>
            <a:r>
              <a:rPr lang="ru-RU" dirty="0"/>
              <a:t>. Наконец, к этой эпохе должен быть причислен храм Артемиды в </a:t>
            </a:r>
            <a:r>
              <a:rPr lang="ru-RU" dirty="0" smtClean="0"/>
              <a:t>Эфесе </a:t>
            </a:r>
            <a:r>
              <a:rPr lang="en-US" dirty="0" smtClean="0"/>
              <a:t>(</a:t>
            </a:r>
            <a:r>
              <a:rPr lang="ru-RU" dirty="0" smtClean="0"/>
              <a:t>рис.2), </a:t>
            </a:r>
            <a:r>
              <a:rPr lang="ru-RU" dirty="0"/>
              <a:t>считавшийся одним из чудес света, сожжённый Геростратом, возобновлённый при Александре Македонском и исследованный английским археологом Вудом.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437112"/>
            <a:ext cx="3384376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31" y="1772816"/>
            <a:ext cx="3527673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6581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4725" y="1124744"/>
            <a:ext cx="5215213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000" b="1" dirty="0">
                <a:solidFill>
                  <a:schemeClr val="accent2"/>
                </a:solidFill>
              </a:rPr>
              <a:t>Классический период (470 до н. э. — 338 до н. э.)</a:t>
            </a:r>
          </a:p>
          <a:p>
            <a:r>
              <a:rPr lang="ru-RU" dirty="0" smtClean="0"/>
              <a:t>В </a:t>
            </a:r>
            <a:r>
              <a:rPr lang="ru-RU" dirty="0"/>
              <a:t>течение третьего периода, то есть в самую блестящую пору греческого искусства, дорический стиль, продолжая быть господствующим, делается легче в своих формах и смелее в их сочетании, ионический же стиль входит все в большее и большее употребление, и, наконец, постепенно получает право гражданства и стиль коринфский. В собственной Греции храмы становятся более благородными и гармоничными как по общему своему характеру, так и по пропорциональности отдельных частей; в малоазийских колониях зодчие заботятся о роскоши материала, форм и украшений; тогда как в Сицилии, где архитектура продолжает вращаться в дорических элементах, строители стараются поражать колоссальностью сооружений.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583025" y="1563116"/>
            <a:ext cx="34026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Вместо известкового камня и песчаника для построек употребляется мрамор, доступный более тонкой обработке и потому способствующий большей деликатности и изяществу орнаментировки.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555099"/>
            <a:ext cx="1224136" cy="3454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61856" y="417432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 Ионический ордер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52120" y="454365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2 — фриз; </a:t>
            </a:r>
          </a:p>
          <a:p>
            <a:r>
              <a:rPr lang="ru-RU" dirty="0"/>
              <a:t>3 — архитрав; </a:t>
            </a:r>
          </a:p>
          <a:p>
            <a:r>
              <a:rPr lang="ru-RU" dirty="0"/>
              <a:t>4 — капитель; </a:t>
            </a:r>
          </a:p>
          <a:p>
            <a:r>
              <a:rPr lang="ru-RU" dirty="0"/>
              <a:t>5 — ствол колонны; </a:t>
            </a:r>
          </a:p>
          <a:p>
            <a:r>
              <a:rPr lang="ru-RU" dirty="0"/>
              <a:t>6 — база</a:t>
            </a:r>
          </a:p>
        </p:txBody>
      </p:sp>
    </p:spTree>
    <p:extLst>
      <p:ext uri="{BB962C8B-B14F-4D97-AF65-F5344CB8AC3E}">
        <p14:creationId xmlns:p14="http://schemas.microsoft.com/office/powerpoint/2010/main" val="3487246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96752"/>
            <a:ext cx="518457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Храм </a:t>
            </a:r>
            <a:r>
              <a:rPr lang="ru-RU" dirty="0"/>
              <a:t>Тесея в </a:t>
            </a:r>
            <a:r>
              <a:rPr lang="ru-RU" dirty="0" smtClean="0"/>
              <a:t>Афинах, воздвигнутый </a:t>
            </a:r>
            <a:r>
              <a:rPr lang="ru-RU" dirty="0"/>
              <a:t>в начале третьего периода, составляет одно из замечательнейших произведений </a:t>
            </a:r>
            <a:r>
              <a:rPr lang="ru-RU" dirty="0" err="1"/>
              <a:t>доризма</a:t>
            </a:r>
            <a:r>
              <a:rPr lang="ru-RU" dirty="0"/>
              <a:t>, смягчившегося в Аттике. Почти одновременно с ним явились ещё два памятника, гармоничностью своих пропорций обличающие в их исполнении аттическое понимание ионического стиля, а именно маленький храм в </a:t>
            </a:r>
            <a:r>
              <a:rPr lang="ru-RU" dirty="0" err="1"/>
              <a:t>Илиссе</a:t>
            </a:r>
            <a:r>
              <a:rPr lang="ru-RU" dirty="0"/>
              <a:t> (теперь разрушенный) и Храм Ники </a:t>
            </a:r>
            <a:r>
              <a:rPr lang="ru-RU" dirty="0" err="1"/>
              <a:t>Аптерос</a:t>
            </a:r>
            <a:r>
              <a:rPr lang="ru-RU" dirty="0"/>
              <a:t> (Ники Бескрылой</a:t>
            </a:r>
            <a:r>
              <a:rPr lang="ru-RU" dirty="0" smtClean="0"/>
              <a:t>) (рис.2) </a:t>
            </a:r>
            <a:r>
              <a:rPr lang="ru-RU" dirty="0"/>
              <a:t>при входе в афинский акрополь. Кипучей строительной деятельностью было ознаменовано в Афинах правление Перикла. При нём на месте древних святилищ акрополя, уничтоженных персами, вырос прежде всего великолепный храм богини — покровительницы города, Парфенон, воздвигнутый архитекторами </a:t>
            </a:r>
            <a:r>
              <a:rPr lang="ru-RU" dirty="0" err="1"/>
              <a:t>Иктином</a:t>
            </a:r>
            <a:r>
              <a:rPr lang="ru-RU" dirty="0"/>
              <a:t> и </a:t>
            </a:r>
            <a:r>
              <a:rPr lang="ru-RU" dirty="0" err="1"/>
              <a:t>Калликратом</a:t>
            </a:r>
            <a:r>
              <a:rPr lang="ru-RU" dirty="0"/>
              <a:t> и обильно украшенный скульптурными работами Фидия и его учеников.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628800"/>
            <a:ext cx="3560305" cy="1953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193" y="3874408"/>
            <a:ext cx="2743200" cy="2518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4174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340768"/>
            <a:ext cx="5112568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Постройка Парфенона ещё не была окончена, когда началось сооружение т. наз. Пропилеев — торжественных ворот акрополя, в которых архитектор </a:t>
            </a:r>
            <a:r>
              <a:rPr lang="ru-RU" dirty="0" err="1"/>
              <a:t>Мнезикл</a:t>
            </a:r>
            <a:r>
              <a:rPr lang="ru-RU" dirty="0"/>
              <a:t> сумел прекрасно сочетать дорический стиль с ионическим, применив первый к фасаду, а второй — к внутренней колоннаде. Блестящие успехи зодчества в Афинах оказали сильное влияние на строительную деятельность в других местах Аттики и Пелопоннеса. Так, под руководством одного из архитекторов Парфенона, </a:t>
            </a:r>
            <a:r>
              <a:rPr lang="ru-RU" dirty="0" err="1"/>
              <a:t>Иктина</a:t>
            </a:r>
            <a:r>
              <a:rPr lang="ru-RU" dirty="0"/>
              <a:t>, были воздвигнуты роскошный храм Деметры и храм Эпикурейского Аполлона в </a:t>
            </a:r>
            <a:r>
              <a:rPr lang="ru-RU" dirty="0" err="1"/>
              <a:t>Бассах</a:t>
            </a:r>
            <a:r>
              <a:rPr lang="ru-RU" dirty="0"/>
              <a:t> (в </a:t>
            </a:r>
            <a:r>
              <a:rPr lang="ru-RU" dirty="0" err="1"/>
              <a:t>Фигалейе</a:t>
            </a:r>
            <a:r>
              <a:rPr lang="ru-RU" dirty="0"/>
              <a:t>, в Аркадии). К той же поре относится сооружение храма Зевса в Олимпии, знаменитого по своим скульптурным украшениям, в особенности же по колоссальной статуе отца богов, исполненной Фидием</a:t>
            </a:r>
            <a:r>
              <a:rPr lang="ru-RU" sz="2000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68144" y="1772816"/>
            <a:ext cx="2149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Коринфский</a:t>
            </a:r>
            <a:r>
              <a:rPr lang="ru-RU" b="1" dirty="0"/>
              <a:t> </a:t>
            </a:r>
            <a:r>
              <a:rPr lang="ru-RU" b="1" dirty="0">
                <a:solidFill>
                  <a:schemeClr val="accent2"/>
                </a:solidFill>
              </a:rPr>
              <a:t>Ордер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143288"/>
            <a:ext cx="3055441" cy="243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6699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841" y="1268760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b="1" dirty="0">
                <a:solidFill>
                  <a:schemeClr val="accent2"/>
                </a:solidFill>
              </a:rPr>
              <a:t>Период эллинизма (338 до н. э. — 180 до н. э.)</a:t>
            </a:r>
          </a:p>
          <a:p>
            <a:endParaRPr lang="ru-RU" b="1" dirty="0"/>
          </a:p>
          <a:p>
            <a:r>
              <a:rPr lang="ru-RU" dirty="0"/>
              <a:t>В течение четвёртого периода греч. искусства архитектура уже не обладала чистотой вкуса предшествовавшей эпохи. Под влиянием чувственности и изнеженности Востока, проникших в Элладу, художники заботятся главным образом о пышности и эффектности своих сооружений; повсюду господствует пристрастие к коринфскому стилю; строятся здания гражданского характера — театры, дворцы и пр. Переход от прежнего направления к новому выражает собой храм Крылатой Афины, построенный скульптором </a:t>
            </a:r>
            <a:r>
              <a:rPr lang="ru-RU" dirty="0" err="1"/>
              <a:t>Скопасом</a:t>
            </a:r>
            <a:r>
              <a:rPr lang="ru-RU" dirty="0"/>
              <a:t> в </a:t>
            </a:r>
            <a:r>
              <a:rPr lang="ru-RU" dirty="0" err="1"/>
              <a:t>Тегее</a:t>
            </a:r>
            <a:r>
              <a:rPr lang="ru-RU" dirty="0"/>
              <a:t>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116" y="2204864"/>
            <a:ext cx="3463823" cy="2359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6322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340768"/>
            <a:ext cx="5400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Из памятников четвёртого периода заслуживают внимания храм Зевса в </a:t>
            </a:r>
            <a:r>
              <a:rPr lang="ru-RU" dirty="0" err="1" smtClean="0"/>
              <a:t>Немее</a:t>
            </a:r>
            <a:r>
              <a:rPr lang="ru-RU" dirty="0" smtClean="0"/>
              <a:t> (рис.1) </a:t>
            </a:r>
            <a:r>
              <a:rPr lang="ru-RU" dirty="0"/>
              <a:t>и несколько небольших, но чрезвычайно изящных сооружений в Афинах, в особенности </a:t>
            </a:r>
            <a:r>
              <a:rPr lang="ru-RU" dirty="0" err="1"/>
              <a:t>хорагический</a:t>
            </a:r>
            <a:r>
              <a:rPr lang="ru-RU" dirty="0"/>
              <a:t> памятник </a:t>
            </a:r>
            <a:r>
              <a:rPr lang="ru-RU" dirty="0" err="1"/>
              <a:t>Лисикрата</a:t>
            </a:r>
            <a:r>
              <a:rPr lang="ru-RU" dirty="0"/>
              <a:t> и так называемая «Башня ветров». Немало зданий, поразительных по своей роскоши, появилось в этот период в Малой Азии, в частности, знаменитый надгробный памятник карийскому царю </a:t>
            </a:r>
            <a:r>
              <a:rPr lang="ru-RU" dirty="0" err="1"/>
              <a:t>Мавсолу</a:t>
            </a:r>
            <a:r>
              <a:rPr lang="ru-RU" dirty="0"/>
              <a:t> (Мавзолей в </a:t>
            </a:r>
            <a:r>
              <a:rPr lang="ru-RU" dirty="0" err="1"/>
              <a:t>Галикарнасе</a:t>
            </a:r>
            <a:r>
              <a:rPr lang="ru-RU" dirty="0"/>
              <a:t>), храм Афины в </a:t>
            </a:r>
            <a:r>
              <a:rPr lang="ru-RU" dirty="0" err="1" smtClean="0"/>
              <a:t>Приене</a:t>
            </a:r>
            <a:r>
              <a:rPr lang="ru-RU" dirty="0" smtClean="0"/>
              <a:t> (рис.2), </a:t>
            </a:r>
            <a:r>
              <a:rPr lang="ru-RU" dirty="0"/>
              <a:t>построенный </a:t>
            </a:r>
            <a:r>
              <a:rPr lang="ru-RU" dirty="0" err="1"/>
              <a:t>Пифеем</a:t>
            </a:r>
            <a:r>
              <a:rPr lang="ru-RU" dirty="0"/>
              <a:t>, гигантский храм Феба </a:t>
            </a:r>
            <a:r>
              <a:rPr lang="ru-RU" dirty="0" err="1"/>
              <a:t>Дидимского</a:t>
            </a:r>
            <a:r>
              <a:rPr lang="ru-RU" dirty="0"/>
              <a:t> в </a:t>
            </a:r>
            <a:r>
              <a:rPr lang="ru-RU" dirty="0" err="1"/>
              <a:t>Милете</a:t>
            </a:r>
            <a:r>
              <a:rPr lang="ru-RU" dirty="0"/>
              <a:t> и величественный алтарь Зевса в Пергаме с превосходным скульптурным фризом, фрагменты которого перевезены в Берлинский музей.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153" y="1699674"/>
            <a:ext cx="2873896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479277"/>
            <a:ext cx="3016162" cy="2040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2461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196752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2"/>
                </a:solidFill>
              </a:rPr>
              <a:t>Источники: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772816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www.wikipedia.org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234888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www.images.yandex.ru/yandexsearch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1650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76054" y="1774709"/>
            <a:ext cx="377991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Важнейшей задачей архитектуры у греков было строительство храмов. Оно породило и выработало художественные формы, которые </a:t>
            </a:r>
            <a:r>
              <a:rPr lang="ru-RU" sz="2000" dirty="0" smtClean="0">
                <a:cs typeface="Arial" pitchFamily="34" charset="0"/>
              </a:rPr>
              <a:t>перешли</a:t>
            </a:r>
            <a:r>
              <a:rPr lang="ru-RU" sz="2000" dirty="0" smtClean="0"/>
              <a:t> потом к сооружениям различного рода. Во все продолжение исторической жизни Греции её храмы постоянно сохраняли один и тот же основной тип, впоследствии усвоенный и </a:t>
            </a:r>
            <a:r>
              <a:rPr lang="ru-RU" sz="2000" dirty="0" smtClean="0"/>
              <a:t>римлянами</a:t>
            </a:r>
            <a:endParaRPr lang="ru-RU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22120" y="980728"/>
            <a:ext cx="4953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</a:rPr>
              <a:t>Древнегреческие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sz="3200" dirty="0" smtClean="0">
                <a:solidFill>
                  <a:schemeClr val="accent2"/>
                </a:solidFill>
              </a:rPr>
              <a:t>храмы</a:t>
            </a:r>
            <a:endParaRPr lang="ru-RU" sz="3200" dirty="0">
              <a:solidFill>
                <a:schemeClr val="accent2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20" y="1916832"/>
            <a:ext cx="4721040" cy="2655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335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94120" y="1774709"/>
            <a:ext cx="401783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Греческие </a:t>
            </a:r>
            <a:r>
              <a:rPr lang="ru-RU" sz="2000" dirty="0" smtClean="0"/>
              <a:t>храмы нисколько не походили на храмы Египта и Востока: это были не колоссальные, внушающие религиозный страх таинственные капища грозных, чудовищных божеств, а весёлые, приветливые обиталища человекоподобных богов, устроенные наподобие жилищ простых смертных, но только более изящные и богатые.</a:t>
            </a:r>
          </a:p>
          <a:p>
            <a:endParaRPr lang="ru-RU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22120" y="980728"/>
            <a:ext cx="4953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</a:rPr>
              <a:t>Древнегреческие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sz="3200" dirty="0" smtClean="0">
                <a:solidFill>
                  <a:schemeClr val="accent2"/>
                </a:solidFill>
              </a:rPr>
              <a:t>храмы</a:t>
            </a: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2956" y="5301208"/>
            <a:ext cx="848232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Первоначально</a:t>
            </a:r>
            <a:r>
              <a:rPr lang="ru-RU" sz="2400" dirty="0"/>
              <a:t> </a:t>
            </a:r>
            <a:r>
              <a:rPr lang="ru-RU" sz="2000" dirty="0"/>
              <a:t>храмы строились из дерева. Потом их стали сооружать из камня, однако сохранились некоторые элементы и приёмы деревянного зодчества</a:t>
            </a:r>
            <a:r>
              <a:rPr lang="ru-RU" sz="2400" dirty="0"/>
              <a:t>. </a:t>
            </a:r>
          </a:p>
        </p:txBody>
      </p:sp>
      <p:pic>
        <p:nvPicPr>
          <p:cNvPr id="1026" name="Picture 2" descr="http://album.foto.ru:8080/photos/pr0/141148/2018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56" y="1916832"/>
            <a:ext cx="3975028" cy="282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71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48064" y="1556792"/>
            <a:ext cx="3600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r>
              <a:rPr lang="ru-RU" sz="2000" dirty="0" smtClean="0"/>
              <a:t>Греческий храм представлял собой здание в основном умеренных размеров, стоявшее </a:t>
            </a:r>
            <a:r>
              <a:rPr lang="ru-RU" sz="2000" dirty="0" smtClean="0">
                <a:cs typeface="Arial" pitchFamily="34" charset="0"/>
              </a:rPr>
              <a:t>внутри</a:t>
            </a:r>
            <a:r>
              <a:rPr lang="ru-RU" sz="2000" dirty="0" smtClean="0"/>
              <a:t> священной ограды на фундаменте о нескольких ступенях и представлявшее в простейшем своём виде сходство с продолговатым домом, имеющим в плане два сложенные вместе квадрата и двускатную, довольно отлогую </a:t>
            </a:r>
            <a:r>
              <a:rPr lang="ru-RU" sz="2000" dirty="0" smtClean="0"/>
              <a:t>крышу</a:t>
            </a:r>
            <a:endParaRPr lang="ru-RU" sz="2000" dirty="0"/>
          </a:p>
        </p:txBody>
      </p:sp>
      <p:pic>
        <p:nvPicPr>
          <p:cNvPr id="4098" name="Picture 2" descr="http://www.nkj.ru/upload/iblock/957/9579ff1a6c169c1597ec96453442091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42" y="2060848"/>
            <a:ext cx="4937689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31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yiyi.ru/images/2012-03-09/drevnegrecheskie-xramy-i-svyatilishha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55" y="1412776"/>
            <a:ext cx="4310738" cy="335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88024" y="1628800"/>
            <a:ext cx="41399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О</a:t>
            </a:r>
            <a:r>
              <a:rPr lang="ru-RU" sz="2000" dirty="0" smtClean="0"/>
              <a:t>дна </a:t>
            </a:r>
            <a:r>
              <a:rPr lang="ru-RU" sz="2000" dirty="0"/>
              <a:t>из коротких его сторон не выходила наружу стеной, которую здесь заменяли две пилястры по краям и стоящие в пролёте между ними две (иногда 4, 6 и т. д., но всегда чётные числом) колонны, слегка отступив вглубь здания, оно было перегорожено поперечной стеной с дверью в середине, так что получались род крыльца или крытых сеней (притвор) и внутреннее, замкнутое со всех сторон помещение — святилище , где стояла статуя божества, и куда никто не имел права входить, кроме жрецов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41555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6986" y="1340768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000" dirty="0" smtClean="0"/>
          </a:p>
          <a:p>
            <a:r>
              <a:rPr lang="ru-RU" sz="2000" dirty="0" smtClean="0"/>
              <a:t>Подобное </a:t>
            </a:r>
            <a:r>
              <a:rPr lang="ru-RU" sz="2000" dirty="0"/>
              <a:t>здание называют «храмом в пилястрах» . В некоторых случаях совершенно такое же крыльцо, как и с переднего фаса, устраивалось и с противоположной стороны. </a:t>
            </a:r>
          </a:p>
          <a:p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6986" y="494116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 Пилястры и колонны сеней подпирали потолок и крышу, причём последняя образовывала над ними </a:t>
            </a:r>
            <a:r>
              <a:rPr lang="ru-RU" sz="2000" dirty="0" err="1"/>
              <a:t>трёхугольный</a:t>
            </a:r>
            <a:r>
              <a:rPr lang="ru-RU" sz="2000" dirty="0"/>
              <a:t> фронтон.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556792"/>
            <a:ext cx="3899238" cy="4707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112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564904"/>
            <a:ext cx="79208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000" b="1" dirty="0">
                <a:solidFill>
                  <a:schemeClr val="accent2"/>
                </a:solidFill>
              </a:rPr>
              <a:t>Архаический период </a:t>
            </a:r>
            <a:r>
              <a:rPr lang="ru-RU" sz="2000" b="1" dirty="0"/>
              <a:t>(VII до н. э. до времён Солона (590 до н. э</a:t>
            </a:r>
            <a:r>
              <a:rPr lang="ru-RU" sz="2000" b="1" dirty="0" smtClean="0"/>
              <a:t>.)</a:t>
            </a:r>
            <a:endParaRPr lang="ru-RU" sz="2000" b="1" dirty="0"/>
          </a:p>
          <a:p>
            <a:endParaRPr lang="ru-RU" sz="2000" dirty="0"/>
          </a:p>
          <a:p>
            <a:r>
              <a:rPr lang="ru-RU" sz="2000" dirty="0"/>
              <a:t>Прошёл в отношении зодчества в выработке основных принципов и форм; однако не сохранилось никаких вещественных памятников этого периода.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7974" y="1052736"/>
            <a:ext cx="450155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accent2"/>
                </a:solidFill>
              </a:rPr>
              <a:t>Основные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sz="3200" dirty="0" smtClean="0">
                <a:solidFill>
                  <a:schemeClr val="accent2"/>
                </a:solidFill>
              </a:rPr>
              <a:t>периоды</a:t>
            </a:r>
            <a:endParaRPr lang="en-US" sz="3200" dirty="0" smtClean="0">
              <a:solidFill>
                <a:schemeClr val="accent2"/>
              </a:solidFill>
            </a:endParaRPr>
          </a:p>
          <a:p>
            <a:r>
              <a:rPr lang="ru-RU" sz="3200" dirty="0" smtClean="0">
                <a:solidFill>
                  <a:schemeClr val="accent2"/>
                </a:solidFill>
              </a:rPr>
              <a:t> </a:t>
            </a:r>
            <a:r>
              <a:rPr lang="ru-RU" sz="3200" dirty="0">
                <a:solidFill>
                  <a:schemeClr val="accent2"/>
                </a:solidFill>
              </a:rPr>
              <a:t>греческой архитектуры</a:t>
            </a:r>
          </a:p>
        </p:txBody>
      </p:sp>
    </p:spTree>
    <p:extLst>
      <p:ext uri="{BB962C8B-B14F-4D97-AF65-F5344CB8AC3E}">
        <p14:creationId xmlns:p14="http://schemas.microsoft.com/office/powerpoint/2010/main" val="4160730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8652" y="1900691"/>
            <a:ext cx="526945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Дошедшие до нас развалины сооружений второго периода удостоверяют, что главную его черту составляло постепенное освобождение греческой архитектуры от чужеземного влияния, претворение элементов, занесённых из Азии и Египта, в формы, соответствующие духу народа и условиям его религиозных воззрений и обрядов. Почти все постройки в этом периоде — дорического стиля, сначала тяжёлого и </a:t>
            </a:r>
            <a:r>
              <a:rPr lang="ru-RU" sz="2000" dirty="0" err="1"/>
              <a:t>малоизящного</a:t>
            </a:r>
            <a:r>
              <a:rPr lang="ru-RU" sz="2000" dirty="0"/>
              <a:t>, но потом делающегося более лёгким, смелым и красивым.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23439" y="1493516"/>
            <a:ext cx="2141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Дорический Ордер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652120" y="561015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2 — фриз; </a:t>
            </a:r>
          </a:p>
          <a:p>
            <a:r>
              <a:rPr lang="ru-RU" dirty="0"/>
              <a:t>3 — архитрав; </a:t>
            </a:r>
          </a:p>
          <a:p>
            <a:r>
              <a:rPr lang="ru-RU" dirty="0"/>
              <a:t>4 — капитель; </a:t>
            </a:r>
          </a:p>
          <a:p>
            <a:r>
              <a:rPr lang="ru-RU" dirty="0"/>
              <a:t>5 — ствол колонны.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626" y="1813466"/>
            <a:ext cx="1857747" cy="3867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2095" y="1167135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000" b="1" dirty="0" err="1">
                <a:solidFill>
                  <a:schemeClr val="accent2"/>
                </a:solidFill>
              </a:rPr>
              <a:t>Ранне</a:t>
            </a:r>
            <a:r>
              <a:rPr lang="ru-RU" sz="2000" b="1" dirty="0">
                <a:solidFill>
                  <a:schemeClr val="accent2"/>
                </a:solidFill>
              </a:rPr>
              <a:t>-классический период (590 до н. э. — 470 до н. э.)</a:t>
            </a:r>
          </a:p>
        </p:txBody>
      </p:sp>
    </p:spTree>
    <p:extLst>
      <p:ext uri="{BB962C8B-B14F-4D97-AF65-F5344CB8AC3E}">
        <p14:creationId xmlns:p14="http://schemas.microsoft.com/office/powerpoint/2010/main" val="3147034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bugaga.ru/uploads/posts/2012-04/1334662934_greciy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25" y="188640"/>
            <a:ext cx="4808339" cy="643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5649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237</TotalTime>
  <Words>1250</Words>
  <Application>Microsoft Office PowerPoint</Application>
  <PresentationFormat>Экран (4:3)</PresentationFormat>
  <Paragraphs>46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АРХИТЕКТУРА ДРЕВНЕЙ ГРЕЦИИ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АРХИТЕКТУРА ДРЕВНЕЙГРЕЦИИ</dc:title>
  <dc:creator>FIFA</dc:creator>
  <cp:lastModifiedBy>Светлана</cp:lastModifiedBy>
  <cp:revision>14</cp:revision>
  <dcterms:created xsi:type="dcterms:W3CDTF">2012-10-24T18:04:48Z</dcterms:created>
  <dcterms:modified xsi:type="dcterms:W3CDTF">2013-01-24T08:11:59Z</dcterms:modified>
</cp:coreProperties>
</file>