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83" r:id="rId3"/>
    <p:sldId id="257" r:id="rId4"/>
    <p:sldId id="258" r:id="rId5"/>
    <p:sldId id="259" r:id="rId6"/>
    <p:sldId id="260" r:id="rId7"/>
    <p:sldId id="262" r:id="rId8"/>
    <p:sldId id="261" r:id="rId9"/>
    <p:sldId id="263" r:id="rId10"/>
    <p:sldId id="264" r:id="rId11"/>
    <p:sldId id="265" r:id="rId12"/>
    <p:sldId id="266" r:id="rId13"/>
    <p:sldId id="267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1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7B2C9A-8D85-4F2F-BAD6-336661ADBA39}" type="datetimeFigureOut">
              <a:rPr lang="ru-RU" smtClean="0"/>
              <a:pPr/>
              <a:t>14.01.2013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611C52-032E-4EDB-A4EE-08D49F173D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11135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A1%D1%82%D0%BE%D0%B3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ru.wikipedia.org/w/index.php?title=%D0%96%D0%BD%D0%B5%D1%86&amp;action=edit&amp;redlink=1" TargetMode="Externa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fr.wikipedia.org/wiki/L'Ang%C3%A9lus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ru.wikipedia.org/wiki/%D0%9F%D0%B5%D0%B9%D0%B7%D0%B0%D0%B6" TargetMode="Externa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Сельская жизнь была одной из любимых тем Милле, и эта картина стала кульминацией десятилетней работы над темой сборщиц колосьев. Сборщицам разрешалось проходить по полям на рассвете и подбирать колоски, пропущенные косцами. На этом полотне художник изобразил трёх из них, согнувшихся над землёй в низком поклоне — только так им удаётся собрать оставшиеся после жатвы колосья.. В них Милле показал три фазы тяжёлого движения, которые женщины должны были беспрестанно повторять раз за разом — сгибаться, подбирать колосок с зерном и снова распрямляться. Маленькие пучки в их руках контрастируют с богатым урожаем, который виден на заднем плане. Там </a:t>
            </a:r>
            <a:r>
              <a:rPr lang="ru-RU" dirty="0" smtClean="0">
                <a:hlinkClick r:id="rId3" action="ppaction://hlinkfile" tooltip="Стог"/>
              </a:rPr>
              <a:t>стога</a:t>
            </a:r>
            <a:r>
              <a:rPr lang="ru-RU" dirty="0" smtClean="0"/>
              <a:t>, снопы, повозка и занятая работой толпа </a:t>
            </a:r>
            <a:r>
              <a:rPr lang="ru-RU" dirty="0" smtClean="0">
                <a:hlinkClick r:id="rId4" action="ppaction://hlinkfile" tooltip="Жнец (страница отсутствует)"/>
              </a:rPr>
              <a:t>жнецов</a:t>
            </a:r>
            <a:r>
              <a:rPr lang="ru-RU" dirty="0" smtClean="0"/>
              <a:t>.</a:t>
            </a:r>
          </a:p>
          <a:p>
            <a:r>
              <a:rPr lang="ru-RU" dirty="0" smtClean="0"/>
              <a:t>Художник сумел очень точно передать тяжесть труда крестьян, их нищету и смирение. Однако работа вызвала разные оценки публики и критики, что заставило Милле временно обратиться к более поэтичным сторонам крестьянского быта.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611C52-032E-4EDB-A4EE-08D49F173D1B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Картина «</a:t>
            </a:r>
            <a:r>
              <a:rPr lang="ru-RU" dirty="0" err="1" smtClean="0">
                <a:hlinkClick r:id="rId3" tooltip="fr:L'Angélus"/>
              </a:rPr>
              <a:t>Анжелюс</a:t>
            </a:r>
            <a:r>
              <a:rPr lang="ru-RU" dirty="0" smtClean="0"/>
              <a:t>» (1859 г.) показала, что Милле способен передать в своих работах тонкие эмоциональные переживания. В поле застыли две одинокие фигуры — муж и жена, заслышав вечерний колокольный звон, тихо молятся об умерших. Неяркие коричневатые тона </a:t>
            </a:r>
            <a:r>
              <a:rPr lang="ru-RU" dirty="0" smtClean="0">
                <a:hlinkClick r:id="rId4" action="ppaction://hlinkfile" tooltip="Пейзаж"/>
              </a:rPr>
              <a:t>пейзажа</a:t>
            </a:r>
            <a:r>
              <a:rPr lang="ru-RU" dirty="0" smtClean="0"/>
              <a:t>, освещённого лучами заходящего солнца, создают ощущение покоя.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611C52-032E-4EDB-A4EE-08D49F173D1B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611C52-032E-4EDB-A4EE-08D49F173D1B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art-catalog.ru/data_picture_new/artist_38/picture/big_500/kramskoy_64.jpg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upload.wikimedia.org/wikipedia/ru/a/af/Tsganka-yaroshenko.jpg" TargetMode="Externa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earyou.ru/100kartin/100karrt_49.html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upload.wikimedia.org/wikipedia/commons/0/04/Gustave_Courbet_014.jpg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upload.wikimedia.org/wikipedia/commons/1/1a/Selbstbildnis_mit_schwarzem_Hund.jpg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b/b3/Jean-Fran%C3%A7ois_Millet_(II)_002.jp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d/d7/Jean-Fran%C3%A7ois_Millet_(II)_001.jp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ArtPelen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4714884"/>
            <a:ext cx="6400800" cy="1752600"/>
          </a:xfrm>
        </p:spPr>
        <p:txBody>
          <a:bodyPr/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Живопись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0481" name="WordArt 1"/>
          <p:cNvSpPr>
            <a:spLocks noChangeArrowheads="1" noChangeShapeType="1" noTextEdit="1"/>
          </p:cNvSpPr>
          <p:nvPr/>
        </p:nvSpPr>
        <p:spPr bwMode="auto">
          <a:xfrm>
            <a:off x="857224" y="1857364"/>
            <a:ext cx="7286676" cy="2643206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 Black"/>
              </a:rPr>
              <a:t>Реализм</a:t>
            </a:r>
            <a:endParaRPr lang="ru-RU" sz="3600" kern="10" spc="0" dirty="0">
              <a:ln w="12700">
                <a:solidFill>
                  <a:srgbClr val="B2B2B2"/>
                </a:solidFill>
                <a:round/>
                <a:headEnd/>
                <a:tailEnd/>
              </a:ln>
              <a:solidFill>
                <a:schemeClr val="accent1">
                  <a:lumMod val="40000"/>
                  <a:lumOff val="60000"/>
                </a:schemeClr>
              </a:soli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Arial Black"/>
            </a:endParaRPr>
          </a:p>
        </p:txBody>
      </p:sp>
      <p:pic>
        <p:nvPicPr>
          <p:cNvPr id="7" name="Рисунок 6" descr="Logo_zast.png"/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71472" y="285728"/>
            <a:ext cx="2152650" cy="15430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071670" y="6396335"/>
            <a:ext cx="55641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Mistral" pitchFamily="66" charset="0"/>
              </a:rPr>
              <a:t>Учитель ИЗО,МХК. МАОУ Ильинская СОШ .</a:t>
            </a:r>
            <a:r>
              <a:rPr lang="ru-RU" sz="24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Mistral" pitchFamily="66" charset="0"/>
              </a:rPr>
              <a:t>Лебедь С.Г</a:t>
            </a:r>
            <a:endParaRPr lang="ru-RU" sz="2400" dirty="0">
              <a:solidFill>
                <a:schemeClr val="accent1">
                  <a:lumMod val="20000"/>
                  <a:lumOff val="80000"/>
                </a:schemeClr>
              </a:solidFill>
              <a:latin typeface="Mistral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Иван Крамской </a:t>
            </a:r>
            <a:endParaRPr lang="ru-RU" dirty="0"/>
          </a:p>
        </p:txBody>
      </p:sp>
      <p:pic>
        <p:nvPicPr>
          <p:cNvPr id="21506" name="Picture 2" descr="http://www.artvek.ru/kramskoy/kramskoy0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233871"/>
            <a:ext cx="4286280" cy="5326059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214942" y="6143644"/>
            <a:ext cx="19046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Мина Моисеев.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786314" y="621166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"Портрет художника Шишкина" 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25602" name="Picture 2" descr="http://www.artvek.ru/kramskoy/kramskoy2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285860"/>
            <a:ext cx="3786214" cy="5395921"/>
          </a:xfrm>
          <a:prstGeom prst="rect">
            <a:avLst/>
          </a:prstGeom>
          <a:noFill/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Иван Крамской 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929190" y="6286520"/>
            <a:ext cx="121860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/>
              <a:t>Пасечник</a:t>
            </a:r>
            <a:endParaRPr lang="ru-RU" sz="2000" dirty="0"/>
          </a:p>
        </p:txBody>
      </p:sp>
      <p:pic>
        <p:nvPicPr>
          <p:cNvPr id="50178" name="Picture 2" descr="пасечник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195939"/>
            <a:ext cx="4286280" cy="5533929"/>
          </a:xfrm>
          <a:prstGeom prst="rect">
            <a:avLst/>
          </a:prstGeom>
          <a:noFill/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Иван Крамской 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1"/>
          <p:cNvSpPr>
            <a:spLocks noChangeArrowheads="1"/>
          </p:cNvSpPr>
          <p:nvPr/>
        </p:nvSpPr>
        <p:spPr bwMode="auto">
          <a:xfrm>
            <a:off x="4786314" y="6286520"/>
            <a:ext cx="292892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Крестьянин с уздечкой. </a:t>
            </a:r>
          </a:p>
        </p:txBody>
      </p:sp>
      <p:pic>
        <p:nvPicPr>
          <p:cNvPr id="52227" name="Picture 3" descr="Картинка 66 из 1261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7" y="1071546"/>
            <a:ext cx="4162156" cy="5643601"/>
          </a:xfrm>
          <a:prstGeom prst="rect">
            <a:avLst/>
          </a:prstGeom>
          <a:noFill/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Иван Крамской 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Николай Ярошенко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215206" y="6215082"/>
            <a:ext cx="10140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Цыганка</a:t>
            </a:r>
            <a:endParaRPr lang="ru-RU" dirty="0"/>
          </a:p>
        </p:txBody>
      </p:sp>
      <p:pic>
        <p:nvPicPr>
          <p:cNvPr id="26626" name="Picture 2" descr="Файл:Tsganka-yaroshenko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9153" y="1214422"/>
            <a:ext cx="6862295" cy="542928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43438" y="6215082"/>
            <a:ext cx="104894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/>
              <a:t>Кочегар</a:t>
            </a:r>
            <a:endParaRPr lang="ru-RU" sz="2000" dirty="0"/>
          </a:p>
        </p:txBody>
      </p:sp>
      <p:pic>
        <p:nvPicPr>
          <p:cNvPr id="29698" name="Picture 2" descr="http://www.artsait.ru/art/y/yroshenko/img/1s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7397" y="1214422"/>
            <a:ext cx="3796705" cy="5429288"/>
          </a:xfrm>
          <a:prstGeom prst="rect">
            <a:avLst/>
          </a:prstGeom>
          <a:noFill/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Николай Ярошенко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Николай Ярошенко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714744" y="6286520"/>
            <a:ext cx="160531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/>
              <a:t>Всюду жизнь</a:t>
            </a:r>
            <a:endParaRPr lang="ru-RU" sz="2000" dirty="0"/>
          </a:p>
        </p:txBody>
      </p:sp>
      <p:pic>
        <p:nvPicPr>
          <p:cNvPr id="30722" name="Picture 2" descr="http://www.artsait.ru/art/y/yroshenko/img/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142984"/>
            <a:ext cx="2676693" cy="550072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286644" y="6286520"/>
            <a:ext cx="102463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/>
              <a:t>Слепцы</a:t>
            </a:r>
            <a:endParaRPr lang="ru-RU" sz="2000" dirty="0"/>
          </a:p>
        </p:txBody>
      </p:sp>
      <p:pic>
        <p:nvPicPr>
          <p:cNvPr id="33794" name="Picture 2" descr="http://www.artsait.ru/art/y/yroshenko/img/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1872" y="1142984"/>
            <a:ext cx="7825056" cy="5191552"/>
          </a:xfrm>
          <a:prstGeom prst="rect">
            <a:avLst/>
          </a:prstGeom>
          <a:noFill/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Николай Ярошенко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000628" y="5857892"/>
            <a:ext cx="335758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Портрет художника Николая Николаевича Ге</a:t>
            </a:r>
            <a:endParaRPr lang="ru-RU" sz="2000" dirty="0"/>
          </a:p>
        </p:txBody>
      </p:sp>
      <p:pic>
        <p:nvPicPr>
          <p:cNvPr id="34818" name="Picture 2" descr="http://www.artsait.ru/art/y/yroshenko/img/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176210"/>
            <a:ext cx="4143404" cy="5396062"/>
          </a:xfrm>
          <a:prstGeom prst="rect">
            <a:avLst/>
          </a:prstGeom>
          <a:noFill/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Николай Ярошенко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t"/>
            <a:r>
              <a:rPr lang="ru-RU" dirty="0" smtClean="0">
                <a:hlinkClick r:id="rId3"/>
              </a:rPr>
              <a:t>  </a:t>
            </a:r>
            <a:endParaRPr lang="ru-RU" dirty="0"/>
          </a:p>
        </p:txBody>
      </p:sp>
      <p:pic>
        <p:nvPicPr>
          <p:cNvPr id="1026" name="Picture 2" descr="http://www.nearyou.ru/fedotov/pickf/48svatos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1538" y="1142984"/>
            <a:ext cx="6786610" cy="5154387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643570" y="6286520"/>
            <a:ext cx="21552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Сватовство майора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571736" y="357166"/>
            <a:ext cx="381450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 smtClean="0"/>
              <a:t>Павел Федотов</a:t>
            </a:r>
            <a:endParaRPr lang="ru-RU" sz="44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571612"/>
            <a:ext cx="8715436" cy="4525963"/>
          </a:xfrm>
        </p:spPr>
        <p:txBody>
          <a:bodyPr>
            <a:noAutofit/>
          </a:bodyPr>
          <a:lstStyle/>
          <a:p>
            <a:r>
              <a:rPr lang="ru-RU" sz="2000" b="1" u="sng" dirty="0" err="1" smtClean="0"/>
              <a:t>Реали́зм</a:t>
            </a:r>
            <a:r>
              <a:rPr lang="ru-RU" sz="2000" b="1" u="sng" dirty="0" smtClean="0"/>
              <a:t> </a:t>
            </a:r>
            <a:r>
              <a:rPr lang="ru-RU" sz="2000" b="1" dirty="0" smtClean="0"/>
              <a:t>— направление в искусстве, характеризующееся изображением социальных, психологических, экономических и прочих явлений, максимально соответствующих действительности. В ходе развития искусства реализм приобретает конкретно-исторические формы и творческие методы — просветительский, критический, социалистический реализм. </a:t>
            </a:r>
          </a:p>
          <a:p>
            <a:r>
              <a:rPr lang="ru-RU" sz="2000" b="1" dirty="0" smtClean="0"/>
              <a:t>Впервые термин «реализм» в области изобразительного искусства появился в середине XIX в. В этом смысле отличительной особенностью реализма является обращение к изображению повседневной жизни людей. Его развитие связано с творчеством мастеров эпохи Просвещения, критиковавших современные или социальные порядки с точки зрения справедливости. </a:t>
            </a:r>
          </a:p>
          <a:p>
            <a:r>
              <a:rPr lang="ru-RU" sz="2000" b="1" dirty="0" smtClean="0"/>
              <a:t>Передвижники в России своим творчеством окончательно утвердили позиции реализма в бытовом и историческом жанрах, портрете и пейзаже.</a:t>
            </a:r>
          </a:p>
          <a:p>
            <a:endParaRPr lang="ru-RU" sz="2000" b="1" dirty="0" smtClean="0"/>
          </a:p>
          <a:p>
            <a:endParaRPr lang="ru-RU" sz="2000" b="1" dirty="0"/>
          </a:p>
        </p:txBody>
      </p:sp>
      <p:sp>
        <p:nvSpPr>
          <p:cNvPr id="4" name="WordArt 1"/>
          <p:cNvSpPr>
            <a:spLocks noGrp="1" noChangeArrowheads="1" noChangeShapeType="1" noTextEdit="1"/>
          </p:cNvSpPr>
          <p:nvPr>
            <p:ph type="title"/>
          </p:nvPr>
        </p:nvSpPr>
        <p:spPr bwMode="auto">
          <a:xfrm>
            <a:off x="2428860" y="214290"/>
            <a:ext cx="3714776" cy="11430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solidFill>
                  <a:schemeClr val="tx2">
                    <a:lumMod val="75000"/>
                  </a:schemeClr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 Black"/>
              </a:rPr>
              <a:t>Реализм</a:t>
            </a:r>
            <a:endParaRPr lang="ru-RU" sz="3600" kern="10" spc="0" dirty="0">
              <a:ln w="12700">
                <a:solidFill>
                  <a:srgbClr val="B2B2B2"/>
                </a:solidFill>
                <a:round/>
                <a:headEnd/>
                <a:tailEnd/>
              </a:ln>
              <a:solidFill>
                <a:schemeClr val="tx2">
                  <a:lumMod val="75000"/>
                </a:schemeClr>
              </a:soli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Arial Black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072066" y="6215082"/>
            <a:ext cx="23574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Свежий кавалер</a:t>
            </a:r>
            <a:endParaRPr lang="ru-RU" dirty="0"/>
          </a:p>
        </p:txBody>
      </p:sp>
      <p:pic>
        <p:nvPicPr>
          <p:cNvPr id="35842" name="Picture 2" descr="http://smallbay.ru/images2/fedotov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1064" y="1214422"/>
            <a:ext cx="4595100" cy="5429288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 smtClean="0"/>
              <a:t>Павел Федотов</a:t>
            </a:r>
            <a:endParaRPr lang="ru-RU" sz="44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smallbay.ru/images2/fedotov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428736"/>
            <a:ext cx="4500594" cy="5237055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214942" y="6143644"/>
            <a:ext cx="26431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Завтрак аристократа.</a:t>
            </a:r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 smtClean="0"/>
              <a:t>Павел Федотов</a:t>
            </a:r>
            <a:endParaRPr lang="ru-RU" sz="44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Василий  Перов</a:t>
            </a:r>
            <a:endParaRPr lang="ru-RU" dirty="0"/>
          </a:p>
        </p:txBody>
      </p:sp>
      <p:pic>
        <p:nvPicPr>
          <p:cNvPr id="37890" name="Picture 2" descr="http://smallbay.ru/images2/perov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214422"/>
            <a:ext cx="6786609" cy="5121969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929058" y="6357958"/>
            <a:ext cx="41890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Тройка. Ученики-мастеровые везут воду.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072066" y="6286520"/>
            <a:ext cx="22841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Охотники на привале</a:t>
            </a:r>
            <a:endParaRPr lang="ru-RU" dirty="0"/>
          </a:p>
        </p:txBody>
      </p:sp>
      <p:pic>
        <p:nvPicPr>
          <p:cNvPr id="38914" name="Picture 2" descr="http://smallbay.ru/images2/perov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6665" y="1285860"/>
            <a:ext cx="7290670" cy="4815571"/>
          </a:xfrm>
          <a:prstGeom prst="rect">
            <a:avLst/>
          </a:prstGeom>
          <a:noFill/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Василий  Перов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Владимир  Маковский</a:t>
            </a:r>
            <a:endParaRPr lang="ru-RU" dirty="0"/>
          </a:p>
        </p:txBody>
      </p:sp>
      <p:pic>
        <p:nvPicPr>
          <p:cNvPr id="39938" name="Picture 2" descr="http://smallbay.ru/images2/p_macovsky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357298"/>
            <a:ext cx="6000792" cy="478324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929058" y="621166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На бульваре.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Иван Шишкин</a:t>
            </a:r>
            <a:endParaRPr lang="ru-RU" dirty="0"/>
          </a:p>
        </p:txBody>
      </p:sp>
      <p:pic>
        <p:nvPicPr>
          <p:cNvPr id="4" name="Picture 5" descr="shishkin-timb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142984"/>
            <a:ext cx="7143800" cy="5195201"/>
          </a:xfrm>
          <a:prstGeom prst="rect">
            <a:avLst/>
          </a:prstGeom>
          <a:noFill/>
        </p:spPr>
      </p:pic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3059113" y="6308725"/>
            <a:ext cx="2217737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800" dirty="0"/>
              <a:t>Корабельная роща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Иван Шишкин</a:t>
            </a:r>
            <a:endParaRPr lang="ru-RU" dirty="0"/>
          </a:p>
        </p:txBody>
      </p:sp>
      <p:pic>
        <p:nvPicPr>
          <p:cNvPr id="4" name="Picture 3" descr="Шишкин 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214422"/>
            <a:ext cx="8671663" cy="5000660"/>
          </a:xfrm>
          <a:prstGeom prst="rect">
            <a:avLst/>
          </a:prstGeom>
          <a:noFill/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7429520" y="6215082"/>
            <a:ext cx="735013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800" dirty="0"/>
              <a:t>Рожь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Гюстав Курбе.</a:t>
            </a:r>
            <a:endParaRPr lang="ru-RU" dirty="0"/>
          </a:p>
        </p:txBody>
      </p:sp>
      <p:pic>
        <p:nvPicPr>
          <p:cNvPr id="1026" name="Picture 2" descr="Файл:Gustave Courbet 014.jpg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357290" y="1214422"/>
            <a:ext cx="6355841" cy="4983179"/>
          </a:xfrm>
          <a:prstGeom prst="rect">
            <a:avLst/>
          </a:prstGeom>
          <a:noFill/>
          <a:effectLst/>
        </p:spPr>
      </p:pic>
      <p:sp>
        <p:nvSpPr>
          <p:cNvPr id="5" name="Прямоугольник 4"/>
          <p:cNvSpPr/>
          <p:nvPr/>
        </p:nvSpPr>
        <p:spPr>
          <a:xfrm>
            <a:off x="6286512" y="6357958"/>
            <a:ext cx="13949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Веяльщицы.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071802" y="6143644"/>
            <a:ext cx="32524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Автопортрет с черной собакой.</a:t>
            </a:r>
            <a:endParaRPr lang="ru-RU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Гюстав Курбе.</a:t>
            </a:r>
            <a:endParaRPr lang="ru-RU" dirty="0"/>
          </a:p>
        </p:txBody>
      </p:sp>
      <p:pic>
        <p:nvPicPr>
          <p:cNvPr id="15362" name="Picture 2" descr="Файл:Selbstbildnis mit schwarzem Hund.jpg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714480" y="1285860"/>
            <a:ext cx="5744582" cy="4773891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143000"/>
          </a:xfrm>
        </p:spPr>
        <p:txBody>
          <a:bodyPr/>
          <a:lstStyle/>
          <a:p>
            <a:r>
              <a:rPr lang="ru-RU" dirty="0" smtClean="0"/>
              <a:t>Франсуа Милле</a:t>
            </a:r>
            <a:endParaRPr lang="ru-RU" dirty="0">
              <a:latin typeface="Calibri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357554" y="6143644"/>
            <a:ext cx="22561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Сборщицы колосьев.</a:t>
            </a:r>
            <a:endParaRPr lang="ru-RU" dirty="0"/>
          </a:p>
        </p:txBody>
      </p:sp>
      <p:pic>
        <p:nvPicPr>
          <p:cNvPr id="16386" name="Picture 2" descr="Файл:Jean-François Millet (II) 002.jpg">
            <a:hlinkClick r:id="rId3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260058" y="1214422"/>
            <a:ext cx="6491683" cy="4911741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Файл:Jean-François Millet (II) 001.jpg">
            <a:hlinkClick r:id="rId3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571604" y="1237778"/>
            <a:ext cx="5857916" cy="488838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643306" y="6143644"/>
            <a:ext cx="11479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/>
              <a:t>Анжелюс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Франсуа Милле</a:t>
            </a:r>
            <a:endParaRPr lang="ru-RU" dirty="0">
              <a:latin typeface="Calibr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venetsianov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257530"/>
            <a:ext cx="6357982" cy="5146462"/>
          </a:xfrm>
          <a:prstGeom prst="rect">
            <a:avLst/>
          </a:prstGeom>
          <a:noFill/>
        </p:spPr>
      </p:pic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3857620" y="6357958"/>
            <a:ext cx="16859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dirty="0"/>
              <a:t>В поле. Весна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Алексей Венецианов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Алексей Венецианов</a:t>
            </a:r>
            <a:endParaRPr lang="ru-RU" dirty="0"/>
          </a:p>
        </p:txBody>
      </p:sp>
      <p:pic>
        <p:nvPicPr>
          <p:cNvPr id="4" name="Picture 3" descr="venetsianov6-lar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357298"/>
            <a:ext cx="6614830" cy="4806019"/>
          </a:xfrm>
          <a:prstGeom prst="rect">
            <a:avLst/>
          </a:prstGeom>
          <a:noFill/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851275" y="6165850"/>
            <a:ext cx="12207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dirty="0"/>
              <a:t>Пастушок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Венецианов 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214422"/>
            <a:ext cx="6754232" cy="5012036"/>
          </a:xfrm>
          <a:prstGeom prst="rect">
            <a:avLst/>
          </a:prstGeom>
          <a:noFill/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3903663" y="6329363"/>
            <a:ext cx="8334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dirty="0"/>
              <a:t>Гумно</a:t>
            </a: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Алексей Венецианов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</TotalTime>
  <Words>186</Words>
  <Application>Microsoft Office PowerPoint</Application>
  <PresentationFormat>Экран (4:3)</PresentationFormat>
  <Paragraphs>62</Paragraphs>
  <Slides>26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Презентация PowerPoint</vt:lpstr>
      <vt:lpstr>Реализм</vt:lpstr>
      <vt:lpstr>Гюстав Курбе.</vt:lpstr>
      <vt:lpstr>Гюстав Курбе.</vt:lpstr>
      <vt:lpstr>Франсуа Милле</vt:lpstr>
      <vt:lpstr>Франсуа Милле</vt:lpstr>
      <vt:lpstr>Алексей Венецианов</vt:lpstr>
      <vt:lpstr>Алексей Венецианов</vt:lpstr>
      <vt:lpstr>Алексей Венецианов</vt:lpstr>
      <vt:lpstr>Иван Крамской </vt:lpstr>
      <vt:lpstr>Иван Крамской </vt:lpstr>
      <vt:lpstr>Иван Крамской </vt:lpstr>
      <vt:lpstr>Презентация PowerPoint</vt:lpstr>
      <vt:lpstr>Николай Ярошенко</vt:lpstr>
      <vt:lpstr>Николай Ярошенко</vt:lpstr>
      <vt:lpstr>Николай Ярошенко</vt:lpstr>
      <vt:lpstr>Николай Ярошенко</vt:lpstr>
      <vt:lpstr>Николай Ярошенко</vt:lpstr>
      <vt:lpstr>  </vt:lpstr>
      <vt:lpstr>Павел Федотов</vt:lpstr>
      <vt:lpstr>Павел Федотов</vt:lpstr>
      <vt:lpstr>Василий  Перов</vt:lpstr>
      <vt:lpstr>Василий  Перов</vt:lpstr>
      <vt:lpstr>Владимир  Маковский</vt:lpstr>
      <vt:lpstr>Иван Шишкин</vt:lpstr>
      <vt:lpstr>Иван Шишкин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Светлана</cp:lastModifiedBy>
  <cp:revision>28</cp:revision>
  <dcterms:created xsi:type="dcterms:W3CDTF">2010-10-02T17:04:10Z</dcterms:created>
  <dcterms:modified xsi:type="dcterms:W3CDTF">2013-01-14T12:40:55Z</dcterms:modified>
</cp:coreProperties>
</file>