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3" r:id="rId1"/>
  </p:sldMasterIdLst>
  <p:notesMasterIdLst>
    <p:notesMasterId r:id="rId130"/>
  </p:notesMasterIdLst>
  <p:sldIdLst>
    <p:sldId id="256" r:id="rId2"/>
    <p:sldId id="399" r:id="rId3"/>
    <p:sldId id="370" r:id="rId4"/>
    <p:sldId id="362" r:id="rId5"/>
    <p:sldId id="363" r:id="rId6"/>
    <p:sldId id="377" r:id="rId7"/>
    <p:sldId id="434" r:id="rId8"/>
    <p:sldId id="380" r:id="rId9"/>
    <p:sldId id="435" r:id="rId10"/>
    <p:sldId id="447" r:id="rId11"/>
    <p:sldId id="384" r:id="rId12"/>
    <p:sldId id="385" r:id="rId13"/>
    <p:sldId id="386" r:id="rId14"/>
    <p:sldId id="387" r:id="rId15"/>
    <p:sldId id="388" r:id="rId16"/>
    <p:sldId id="390" r:id="rId17"/>
    <p:sldId id="392" r:id="rId18"/>
    <p:sldId id="396" r:id="rId19"/>
    <p:sldId id="397" r:id="rId20"/>
    <p:sldId id="257" r:id="rId21"/>
    <p:sldId id="260" r:id="rId22"/>
    <p:sldId id="261" r:id="rId23"/>
    <p:sldId id="263" r:id="rId24"/>
    <p:sldId id="265" r:id="rId25"/>
    <p:sldId id="266" r:id="rId26"/>
    <p:sldId id="267" r:id="rId27"/>
    <p:sldId id="268" r:id="rId28"/>
    <p:sldId id="400" r:id="rId29"/>
    <p:sldId id="402" r:id="rId30"/>
    <p:sldId id="269" r:id="rId31"/>
    <p:sldId id="270" r:id="rId32"/>
    <p:sldId id="271" r:id="rId33"/>
    <p:sldId id="272" r:id="rId34"/>
    <p:sldId id="273" r:id="rId35"/>
    <p:sldId id="274" r:id="rId36"/>
    <p:sldId id="275" r:id="rId37"/>
    <p:sldId id="276" r:id="rId38"/>
    <p:sldId id="278" r:id="rId39"/>
    <p:sldId id="281" r:id="rId40"/>
    <p:sldId id="282" r:id="rId41"/>
    <p:sldId id="285" r:id="rId42"/>
    <p:sldId id="286" r:id="rId43"/>
    <p:sldId id="287" r:id="rId44"/>
    <p:sldId id="289" r:id="rId45"/>
    <p:sldId id="290" r:id="rId46"/>
    <p:sldId id="292" r:id="rId47"/>
    <p:sldId id="294" r:id="rId48"/>
    <p:sldId id="296" r:id="rId49"/>
    <p:sldId id="297" r:id="rId50"/>
    <p:sldId id="298" r:id="rId51"/>
    <p:sldId id="299" r:id="rId52"/>
    <p:sldId id="301" r:id="rId53"/>
    <p:sldId id="302" r:id="rId54"/>
    <p:sldId id="303" r:id="rId55"/>
    <p:sldId id="305" r:id="rId56"/>
    <p:sldId id="432" r:id="rId57"/>
    <p:sldId id="441" r:id="rId58"/>
    <p:sldId id="433" r:id="rId59"/>
    <p:sldId id="436" r:id="rId60"/>
    <p:sldId id="437" r:id="rId61"/>
    <p:sldId id="438" r:id="rId62"/>
    <p:sldId id="439" r:id="rId63"/>
    <p:sldId id="440" r:id="rId64"/>
    <p:sldId id="442" r:id="rId65"/>
    <p:sldId id="448" r:id="rId66"/>
    <p:sldId id="443" r:id="rId67"/>
    <p:sldId id="444" r:id="rId68"/>
    <p:sldId id="445" r:id="rId69"/>
    <p:sldId id="446" r:id="rId70"/>
    <p:sldId id="306" r:id="rId71"/>
    <p:sldId id="307" r:id="rId72"/>
    <p:sldId id="310" r:id="rId73"/>
    <p:sldId id="311" r:id="rId74"/>
    <p:sldId id="312" r:id="rId75"/>
    <p:sldId id="313" r:id="rId76"/>
    <p:sldId id="314" r:id="rId77"/>
    <p:sldId id="315" r:id="rId78"/>
    <p:sldId id="317" r:id="rId79"/>
    <p:sldId id="321" r:id="rId80"/>
    <p:sldId id="322" r:id="rId81"/>
    <p:sldId id="323" r:id="rId82"/>
    <p:sldId id="324" r:id="rId83"/>
    <p:sldId id="325" r:id="rId84"/>
    <p:sldId id="326" r:id="rId85"/>
    <p:sldId id="327" r:id="rId86"/>
    <p:sldId id="328" r:id="rId87"/>
    <p:sldId id="329" r:id="rId88"/>
    <p:sldId id="330" r:id="rId89"/>
    <p:sldId id="332" r:id="rId90"/>
    <p:sldId id="405" r:id="rId91"/>
    <p:sldId id="404" r:id="rId92"/>
    <p:sldId id="406" r:id="rId93"/>
    <p:sldId id="334" r:id="rId94"/>
    <p:sldId id="407" r:id="rId95"/>
    <p:sldId id="339" r:id="rId96"/>
    <p:sldId id="341" r:id="rId97"/>
    <p:sldId id="408" r:id="rId98"/>
    <p:sldId id="409" r:id="rId99"/>
    <p:sldId id="342" r:id="rId100"/>
    <p:sldId id="345" r:id="rId101"/>
    <p:sldId id="346" r:id="rId102"/>
    <p:sldId id="347" r:id="rId103"/>
    <p:sldId id="348" r:id="rId104"/>
    <p:sldId id="349" r:id="rId105"/>
    <p:sldId id="350" r:id="rId106"/>
    <p:sldId id="351" r:id="rId107"/>
    <p:sldId id="410" r:id="rId108"/>
    <p:sldId id="412" r:id="rId109"/>
    <p:sldId id="353" r:id="rId110"/>
    <p:sldId id="357" r:id="rId111"/>
    <p:sldId id="358" r:id="rId112"/>
    <p:sldId id="413" r:id="rId113"/>
    <p:sldId id="414" r:id="rId114"/>
    <p:sldId id="361" r:id="rId115"/>
    <p:sldId id="417" r:id="rId116"/>
    <p:sldId id="418" r:id="rId117"/>
    <p:sldId id="419" r:id="rId118"/>
    <p:sldId id="420" r:id="rId119"/>
    <p:sldId id="421" r:id="rId120"/>
    <p:sldId id="422" r:id="rId121"/>
    <p:sldId id="423" r:id="rId122"/>
    <p:sldId id="424" r:id="rId123"/>
    <p:sldId id="425" r:id="rId124"/>
    <p:sldId id="426" r:id="rId125"/>
    <p:sldId id="427" r:id="rId126"/>
    <p:sldId id="428" r:id="rId127"/>
    <p:sldId id="429" r:id="rId128"/>
    <p:sldId id="430" r:id="rId12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473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864" autoAdjust="0"/>
  </p:normalViewPr>
  <p:slideViewPr>
    <p:cSldViewPr>
      <p:cViewPr>
        <p:scale>
          <a:sx n="66" d="100"/>
          <a:sy n="66" d="100"/>
        </p:scale>
        <p:origin x="-1284" y="47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2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9BBE24-359A-4A7C-9C0E-D6C70D43DB85}" type="datetimeFigureOut">
              <a:rPr lang="ru-RU" smtClean="0"/>
              <a:pPr/>
              <a:t>06.11.2012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81674F-6831-47D0-9BBB-62FA7BB180A3}" type="slidenum">
              <a:rPr lang="ru-RU" smtClean="0"/>
              <a:pPr/>
              <a:t>‹#›</a:t>
            </a:fld>
            <a:endParaRPr lang="ru-RU"/>
          </a:p>
        </p:txBody>
      </p:sp>
    </p:spTree>
    <p:extLst>
      <p:ext uri="{BB962C8B-B14F-4D97-AF65-F5344CB8AC3E}">
        <p14:creationId xmlns:p14="http://schemas.microsoft.com/office/powerpoint/2010/main" val="3939290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dali-salvador.ru/Lobster-telephone.html"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dali-salvador.ru/" TargetMode="External"/><Relationship Id="rId2" Type="http://schemas.openxmlformats.org/officeDocument/2006/relationships/slide" Target="../slides/slide69.xml"/><Relationship Id="rId1" Type="http://schemas.openxmlformats.org/officeDocument/2006/relationships/notesMaster" Target="../notesMasters/notesMaster1.xml"/><Relationship Id="rId4" Type="http://schemas.openxmlformats.org/officeDocument/2006/relationships/hyperlink" Target="http://www.dali-salvador.ru/painting.html"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r>
              <a:rPr lang="ru-RU" dirty="0" smtClean="0"/>
              <a:t>Сальвадор </a:t>
            </a:r>
            <a:r>
              <a:rPr lang="ru-RU" dirty="0" err="1" smtClean="0"/>
              <a:t>Фелипе</a:t>
            </a:r>
            <a:r>
              <a:rPr lang="ru-RU" dirty="0" smtClean="0"/>
              <a:t> </a:t>
            </a:r>
            <a:r>
              <a:rPr lang="ru-RU" dirty="0" err="1" smtClean="0"/>
              <a:t>Хасинто</a:t>
            </a:r>
            <a:r>
              <a:rPr lang="ru-RU" dirty="0" smtClean="0"/>
              <a:t> Дали родился </a:t>
            </a:r>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    11 мая 1904 года в </a:t>
            </a:r>
            <a:r>
              <a:rPr lang="ru-RU" dirty="0" err="1" smtClean="0"/>
              <a:t>Фигересе</a:t>
            </a:r>
            <a:r>
              <a:rPr lang="ru-RU" dirty="0" smtClean="0"/>
              <a:t>, небольшом испанском городе вблизи побережья Средиземного моря и французской границы. Его отец был городским нотариусом, влиятельным человеком в округе, а мать, </a:t>
            </a:r>
            <a:r>
              <a:rPr lang="ru-RU" dirty="0" err="1" smtClean="0"/>
              <a:t>Фелипа</a:t>
            </a:r>
            <a:r>
              <a:rPr lang="ru-RU" dirty="0" smtClean="0"/>
              <a:t> </a:t>
            </a:r>
            <a:r>
              <a:rPr lang="ru-RU" dirty="0" err="1" smtClean="0"/>
              <a:t>Доменеч</a:t>
            </a:r>
            <a:r>
              <a:rPr lang="ru-RU" dirty="0" smtClean="0"/>
              <a:t> Дали (</a:t>
            </a:r>
            <a:r>
              <a:rPr lang="ru-RU" dirty="0" err="1" smtClean="0"/>
              <a:t>Феррес</a:t>
            </a:r>
            <a:r>
              <a:rPr lang="ru-RU" dirty="0" smtClean="0"/>
              <a:t>), происходила из уважаемой </a:t>
            </a:r>
            <a:r>
              <a:rPr lang="ru-RU" dirty="0" err="1" smtClean="0"/>
              <a:t>барселонской</a:t>
            </a:r>
            <a:r>
              <a:rPr lang="ru-RU" dirty="0" smtClean="0"/>
              <a:t> буржуазной семьи. Дали родился ровно через девять месяцев и десять дней после смерти своего брата, который умер, не дожив до трех лет. </a:t>
            </a:r>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Так как брата звали так же, как и самого Дали, он часто чувствовал себя своего рода «сыном-заменой». Правда, смерть первого ребенка побудила родителей беречь и баловать второго. Маленький Дали стал настоящим тираном для всех домочадцев и быстро научился пользоваться властью, которую он получил над родителями. Не добившись желаемого, он приходил в ярость, которая производила большое впечатление на окружающих.</a:t>
            </a:r>
            <a:br>
              <a:rPr lang="ru-RU" dirty="0" smtClean="0"/>
            </a:br>
            <a:r>
              <a:rPr lang="ru-RU" dirty="0" smtClean="0"/>
              <a:t>В воспитании мальчика чувствовалось особое влияние женщин, живших в доме — матери, бабушки, тетушек и няни.</a:t>
            </a:r>
            <a:br>
              <a:rPr lang="ru-RU" dirty="0" smtClean="0"/>
            </a:br>
            <a:r>
              <a:rPr lang="ru-RU" dirty="0" smtClean="0"/>
              <a:t>В то же время начались конфликты с отцом, который был, с одной стороны, личностью авторитарного склада с консервативными взглядами, с другой — атеистом и человеком свободомыслящим, выступавшим за отделение Каталонии от испанского государства. Своим экстравагантным поведением (например симуляцией длительных приступов кашля за обеденным столом) молодой Дали бунтовал против попыток отца приучить его к дисциплине.</a:t>
            </a:r>
          </a:p>
          <a:p>
            <a:r>
              <a:rPr lang="ru-RU" dirty="0" smtClean="0"/>
              <a:t>Окончив школу, в 1922 году Дали начал изучать искусство в Королевской академии художеств в Мадриде. Едва зачисленный студент - бунтарь вскоре был исключен из школы. Его сочли одним из зачинщиков студенческого протеста против назначения консервативного профессора. Уже в школьные го­ды Дали получал уроки рисова­ния. В 1918 году его работы были впервые выставлены в городском театре </a:t>
            </a:r>
            <a:r>
              <a:rPr lang="ru-RU" dirty="0" err="1" smtClean="0"/>
              <a:t>Фигереса</a:t>
            </a:r>
            <a:r>
              <a:rPr lang="ru-RU" dirty="0" smtClean="0"/>
              <a:t> и удостоились похвалы критиков. В этот период он увлекался и импрессионисти­ческой живописью, и кубизмом. В возрасте пятнадцати лет он осно­вал школьную газету, для которой писал статьи о творчестве Эль Греко, Гойи, Микеланджело и Веласкеса.</a:t>
            </a:r>
            <a:br>
              <a:rPr lang="ru-RU" dirty="0" smtClean="0"/>
            </a:br>
            <a:r>
              <a:rPr lang="ru-RU" dirty="0" smtClean="0"/>
              <a:t/>
            </a:r>
            <a:br>
              <a:rPr lang="ru-RU" dirty="0" smtClean="0"/>
            </a:br>
            <a:r>
              <a:rPr lang="ru-RU" dirty="0" smtClean="0"/>
              <a:t>Он зачитывался Ницше, Кантом, Вольтером и начал инте­ресоваться психологией. Хотя учился Дали посредственно, тем не менее, на экзаменах на атте­стат зрелости он получил хоро­шие оценки, что открыло перед ним дорогу к поступлению в выс­шую художественную школу.</a:t>
            </a:r>
            <a:br>
              <a:rPr lang="ru-RU" dirty="0" smtClean="0"/>
            </a:br>
            <a:r>
              <a:rPr lang="ru-RU" sz="1200" dirty="0" smtClean="0"/>
              <a:t>Вскоре после этого, в 1925 году, в галерее </a:t>
            </a:r>
            <a:r>
              <a:rPr lang="ru-RU" sz="1200" dirty="0" err="1" smtClean="0"/>
              <a:t>Далмау</a:t>
            </a:r>
            <a:r>
              <a:rPr lang="ru-RU" sz="1200" dirty="0" smtClean="0"/>
              <a:t> в Барселоне состоялась первая персональная выставка Дали, получившая восторженные отзывы критиков. В июне 1926 года Дали пришлось оставить Академию во второй раз, так как он отказался сдавать экзамены.</a:t>
            </a:r>
            <a:br>
              <a:rPr lang="ru-RU" sz="1200" dirty="0" smtClean="0"/>
            </a:br>
            <a:r>
              <a:rPr lang="ru-RU" sz="1200" dirty="0" smtClean="0"/>
              <a:t/>
            </a:r>
            <a:br>
              <a:rPr lang="ru-RU" sz="1200" dirty="0" smtClean="0"/>
            </a:br>
            <a:r>
              <a:rPr lang="ru-RU" sz="1200" dirty="0" smtClean="0"/>
              <a:t>Убежденный в своей одаренности, художник заявил, что квалификации экзаменаторов недостаточно, чтобы оценивать его. </a:t>
            </a:r>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
            </a:r>
            <a:br>
              <a:rPr lang="ru-RU" dirty="0" smtClean="0"/>
            </a:br>
            <a:r>
              <a:rPr lang="ru-RU" sz="1200" dirty="0" smtClean="0"/>
              <a:t>Он проводил много времени в </a:t>
            </a:r>
            <a:r>
              <a:rPr lang="ru-RU" sz="1200" dirty="0" err="1" smtClean="0"/>
              <a:t>Фигересе</a:t>
            </a:r>
            <a:r>
              <a:rPr lang="ru-RU" sz="1200" dirty="0" smtClean="0"/>
              <a:t> и </a:t>
            </a:r>
            <a:r>
              <a:rPr lang="ru-RU" sz="1200" dirty="0" err="1" smtClean="0"/>
              <a:t>Кадакесе</a:t>
            </a:r>
            <a:r>
              <a:rPr lang="ru-RU" sz="1200" dirty="0" smtClean="0"/>
              <a:t>. Краткое пребывание в Мадриде оказало определяющее воздействие на его жизнь, так как здесь он познакомился с Луисом </a:t>
            </a:r>
            <a:r>
              <a:rPr lang="ru-RU" sz="1200" dirty="0" err="1" smtClean="0"/>
              <a:t>Бунюэлем</a:t>
            </a:r>
            <a:r>
              <a:rPr lang="ru-RU" sz="1200" dirty="0" smtClean="0"/>
              <a:t> и Федерико Гарсиа Лоркой, установил первые контакты с сюрреалистами.</a:t>
            </a:r>
            <a:br>
              <a:rPr lang="ru-RU" sz="1200" dirty="0" smtClean="0"/>
            </a:br>
            <a:endParaRPr lang="ru-RU"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smtClean="0"/>
          </a:p>
          <a:p>
            <a:endParaRPr lang="ru-RU" dirty="0"/>
          </a:p>
        </p:txBody>
      </p:sp>
      <p:sp>
        <p:nvSpPr>
          <p:cNvPr id="4" name="Номер слайда 3"/>
          <p:cNvSpPr>
            <a:spLocks noGrp="1"/>
          </p:cNvSpPr>
          <p:nvPr>
            <p:ph type="sldNum" sz="quarter" idx="10"/>
          </p:nvPr>
        </p:nvSpPr>
        <p:spPr/>
        <p:txBody>
          <a:bodyPr/>
          <a:lstStyle/>
          <a:p>
            <a:fld id="{7381674F-6831-47D0-9BBB-62FA7BB180A3}" type="slidenum">
              <a:rPr lang="ru-RU" smtClean="0"/>
              <a:pPr/>
              <a:t>3</a:t>
            </a:fld>
            <a:endParaRPr lang="ru-RU"/>
          </a:p>
        </p:txBody>
      </p:sp>
    </p:spTree>
    <p:extLst>
      <p:ext uri="{BB962C8B-B14F-4D97-AF65-F5344CB8AC3E}">
        <p14:creationId xmlns:p14="http://schemas.microsoft.com/office/powerpoint/2010/main" val="4205655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0000" lnSpcReduction="20000"/>
          </a:bodyPr>
          <a:lstStyle/>
          <a:p>
            <a:r>
              <a:rPr lang="ru-RU" b="1" dirty="0" smtClean="0"/>
              <a:t>«Безумная» одежда </a:t>
            </a:r>
            <a:r>
              <a:rPr lang="ru-RU" b="1" dirty="0" err="1" smtClean="0"/>
              <a:t>Эльзы</a:t>
            </a:r>
            <a:r>
              <a:rPr lang="ru-RU" b="1" dirty="0" smtClean="0"/>
              <a:t> </a:t>
            </a:r>
            <a:r>
              <a:rPr lang="ru-RU" b="1" dirty="0" err="1" smtClean="0"/>
              <a:t>Скиапарелли</a:t>
            </a:r>
            <a:endParaRPr lang="ru-RU" b="1" dirty="0" smtClean="0"/>
          </a:p>
          <a:p>
            <a:r>
              <a:rPr lang="ru-RU" dirty="0" smtClean="0"/>
              <a:t>Поначалу каждый предмет одежды, созданный </a:t>
            </a:r>
            <a:r>
              <a:rPr lang="ru-RU" dirty="0" err="1" smtClean="0"/>
              <a:t>Эльзой</a:t>
            </a:r>
            <a:r>
              <a:rPr lang="ru-RU" dirty="0" smtClean="0"/>
              <a:t>, был уникальным: она не стремилась заработать созданием «безумных» нарядов, делая их для собственного удовольствия или в качестве подарка конкретному человеку. </a:t>
            </a:r>
          </a:p>
          <a:p>
            <a:r>
              <a:rPr lang="ru-RU" dirty="0" smtClean="0"/>
              <a:t>Однако вскоре к удивлению </a:t>
            </a:r>
            <a:r>
              <a:rPr lang="ru-RU" dirty="0" err="1" smtClean="0"/>
              <a:t>Эльзы</a:t>
            </a:r>
            <a:r>
              <a:rPr lang="ru-RU" dirty="0" smtClean="0"/>
              <a:t> на нее посыпались просьбы продать удивительные наряды. Однажды к модельеру обратилась герцогиня </a:t>
            </a:r>
            <a:r>
              <a:rPr lang="ru-RU" dirty="0" err="1" smtClean="0"/>
              <a:t>Виндзорская</a:t>
            </a:r>
            <a:r>
              <a:rPr lang="ru-RU" dirty="0" smtClean="0"/>
              <a:t>, желающая приобрести необычное вечернее платье. Изумление </a:t>
            </a:r>
            <a:r>
              <a:rPr lang="ru-RU" dirty="0" err="1" smtClean="0"/>
              <a:t>Скиапарелли</a:t>
            </a:r>
            <a:r>
              <a:rPr lang="ru-RU" dirty="0" smtClean="0"/>
              <a:t> не знало границ: она не могла позволить себе мысли, что представитель королевской семьи может появиться на приеме в платье… на котором изображен натюрморт из омара и петрушки. Вся сюрреалистическая одежда была столь безумна, что </a:t>
            </a:r>
            <a:r>
              <a:rPr lang="ru-RU" dirty="0" err="1" smtClean="0"/>
              <a:t>Эльза</a:t>
            </a:r>
            <a:r>
              <a:rPr lang="ru-RU" dirty="0" smtClean="0"/>
              <a:t> и Сальвадор всерьез подумывали о том, чтобы в качестве оплаты за наряды установить расшифровку снов или отгадывание замысловатых загадок. Но, как известно, спрос рождает предложение, и уже в июле 1928 года небольшая мастерская </a:t>
            </a:r>
            <a:r>
              <a:rPr lang="ru-RU" dirty="0" err="1" smtClean="0"/>
              <a:t>Скиапарелли</a:t>
            </a:r>
            <a:r>
              <a:rPr lang="ru-RU" dirty="0" smtClean="0"/>
              <a:t> превратилась в настоящий модный дом, правда, самый сумасшедший из всех существующих до и после. </a:t>
            </a:r>
          </a:p>
          <a:p>
            <a:r>
              <a:rPr lang="ru-RU" b="1" dirty="0" smtClean="0"/>
              <a:t>Гениальные безумства «на троих»: модные шедевры </a:t>
            </a:r>
            <a:r>
              <a:rPr lang="ru-RU" b="1" dirty="0" err="1" smtClean="0"/>
              <a:t>Скиапарелли</a:t>
            </a:r>
            <a:r>
              <a:rPr lang="ru-RU" b="1" dirty="0" smtClean="0"/>
              <a:t>, Кокто и Дали</a:t>
            </a:r>
          </a:p>
          <a:p>
            <a:r>
              <a:rPr lang="ru-RU" dirty="0" smtClean="0"/>
              <a:t>Сотрудничество </a:t>
            </a:r>
            <a:r>
              <a:rPr lang="ru-RU" dirty="0" err="1" smtClean="0"/>
              <a:t>Эльзы</a:t>
            </a:r>
            <a:r>
              <a:rPr lang="ru-RU" dirty="0" smtClean="0"/>
              <a:t> с Дали и Кокто было непродолжительным, но весьма плодотворным: каждый из троих обладал собственным видением и ярко выраженным талантом, которые находили немедленный отклик в коллективном творчестве. </a:t>
            </a:r>
          </a:p>
          <a:p>
            <a:r>
              <a:rPr lang="ru-RU" dirty="0" smtClean="0"/>
              <a:t>Так, Кокто вносил в совместные творения </a:t>
            </a:r>
            <a:r>
              <a:rPr lang="ru-RU" dirty="0" err="1" smtClean="0"/>
              <a:t>психоделические</a:t>
            </a:r>
            <a:r>
              <a:rPr lang="ru-RU" dirty="0" smtClean="0"/>
              <a:t> нотки, внедряя темы ночных кошмаров и психических отклонений, самым безобидным из которых была клаустрофобия. Результатом работы Дали, напротив, были объекты, присутствующие в мире реальном, но измененные сюрреалистом под влиянием идей, владевших мастером в тот момент. Параллельно с работой над полотнами, центральным элементом которых была котлета из баранины, Дали в соавторстве с </a:t>
            </a:r>
            <a:r>
              <a:rPr lang="ru-RU" dirty="0" err="1" smtClean="0"/>
              <a:t>Скиапарелли</a:t>
            </a:r>
            <a:r>
              <a:rPr lang="ru-RU" dirty="0" smtClean="0"/>
              <a:t> создал шляпу-котлету. Пригодился скандальному трио и другой талант Сальвадора Дали — его поистине уникальное умение заражать своими идеями окружающих и таким образом продвигать собственные творения. </a:t>
            </a:r>
          </a:p>
          <a:p>
            <a:r>
              <a:rPr lang="ru-RU" b="1" dirty="0" smtClean="0"/>
              <a:t>Шокирующие и скандальные — знаменитые образцы сюрреалистической одежды и аксессуаров</a:t>
            </a:r>
          </a:p>
          <a:p>
            <a:r>
              <a:rPr lang="ru-RU" dirty="0" smtClean="0"/>
              <a:t>В числе творений Кокто, Дали и </a:t>
            </a:r>
            <a:r>
              <a:rPr lang="ru-RU" dirty="0" err="1" smtClean="0"/>
              <a:t>Скиапарелли</a:t>
            </a:r>
            <a:r>
              <a:rPr lang="ru-RU" dirty="0" smtClean="0"/>
              <a:t> было немало коллекций, которые вызывали бурю восторга у поклонников авангардной моды и не меньшую порцию негодования у ее противников. </a:t>
            </a:r>
          </a:p>
          <a:p>
            <a:r>
              <a:rPr lang="ru-RU" dirty="0" smtClean="0"/>
              <a:t>Например, подборка бижутерии, созданная в 1932 году. В этих украшениях удивительным был не только дизайн, но и материалы, с которыми работали сюрреалисты. В коллекции были изделия из леденцов, канцтоваров (огрызков карандашей, ластиков и промокательной бумаги), таблеток и перьев. Сальвадор Дали пополнил коллекцию серьгами-телефонами (как раз в это время мысли маэстро были заняты телефонами и их связью с омарами, что в 1936 году привело к созданию </a:t>
            </a:r>
            <a:r>
              <a:rPr lang="ru-RU" dirty="0" smtClean="0">
                <a:hlinkClick r:id="rId3" action="ppaction://hlinkfile"/>
              </a:rPr>
              <a:t>телефона-омара</a:t>
            </a:r>
            <a:r>
              <a:rPr lang="ru-RU" dirty="0" smtClean="0"/>
              <a:t>), а Жан Кокто придумал зловещего вида серьги — всевидящее око. Творениями </a:t>
            </a:r>
            <a:r>
              <a:rPr lang="ru-RU" dirty="0" err="1" smtClean="0"/>
              <a:t>Эльзы</a:t>
            </a:r>
            <a:r>
              <a:rPr lang="ru-RU" dirty="0" smtClean="0"/>
              <a:t> </a:t>
            </a:r>
            <a:r>
              <a:rPr lang="ru-RU" dirty="0" err="1" smtClean="0"/>
              <a:t>Скиапарелли</a:t>
            </a:r>
            <a:r>
              <a:rPr lang="ru-RU" dirty="0" smtClean="0"/>
              <a:t> стали ожерелья из аспирина (в тон шляпке, видимо) и сильнодействующих снотворных, а также несколько украшений на цирковую тематику с фигурками клоунов, акробатов и животных. </a:t>
            </a:r>
          </a:p>
          <a:p>
            <a:r>
              <a:rPr lang="ru-RU" dirty="0" smtClean="0"/>
              <a:t>Однажды появившись в творчестве Дали, омары стали центральным элементом многих его работ. В 1937 году в коллекции </a:t>
            </a:r>
            <a:r>
              <a:rPr lang="ru-RU" dirty="0" err="1" smtClean="0"/>
              <a:t>Скиапарелли</a:t>
            </a:r>
            <a:r>
              <a:rPr lang="ru-RU" dirty="0" smtClean="0"/>
              <a:t> появилось элегантное платье из белого шелка с темно-красным поясом. Наряд можно было бы считать классическим, если бы не огромный черный омар, нарисованный на юбке Сальвадором Дали. </a:t>
            </a:r>
          </a:p>
          <a:p>
            <a:r>
              <a:rPr lang="ru-RU" dirty="0" smtClean="0"/>
              <a:t>Когда экстравагантный модельер увлеклась оптическими иллюзиями и галлюцинациями в одежде, Сальвадор Дали помог ей в создании платья-слезы, нарисовав «исчезающие слезы», которые можно было рассмотреть только под определенным углом и с определенного расстояния. Вечернее платье бледно-синего цвета с проявляющимися и скрывающимися слезами вошло в цирковую коллекцию </a:t>
            </a:r>
            <a:r>
              <a:rPr lang="ru-RU" dirty="0" err="1" smtClean="0"/>
              <a:t>Скиапарелли</a:t>
            </a:r>
            <a:r>
              <a:rPr lang="ru-RU" dirty="0" smtClean="0"/>
              <a:t>, вышедшую в 1938 году. Мастерски выполненная печать на ткани создавала ощущение, что платье сшито из разорванных и вывернутых наизнанку шкур животных. </a:t>
            </a:r>
          </a:p>
          <a:p>
            <a:endParaRPr lang="ru-RU" dirty="0"/>
          </a:p>
        </p:txBody>
      </p:sp>
      <p:sp>
        <p:nvSpPr>
          <p:cNvPr id="4" name="Номер слайда 3"/>
          <p:cNvSpPr>
            <a:spLocks noGrp="1"/>
          </p:cNvSpPr>
          <p:nvPr>
            <p:ph type="sldNum" sz="quarter" idx="10"/>
          </p:nvPr>
        </p:nvSpPr>
        <p:spPr/>
        <p:txBody>
          <a:bodyPr/>
          <a:lstStyle/>
          <a:p>
            <a:fld id="{7381674F-6831-47D0-9BBB-62FA7BB180A3}" type="slidenum">
              <a:rPr lang="ru-RU" smtClean="0"/>
              <a:pPr/>
              <a:t>60</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Еще одной коллекцией, наделавшей много шума, стали оригинальные, остроумные и в высшей мере странные шляпы. Они намного опередили свое время. В то время, когда не многие дамы решались появиться в обществе с открытым лбом (такая вольность по своей безнравственности была сопоставима с блудом), надеть на себя шляпу-телефон, шляпу-котлету или кокетливую шляпку-ботинок рисковали и вовсе единицы. </a:t>
            </a:r>
            <a:endParaRPr lang="ru-RU" dirty="0"/>
          </a:p>
        </p:txBody>
      </p:sp>
      <p:sp>
        <p:nvSpPr>
          <p:cNvPr id="4" name="Номер слайда 3"/>
          <p:cNvSpPr>
            <a:spLocks noGrp="1"/>
          </p:cNvSpPr>
          <p:nvPr>
            <p:ph type="sldNum" sz="quarter" idx="10"/>
          </p:nvPr>
        </p:nvSpPr>
        <p:spPr/>
        <p:txBody>
          <a:bodyPr/>
          <a:lstStyle/>
          <a:p>
            <a:fld id="{7381674F-6831-47D0-9BBB-62FA7BB180A3}" type="slidenum">
              <a:rPr lang="ru-RU" smtClean="0"/>
              <a:pPr/>
              <a:t>61</a:t>
            </a:fld>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b="1" dirty="0" smtClean="0"/>
              <a:t>За пределами холста. </a:t>
            </a:r>
            <a:r>
              <a:rPr lang="ru-RU" b="1" dirty="0" err="1" smtClean="0"/>
              <a:t>Пиджак-афродизиак</a:t>
            </a:r>
            <a:r>
              <a:rPr lang="ru-RU" b="1" dirty="0" smtClean="0"/>
              <a:t> </a:t>
            </a:r>
          </a:p>
          <a:p>
            <a:r>
              <a:rPr lang="ru-RU" i="1" dirty="0" smtClean="0"/>
              <a:t>— Мэтр, вы носите это каждый день? — Я надеваю его только в моменты больших компромиссов чувств. Это — </a:t>
            </a:r>
            <a:r>
              <a:rPr lang="ru-RU" i="1" dirty="0" err="1" smtClean="0"/>
              <a:t>пиджак-афродизиак</a:t>
            </a:r>
            <a:r>
              <a:rPr lang="ru-RU" i="1" dirty="0" smtClean="0"/>
              <a:t>. В каждой рюмке должна быть мятная жевательная резинка, а в массе жевательной резинки должна быть мертвая муха, для того чтобы в момент кристаллизации массы параболические глаза мух отпечатались на ней, как древние ископаемые. </a:t>
            </a:r>
          </a:p>
          <a:p>
            <a:r>
              <a:rPr lang="ru-RU" i="1" dirty="0" smtClean="0"/>
              <a:t>Из интервью с Сальвадором Дали</a:t>
            </a:r>
          </a:p>
          <a:p>
            <a:endParaRPr lang="ru-RU" dirty="0"/>
          </a:p>
        </p:txBody>
      </p:sp>
      <p:sp>
        <p:nvSpPr>
          <p:cNvPr id="4" name="Номер слайда 3"/>
          <p:cNvSpPr>
            <a:spLocks noGrp="1"/>
          </p:cNvSpPr>
          <p:nvPr>
            <p:ph type="sldNum" sz="quarter" idx="10"/>
          </p:nvPr>
        </p:nvSpPr>
        <p:spPr/>
        <p:txBody>
          <a:bodyPr/>
          <a:lstStyle/>
          <a:p>
            <a:fld id="{7381674F-6831-47D0-9BBB-62FA7BB180A3}" type="slidenum">
              <a:rPr lang="ru-RU" smtClean="0"/>
              <a:pPr/>
              <a:t>67</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b="1" dirty="0" smtClean="0"/>
              <a:t>Сюрреалистический «Кадиллак» — «Дождливое такси»</a:t>
            </a:r>
          </a:p>
          <a:p>
            <a:r>
              <a:rPr lang="ru-RU" dirty="0" smtClean="0"/>
              <a:t>Впервые «Дождливое такси» появилось на сюрреалистической выставке в Париже, в 1938 году. Дали обещал устроителям, что это будет самая удивительная и захватывающая выставка первой половины XX столетия. Чтобы подчеркнуть масштаб и грандиозность затеи, Дали решил установить в центре экспозиции огромный объект, идеальный в своей завершенности (на взгляд маэстро, разумеется). </a:t>
            </a:r>
          </a:p>
          <a:p>
            <a:r>
              <a:rPr lang="ru-RU" dirty="0" smtClean="0"/>
              <a:t>Маэстро задумал создать автомобиль, внутри которого идет дождь, пол устлан плющом, а по манекену, сидящему на заднем сиденье, ползут улитки, которыми славится Бургундия. Дали стоило немалого труда убедить руководство выставки в необходимости реализации своей идеи, поскольку доводы, кажущиеся самому сюрреалисту убедительными, не убеждали никого, кроме него самого. Однако завораживающая мистичность объекта была столь очевидна, что «добро» на инсталляцию было дано с единственным ограничением — объект должен находиться не в здании. </a:t>
            </a:r>
          </a:p>
          <a:p>
            <a:endParaRPr lang="ru-RU" dirty="0"/>
          </a:p>
        </p:txBody>
      </p:sp>
      <p:sp>
        <p:nvSpPr>
          <p:cNvPr id="4" name="Номер слайда 3"/>
          <p:cNvSpPr>
            <a:spLocks noGrp="1"/>
          </p:cNvSpPr>
          <p:nvPr>
            <p:ph type="sldNum" sz="quarter" idx="10"/>
          </p:nvPr>
        </p:nvSpPr>
        <p:spPr/>
        <p:txBody>
          <a:bodyPr/>
          <a:lstStyle/>
          <a:p>
            <a:fld id="{7381674F-6831-47D0-9BBB-62FA7BB180A3}" type="slidenum">
              <a:rPr lang="ru-RU" smtClean="0"/>
              <a:pPr/>
              <a:t>68</a:t>
            </a:fld>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BZ" dirty="0" smtClean="0"/>
              <a:t>http://www.dali-salvador.ru/furniture-Dali.html</a:t>
            </a:r>
            <a:r>
              <a:rPr lang="ru-RU" dirty="0" smtClean="0"/>
              <a:t>Вероятно, нет на свете такого дизайнера, который не мог бы назвать себя художником, но не каждый художник может стать дизайнером. Дизайнерская работа — это не вольный полет фантазии. Над ним постоянно довлеют догмы и правила, общепринятые тенденции и ограничения. Вот и получается, что желает автор вложить в проект всю душу, отдаться на милость музы, но приходится включаться в непрерывную борьбу за свободу самовыражения. </a:t>
            </a:r>
          </a:p>
          <a:p>
            <a:r>
              <a:rPr lang="ru-RU" dirty="0" smtClean="0"/>
              <a:t>Ограничения и правила — это враг сильный, изобретательный и коварный, обойти его практически невозможно, а мирный договор приходится заключать на таких кабальных условиях, что муза многих творцов уходит, звонко хлопнув дверью. Тогда появляется новая коллекция мебели в классическом стиле — и дизайнер безнадежно проиграл. Иногда муза предпринимает дерзкие вылазки, и тогда на свет появляются такие творения, что общественность или ошарашено вздыхает, или восторженно аплодирует. </a:t>
            </a:r>
          </a:p>
          <a:p>
            <a:r>
              <a:rPr lang="ru-RU" dirty="0" smtClean="0"/>
              <a:t>Только признанный гений может игнорировать условности и правила, так, что его творения принимают с восторгом. Так, что его творения переживают его самого. </a:t>
            </a:r>
          </a:p>
          <a:p>
            <a:r>
              <a:rPr lang="ru-RU" b="1" dirty="0" smtClean="0"/>
              <a:t>Дали как дизайнер</a:t>
            </a:r>
          </a:p>
          <a:p>
            <a:r>
              <a:rPr lang="ru-RU" dirty="0" smtClean="0"/>
              <a:t>Как бы ни относились люди к известному каталонцу </a:t>
            </a:r>
            <a:r>
              <a:rPr lang="ru-RU" dirty="0" smtClean="0">
                <a:hlinkClick r:id="rId3" action="ppaction://hlinkfile"/>
              </a:rPr>
              <a:t>Сальвадору Дали</a:t>
            </a:r>
            <a:r>
              <a:rPr lang="ru-RU" dirty="0" smtClean="0"/>
              <a:t>, невозможно не признать, что он гений, и мир его знает не только </a:t>
            </a:r>
            <a:r>
              <a:rPr lang="ru-RU" dirty="0" smtClean="0">
                <a:hlinkClick r:id="rId4" action="ppaction://hlinkfile"/>
              </a:rPr>
              <a:t>как художника</a:t>
            </a:r>
            <a:r>
              <a:rPr lang="ru-RU" dirty="0" smtClean="0"/>
              <a:t>, но и как дизайнера чрезвычайно экстравагантных предметов меблировки. </a:t>
            </a:r>
          </a:p>
          <a:p>
            <a:r>
              <a:rPr lang="ru-RU" dirty="0" smtClean="0"/>
              <a:t>Оригинальная мебель могла бы и не увидеть свет, если бы не компания </a:t>
            </a:r>
            <a:r>
              <a:rPr lang="ru-RU" dirty="0" err="1" smtClean="0"/>
              <a:t>Bd</a:t>
            </a:r>
            <a:r>
              <a:rPr lang="ru-RU" dirty="0" smtClean="0"/>
              <a:t> </a:t>
            </a:r>
            <a:r>
              <a:rPr lang="ru-RU" dirty="0" err="1" smtClean="0"/>
              <a:t>Barcelona</a:t>
            </a:r>
            <a:r>
              <a:rPr lang="ru-RU" dirty="0" smtClean="0"/>
              <a:t> </a:t>
            </a:r>
            <a:r>
              <a:rPr lang="ru-RU" dirty="0" err="1" smtClean="0"/>
              <a:t>Design</a:t>
            </a:r>
            <a:r>
              <a:rPr lang="ru-RU" dirty="0" smtClean="0"/>
              <a:t> — двадцать лет со дня смерти Дали были отмечены выпуском </a:t>
            </a:r>
            <a:r>
              <a:rPr lang="ru-RU" dirty="0" err="1" smtClean="0"/>
              <a:t>Black</a:t>
            </a:r>
            <a:r>
              <a:rPr lang="ru-RU" dirty="0" smtClean="0"/>
              <a:t> </a:t>
            </a:r>
            <a:r>
              <a:rPr lang="ru-RU" dirty="0" err="1" smtClean="0"/>
              <a:t>Label</a:t>
            </a:r>
            <a:r>
              <a:rPr lang="ru-RU" dirty="0" smtClean="0"/>
              <a:t> </a:t>
            </a:r>
            <a:r>
              <a:rPr lang="ru-RU" dirty="0" err="1" smtClean="0"/>
              <a:t>Collection</a:t>
            </a:r>
            <a:r>
              <a:rPr lang="ru-RU" dirty="0" smtClean="0"/>
              <a:t>, мебель, разработанную гением, но в черном цвете. Коллекция не так эпатажна, как задумывал Дали, но, тем не менее, она более актуальна на данный момент. Ограничен тираж — всего 105 предметов. </a:t>
            </a:r>
          </a:p>
          <a:p>
            <a:endParaRPr lang="ru-RU" dirty="0"/>
          </a:p>
        </p:txBody>
      </p:sp>
      <p:sp>
        <p:nvSpPr>
          <p:cNvPr id="4" name="Номер слайда 3"/>
          <p:cNvSpPr>
            <a:spLocks noGrp="1"/>
          </p:cNvSpPr>
          <p:nvPr>
            <p:ph type="sldNum" sz="quarter" idx="10"/>
          </p:nvPr>
        </p:nvSpPr>
        <p:spPr/>
        <p:txBody>
          <a:bodyPr/>
          <a:lstStyle/>
          <a:p>
            <a:fld id="{7381674F-6831-47D0-9BBB-62FA7BB180A3}" type="slidenum">
              <a:rPr lang="ru-RU" smtClean="0"/>
              <a:pPr/>
              <a:t>69</a:t>
            </a:fld>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7381674F-6831-47D0-9BBB-62FA7BB180A3}" type="slidenum">
              <a:rPr lang="ru-RU" smtClean="0"/>
              <a:pPr/>
              <a:t>72</a:t>
            </a:fld>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Пластичные часы есть не что иное, как </a:t>
            </a:r>
            <a:r>
              <a:rPr lang="ru-RU" dirty="0" err="1" smtClean="0"/>
              <a:t>параноидально-критический</a:t>
            </a:r>
            <a:r>
              <a:rPr lang="ru-RU" dirty="0" smtClean="0"/>
              <a:t>, мягкий, экстравагантный и уникальный </a:t>
            </a:r>
            <a:r>
              <a:rPr lang="ru-RU" dirty="0" err="1" smtClean="0"/>
              <a:t>камамбер</a:t>
            </a:r>
            <a:r>
              <a:rPr lang="ru-RU" dirty="0" smtClean="0"/>
              <a:t> пространства и времени. Сальвадор Дали </a:t>
            </a:r>
            <a:br>
              <a:rPr lang="ru-RU" dirty="0" smtClean="0"/>
            </a:br>
            <a:endParaRPr lang="ru-RU" dirty="0" smtClean="0"/>
          </a:p>
          <a:p>
            <a:endParaRPr lang="ru-RU" dirty="0"/>
          </a:p>
        </p:txBody>
      </p:sp>
      <p:sp>
        <p:nvSpPr>
          <p:cNvPr id="4" name="Номер слайда 3"/>
          <p:cNvSpPr>
            <a:spLocks noGrp="1"/>
          </p:cNvSpPr>
          <p:nvPr>
            <p:ph type="sldNum" sz="quarter" idx="10"/>
          </p:nvPr>
        </p:nvSpPr>
        <p:spPr/>
        <p:txBody>
          <a:bodyPr/>
          <a:lstStyle/>
          <a:p>
            <a:fld id="{7381674F-6831-47D0-9BBB-62FA7BB180A3}" type="slidenum">
              <a:rPr lang="ru-RU" smtClean="0"/>
              <a:pPr/>
              <a:t>73</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Пластичные часы есть не что иное, как </a:t>
            </a:r>
            <a:r>
              <a:rPr lang="ru-RU" dirty="0" err="1" smtClean="0"/>
              <a:t>параноидально-критический</a:t>
            </a:r>
            <a:r>
              <a:rPr lang="ru-RU" dirty="0" smtClean="0"/>
              <a:t>, мягкий, экстравагантный и уникальный </a:t>
            </a:r>
            <a:r>
              <a:rPr lang="ru-RU" dirty="0" err="1" smtClean="0"/>
              <a:t>камамбер</a:t>
            </a:r>
            <a:r>
              <a:rPr lang="ru-RU" dirty="0" smtClean="0"/>
              <a:t> пространства и времени. Сальвадор Дали </a:t>
            </a:r>
            <a:br>
              <a:rPr lang="ru-RU" dirty="0" smtClean="0"/>
            </a:br>
            <a:endParaRPr lang="ru-RU" dirty="0" smtClean="0"/>
          </a:p>
          <a:p>
            <a:endParaRPr lang="ru-RU" dirty="0"/>
          </a:p>
        </p:txBody>
      </p:sp>
      <p:sp>
        <p:nvSpPr>
          <p:cNvPr id="4" name="Номер слайда 3"/>
          <p:cNvSpPr>
            <a:spLocks noGrp="1"/>
          </p:cNvSpPr>
          <p:nvPr>
            <p:ph type="sldNum" sz="quarter" idx="10"/>
          </p:nvPr>
        </p:nvSpPr>
        <p:spPr/>
        <p:txBody>
          <a:bodyPr/>
          <a:lstStyle/>
          <a:p>
            <a:fld id="{7381674F-6831-47D0-9BBB-62FA7BB180A3}" type="slidenum">
              <a:rPr lang="ru-RU" smtClean="0"/>
              <a:pPr/>
              <a:t>80</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Первую из них — полотно с двойной спиралью жизни — он подарил каталонскому генетику </a:t>
            </a:r>
            <a:r>
              <a:rPr lang="ru-RU" dirty="0" err="1" smtClean="0"/>
              <a:t>Жоану</a:t>
            </a:r>
            <a:r>
              <a:rPr lang="ru-RU" dirty="0" smtClean="0"/>
              <a:t> </a:t>
            </a:r>
            <a:r>
              <a:rPr lang="ru-RU" dirty="0" err="1" smtClean="0"/>
              <a:t>Оро</a:t>
            </a:r>
            <a:r>
              <a:rPr lang="ru-RU" dirty="0" smtClean="0"/>
              <a:t>, с которым художник не раз беседовал, настойчиво выпытывая сокровенные тайны биологии. Судьба других картин неизвестна, ибо они попали в частные коллекции. Есть подозрение, что хранятся они, свернутые в рулон, в сейфах банков то ли США, то ли </a:t>
            </a:r>
            <a:r>
              <a:rPr lang="ru-RU" dirty="0" smtClean="0"/>
              <a:t>Швейцарии</a:t>
            </a:r>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Парадоксально, но увлечение художника генетикой сразу стало настолько глубоким, что он перечитывал всю научную литературу по данному вопросу. Если он что-либо не понимал, то без стеснения обращался к специалистам. И они поражались вопросам прославленного сюрреалиста, переходившим за грань дилетантства. К примеру, каталонский врач </a:t>
            </a:r>
            <a:r>
              <a:rPr lang="ru-RU" dirty="0" err="1" smtClean="0"/>
              <a:t>Дуран</a:t>
            </a:r>
            <a:r>
              <a:rPr lang="ru-RU" dirty="0" smtClean="0"/>
              <a:t> </a:t>
            </a:r>
            <a:r>
              <a:rPr lang="ru-RU" dirty="0" err="1" smtClean="0"/>
              <a:t>Рейналс</a:t>
            </a:r>
            <a:r>
              <a:rPr lang="ru-RU" dirty="0" smtClean="0"/>
              <a:t> — автор вирусной теории рака — прояснил ему проблемы жизнеспособности клеток и универсальность спиральной структуры ДНК.</a:t>
            </a:r>
          </a:p>
          <a:p>
            <a:r>
              <a:rPr lang="ru-RU" dirty="0" smtClean="0"/>
              <a:t>В 1973 году в Барселоне состоялся первый съезд Международного общества исследователей происхождения жизни. Участвовали в нем мировые знаменитости. Советский Союз представлял известный биохимик академик А. И. Опарин, автор оригинальной гипотезы появления жизни на нашей планете. </a:t>
            </a:r>
          </a:p>
          <a:p>
            <a:r>
              <a:rPr lang="ru-RU" dirty="0" smtClean="0"/>
              <a:t>Сальвадор Дали присутствовал на этом конгрессе, прослушал практически все доклады, приобрел рефераты выступлений. После окончания съезда он пригласил ученых в свое имение </a:t>
            </a:r>
            <a:r>
              <a:rPr lang="ru-RU" dirty="0" err="1" smtClean="0"/>
              <a:t>Кадакес</a:t>
            </a:r>
            <a:r>
              <a:rPr lang="ru-RU" dirty="0" smtClean="0"/>
              <a:t>, показал не только картины, но и свою богатую научную библиотеку.</a:t>
            </a:r>
          </a:p>
          <a:p>
            <a:r>
              <a:rPr lang="ru-RU" dirty="0" smtClean="0"/>
              <a:t>Специалистов поразило, что сюрреалист регулярно выписывал известный журнал «</a:t>
            </a:r>
            <a:r>
              <a:rPr lang="ru-RU" dirty="0" err="1" smtClean="0"/>
              <a:t>Сайентифик</a:t>
            </a:r>
            <a:r>
              <a:rPr lang="ru-RU" dirty="0" smtClean="0"/>
              <a:t> </a:t>
            </a:r>
            <a:r>
              <a:rPr lang="ru-RU" dirty="0" err="1" smtClean="0"/>
              <a:t>америкэн</a:t>
            </a:r>
            <a:r>
              <a:rPr lang="ru-RU" dirty="0" smtClean="0"/>
              <a:t>», отличающийся объективной постановкой современных научных проблем. Гости признали, что художник в личных разговорах легко входил в суть сложных вопросов генетики.</a:t>
            </a:r>
          </a:p>
          <a:p>
            <a:r>
              <a:rPr lang="ru-RU" sz="1200" kern="1200" dirty="0" smtClean="0">
                <a:solidFill>
                  <a:schemeClr val="tx1"/>
                </a:solidFill>
                <a:latin typeface="+mn-lt"/>
                <a:ea typeface="+mn-ea"/>
                <a:cs typeface="+mn-cs"/>
              </a:rPr>
              <a:t>Два года спустя испанский научный мир отмечал 70-летие </a:t>
            </a:r>
            <a:r>
              <a:rPr lang="ru-RU" sz="1200" kern="1200" dirty="0" err="1" smtClean="0">
                <a:solidFill>
                  <a:schemeClr val="tx1"/>
                </a:solidFill>
                <a:latin typeface="+mn-lt"/>
                <a:ea typeface="+mn-ea"/>
                <a:cs typeface="+mn-cs"/>
              </a:rPr>
              <a:t>барселонского</a:t>
            </a:r>
            <a:r>
              <a:rPr lang="ru-RU" sz="1200" kern="1200" dirty="0" smtClean="0">
                <a:solidFill>
                  <a:schemeClr val="tx1"/>
                </a:solidFill>
                <a:latin typeface="+mn-lt"/>
                <a:ea typeface="+mn-ea"/>
                <a:cs typeface="+mn-cs"/>
              </a:rPr>
              <a:t> биохимика Северо </a:t>
            </a:r>
            <a:r>
              <a:rPr lang="ru-RU" sz="1200" kern="1200" dirty="0" err="1" smtClean="0">
                <a:solidFill>
                  <a:schemeClr val="tx1"/>
                </a:solidFill>
                <a:latin typeface="+mn-lt"/>
                <a:ea typeface="+mn-ea"/>
                <a:cs typeface="+mn-cs"/>
              </a:rPr>
              <a:t>Очао</a:t>
            </a:r>
            <a:r>
              <a:rPr lang="ru-RU" sz="1200" kern="1200" dirty="0" smtClean="0">
                <a:solidFill>
                  <a:schemeClr val="tx1"/>
                </a:solidFill>
                <a:latin typeface="+mn-lt"/>
                <a:ea typeface="+mn-ea"/>
                <a:cs typeface="+mn-cs"/>
              </a:rPr>
              <a:t>. В Мадриде в его честь был проведен международный симпозиум по ферментным процессам в живых клетках. Дали создал эмблему этого съезда. Художник подарил юбиляру оригинал эмблемы и произнес экстравагантную речь, отмечающую заслуги своего друга и собеседника. Специалисты поразились эмоциональности выступления, но не смогли придраться к научной терминологии. Она была безупречной. Дали воздавал должное заслугам мировой науки в расшифровке роли ДНК, намекал на божественную подсказку ученым в этом направлении, намекал на существование спирали жизни на других планетах...</a:t>
            </a:r>
          </a:p>
          <a:p>
            <a:r>
              <a:rPr lang="ru-RU" sz="1200" kern="1200" dirty="0" smtClean="0">
                <a:solidFill>
                  <a:schemeClr val="tx1"/>
                </a:solidFill>
                <a:latin typeface="+mn-lt"/>
                <a:ea typeface="+mn-ea"/>
                <a:cs typeface="+mn-cs"/>
              </a:rPr>
              <a:t> </a:t>
            </a:r>
          </a:p>
          <a:p>
            <a:r>
              <a:rPr lang="ru-RU" sz="1200" kern="1200" dirty="0" smtClean="0">
                <a:solidFill>
                  <a:schemeClr val="tx1"/>
                </a:solidFill>
                <a:latin typeface="+mn-lt"/>
                <a:ea typeface="+mn-ea"/>
                <a:cs typeface="+mn-cs"/>
              </a:rPr>
              <a:t>Дали в этой речи откровенно признался, что завидует генетикам, будучи далек от их поисков, но научные достижения эпохи для него лично являются единственным постоянным путеводителем в художественном творчестве. Его восхищает поэтическая интуиция генетиков, постигших ослепляющую красоту математически закодированной структуры сути жизни. Дали поведал, что в лабораториях испанских и американских генетиков он не раз наблюдал «сублимации жизни» через электронный микроскоп. Они казались абстракциями, но он понимал: это — обыкновенные формы жизни, рассекреченные его современниками. Вид спиралей приводил его в восторг. Он вспоминал слова Платона о том, что Бог правит миром посредством геометрии...</a:t>
            </a:r>
          </a:p>
          <a:p>
            <a:r>
              <a:rPr lang="ru-RU" sz="1200" kern="1200" dirty="0" smtClean="0">
                <a:solidFill>
                  <a:schemeClr val="tx1"/>
                </a:solidFill>
                <a:latin typeface="+mn-lt"/>
                <a:ea typeface="+mn-ea"/>
                <a:cs typeface="+mn-cs"/>
              </a:rPr>
              <a:t> </a:t>
            </a:r>
          </a:p>
          <a:p>
            <a:r>
              <a:rPr lang="ru-RU" sz="1200" kern="1200" dirty="0" smtClean="0">
                <a:solidFill>
                  <a:schemeClr val="tx1"/>
                </a:solidFill>
                <a:latin typeface="+mn-lt"/>
                <a:ea typeface="+mn-ea"/>
                <a:cs typeface="+mn-cs"/>
              </a:rPr>
              <a:t>В 1977 году испанский генетик </a:t>
            </a:r>
            <a:r>
              <a:rPr lang="ru-RU" sz="1200" kern="1200" dirty="0" err="1" smtClean="0">
                <a:solidFill>
                  <a:schemeClr val="tx1"/>
                </a:solidFill>
                <a:latin typeface="+mn-lt"/>
                <a:ea typeface="+mn-ea"/>
                <a:cs typeface="+mn-cs"/>
              </a:rPr>
              <a:t>Жоан</a:t>
            </a:r>
            <a:r>
              <a:rPr lang="ru-RU" sz="1200" kern="1200" dirty="0" smtClean="0">
                <a:solidFill>
                  <a:schemeClr val="tx1"/>
                </a:solidFill>
                <a:latin typeface="+mn-lt"/>
                <a:ea typeface="+mn-ea"/>
                <a:cs typeface="+mn-cs"/>
              </a:rPr>
              <a:t> </a:t>
            </a:r>
            <a:r>
              <a:rPr lang="ru-RU" sz="1200" kern="1200" dirty="0" err="1" smtClean="0">
                <a:solidFill>
                  <a:schemeClr val="tx1"/>
                </a:solidFill>
                <a:latin typeface="+mn-lt"/>
                <a:ea typeface="+mn-ea"/>
                <a:cs typeface="+mn-cs"/>
              </a:rPr>
              <a:t>Оро</a:t>
            </a:r>
            <a:r>
              <a:rPr lang="ru-RU" sz="1200" kern="1200" dirty="0" smtClean="0">
                <a:solidFill>
                  <a:schemeClr val="tx1"/>
                </a:solidFill>
                <a:latin typeface="+mn-lt"/>
                <a:ea typeface="+mn-ea"/>
                <a:cs typeface="+mn-cs"/>
              </a:rPr>
              <a:t> написал в мадридской газете, что Дали был среди художников единственным, кто проявил подчеркнутый интерес к новой биологии второй половины XX века. Он напомнил: именно Сальвадор Дали сказал, что жизнь произошла из хаоса, но сразу потекла по законам математики. Мысль, которую цитировал однажды престижный английский журнал «Природа».</a:t>
            </a:r>
          </a:p>
          <a:p>
            <a:r>
              <a:rPr lang="ru-RU" sz="1200" kern="1200" dirty="0" smtClean="0">
                <a:solidFill>
                  <a:schemeClr val="tx1"/>
                </a:solidFill>
                <a:latin typeface="+mn-lt"/>
                <a:ea typeface="+mn-ea"/>
                <a:cs typeface="+mn-cs"/>
              </a:rPr>
              <a:t> </a:t>
            </a:r>
          </a:p>
          <a:p>
            <a:r>
              <a:rPr lang="ru-RU" sz="1200" kern="1200" dirty="0" smtClean="0">
                <a:solidFill>
                  <a:schemeClr val="tx1"/>
                </a:solidFill>
                <a:latin typeface="+mn-lt"/>
                <a:ea typeface="+mn-ea"/>
                <a:cs typeface="+mn-cs"/>
              </a:rPr>
              <a:t>Как написал </a:t>
            </a:r>
            <a:r>
              <a:rPr lang="ru-RU" sz="1200" kern="1200" dirty="0" err="1" smtClean="0">
                <a:solidFill>
                  <a:schemeClr val="tx1"/>
                </a:solidFill>
                <a:latin typeface="+mn-lt"/>
                <a:ea typeface="+mn-ea"/>
                <a:cs typeface="+mn-cs"/>
              </a:rPr>
              <a:t>Оро</a:t>
            </a:r>
            <a:r>
              <a:rPr lang="ru-RU" sz="1200" kern="1200" dirty="0" smtClean="0">
                <a:solidFill>
                  <a:schemeClr val="tx1"/>
                </a:solidFill>
                <a:latin typeface="+mn-lt"/>
                <a:ea typeface="+mn-ea"/>
                <a:cs typeface="+mn-cs"/>
              </a:rPr>
              <a:t>, Сальвадор Дали не ограничил свои интересы одной генетикой. Его привлекали вопросы кибернетики, философские проблемы машины времени, достижения органической химии. Он проштудировал много статей по успехам и огрехам атомной физики. В последние годы был взволнован экологией, но просто не успел отразить в картинах, как человечество по горло, погрязло в индустриальных отходах. Но художник упорно думал об этом. Ведь экологическая чистота — это залог жизни. Словом, делает вывод </a:t>
            </a:r>
            <a:r>
              <a:rPr lang="ru-RU" sz="1200" kern="1200" dirty="0" err="1" smtClean="0">
                <a:solidFill>
                  <a:schemeClr val="tx1"/>
                </a:solidFill>
                <a:latin typeface="+mn-lt"/>
                <a:ea typeface="+mn-ea"/>
                <a:cs typeface="+mn-cs"/>
              </a:rPr>
              <a:t>Оро</a:t>
            </a:r>
            <a:r>
              <a:rPr lang="ru-RU" sz="1200" kern="1200" dirty="0" smtClean="0">
                <a:solidFill>
                  <a:schemeClr val="tx1"/>
                </a:solidFill>
                <a:latin typeface="+mn-lt"/>
                <a:ea typeface="+mn-ea"/>
                <a:cs typeface="+mn-cs"/>
              </a:rPr>
              <a:t>, Дали среди других живописцев резко выделялся научно-технической осведомленностью. И это давало, ему импульс творчества и оптимизма.</a:t>
            </a:r>
          </a:p>
          <a:p>
            <a:endParaRPr lang="ru-RU" dirty="0" smtClean="0"/>
          </a:p>
          <a:p>
            <a:endParaRPr lang="ru-RU" dirty="0"/>
          </a:p>
        </p:txBody>
      </p:sp>
      <p:sp>
        <p:nvSpPr>
          <p:cNvPr id="4" name="Номер слайда 3"/>
          <p:cNvSpPr>
            <a:spLocks noGrp="1"/>
          </p:cNvSpPr>
          <p:nvPr>
            <p:ph type="sldNum" sz="quarter" idx="10"/>
          </p:nvPr>
        </p:nvSpPr>
        <p:spPr/>
        <p:txBody>
          <a:bodyPr/>
          <a:lstStyle/>
          <a:p>
            <a:fld id="{7381674F-6831-47D0-9BBB-62FA7BB180A3}" type="slidenum">
              <a:rPr lang="ru-RU" smtClean="0"/>
              <a:pPr/>
              <a:t>5</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Съемки в Париже длились две недели. На­сколько активно участвовал в съемках Дали, сыгравший неболь­шую роль монаха, неизвестно. В 1929 году фильм под названи­ем «Андалузский пес» был впер­вые показан на частном просмо­тре, где присутствовали, в част­ности, архитектор </a:t>
            </a:r>
            <a:r>
              <a:rPr lang="ru-RU" dirty="0" err="1" smtClean="0"/>
              <a:t>Ле</a:t>
            </a:r>
            <a:r>
              <a:rPr lang="ru-RU" dirty="0" smtClean="0"/>
              <a:t> Корбюзье, Пабло Пикассо и лидер сюрреа­листов Андре </a:t>
            </a:r>
            <a:r>
              <a:rPr lang="ru-RU" dirty="0" err="1" smtClean="0"/>
              <a:t>Бретон</a:t>
            </a:r>
            <a:r>
              <a:rPr lang="ru-RU" dirty="0" smtClean="0"/>
              <a:t>. </a:t>
            </a:r>
            <a:r>
              <a:rPr lang="ru-RU" dirty="0" err="1" smtClean="0"/>
              <a:t>Бретон</a:t>
            </a:r>
            <a:r>
              <a:rPr lang="ru-RU" dirty="0" smtClean="0"/>
              <a:t> сразу же распознал исключи­тельную одаренность, которую продемонстрировали Дали и </a:t>
            </a:r>
            <a:r>
              <a:rPr lang="ru-RU" dirty="0" err="1" smtClean="0"/>
              <a:t>Бу­нюэль</a:t>
            </a:r>
            <a:r>
              <a:rPr lang="ru-RU" dirty="0" smtClean="0"/>
              <a:t>, </a:t>
            </a:r>
            <a:r>
              <a:rPr lang="ru-RU" dirty="0" err="1" smtClean="0"/>
              <a:t>и</a:t>
            </a:r>
            <a:r>
              <a:rPr lang="ru-RU" dirty="0" smtClean="0"/>
              <a:t> охарактеризовал их ра­боту как первый в истории сюр­реалистический фильм. </a:t>
            </a:r>
            <a:br>
              <a:rPr lang="ru-RU" dirty="0" smtClean="0"/>
            </a:br>
            <a:r>
              <a:rPr lang="ru-RU" dirty="0" smtClean="0"/>
              <a:t/>
            </a:r>
            <a:br>
              <a:rPr lang="ru-RU" dirty="0" smtClean="0"/>
            </a:br>
            <a:r>
              <a:rPr lang="ru-RU" dirty="0" smtClean="0"/>
              <a:t>Рецензенты провозгласили его пово­ротным пунктом в развитии ки­но и шедевром сюрреализма. Работа </a:t>
            </a:r>
            <a:r>
              <a:rPr lang="ru-RU" dirty="0" err="1" smtClean="0"/>
              <a:t>Бунюэля</a:t>
            </a:r>
            <a:r>
              <a:rPr lang="ru-RU" dirty="0" smtClean="0"/>
              <a:t> и Дали замеча­тельна потому, что она впервые перенесла на экран принцип сво­бодных изобразительных и язы­ковых ассоциаций, осуществле­ния которого требовал в своем «Первом сюрреалистическом ма­нифесте» Андре </a:t>
            </a:r>
            <a:r>
              <a:rPr lang="ru-RU" dirty="0" err="1" smtClean="0"/>
              <a:t>Бретон</a:t>
            </a:r>
            <a:r>
              <a:rPr lang="ru-RU" dirty="0" smtClean="0"/>
              <a:t>.</a:t>
            </a:r>
            <a:br>
              <a:rPr lang="ru-RU" dirty="0" smtClean="0"/>
            </a:br>
            <a:r>
              <a:rPr lang="ru-RU" dirty="0" smtClean="0"/>
              <a:t/>
            </a:r>
            <a:br>
              <a:rPr lang="ru-RU" dirty="0" smtClean="0"/>
            </a:br>
            <a:r>
              <a:rPr lang="ru-RU" dirty="0" smtClean="0"/>
              <a:t>С пер­вых кадров зритель повергается в состояние шока, которое не осла­бевает ни на мгновение. Ужас, че­ловеческое страдание и разложе­ние перемежаются мрачной иро­нией и смачными сценами повсе­дневности. Техника монтажа и переплетение мотивов напомина­ют о принципе «автоматического письма» сюрреалистов, обнажавшем неосознанные порывы и ир­рациональные мысли.</a:t>
            </a:r>
            <a:br>
              <a:rPr lang="ru-RU" dirty="0" smtClean="0"/>
            </a:br>
            <a:endParaRPr lang="ru-RU" dirty="0" smtClean="0"/>
          </a:p>
          <a:p>
            <a:endParaRPr lang="ru-RU" dirty="0"/>
          </a:p>
        </p:txBody>
      </p:sp>
      <p:sp>
        <p:nvSpPr>
          <p:cNvPr id="4" name="Номер слайда 3"/>
          <p:cNvSpPr>
            <a:spLocks noGrp="1"/>
          </p:cNvSpPr>
          <p:nvPr>
            <p:ph type="sldNum" sz="quarter" idx="10"/>
          </p:nvPr>
        </p:nvSpPr>
        <p:spPr/>
        <p:txBody>
          <a:bodyPr/>
          <a:lstStyle/>
          <a:p>
            <a:fld id="{7381674F-6831-47D0-9BBB-62FA7BB180A3}" type="slidenum">
              <a:rPr lang="ru-RU" smtClean="0"/>
              <a:pPr/>
              <a:t>7</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Гала, уроженка России, была примерно на десять лет старше Дали. Элюар встретился с Еленой Дмитриевной </a:t>
            </a:r>
            <a:r>
              <a:rPr lang="ru-RU" dirty="0" err="1" smtClean="0"/>
              <a:t>Дьяконовой</a:t>
            </a:r>
            <a:r>
              <a:rPr lang="ru-RU" dirty="0" smtClean="0"/>
              <a:t> в 1912 году в швейцарском санатории и женился на ней летом 1916 года в Париже. Через мужа она познакомилась с сюрреалистами и другими художниками-авангардистами.</a:t>
            </a:r>
            <a:br>
              <a:rPr lang="ru-RU" dirty="0" smtClean="0"/>
            </a:br>
            <a:r>
              <a:rPr lang="ru-RU" dirty="0" smtClean="0"/>
              <a:t>В том числе — с Максом Эрнстом из </a:t>
            </a:r>
            <a:r>
              <a:rPr lang="ru-RU" dirty="0" err="1" smtClean="0"/>
              <a:t>Брюля</a:t>
            </a:r>
            <a:r>
              <a:rPr lang="ru-RU" dirty="0" smtClean="0"/>
              <a:t> под Кельном, с которым Гала, чрезвычайно свободная в вопросах брака, всту­пила в интимные отношения. Она глубоко понимала искусство, что очень ценилось сюрреали­стами. Ей — советчице и музе — Макс Эрнст воздал должное в картине Встреча друзей (1922), на которой Гала изображена среди художников, поэтов и философов. Она была единственным персонажем, не занимавшимся творчеством. Дали обрел в Гале идеальную спутницу жизни, без которой его истерики, возможно, переросли бы в болезнь. Как по­стоянно подчеркивал художник, Гала воплощала для него не только совершенную возлюбленную, но и незаменимую целительницу.</a:t>
            </a:r>
            <a:br>
              <a:rPr lang="ru-RU" dirty="0" smtClean="0"/>
            </a:br>
            <a:endParaRPr lang="ru-RU" dirty="0" smtClean="0"/>
          </a:p>
          <a:p>
            <a:endParaRPr lang="ru-RU" dirty="0"/>
          </a:p>
        </p:txBody>
      </p:sp>
      <p:sp>
        <p:nvSpPr>
          <p:cNvPr id="4" name="Номер слайда 3"/>
          <p:cNvSpPr>
            <a:spLocks noGrp="1"/>
          </p:cNvSpPr>
          <p:nvPr>
            <p:ph type="sldNum" sz="quarter" idx="10"/>
          </p:nvPr>
        </p:nvSpPr>
        <p:spPr/>
        <p:txBody>
          <a:bodyPr/>
          <a:lstStyle/>
          <a:p>
            <a:fld id="{7381674F-6831-47D0-9BBB-62FA7BB180A3}" type="slidenum">
              <a:rPr lang="ru-RU" smtClean="0"/>
              <a:pPr/>
              <a:t>9</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В 1951 году Дали опубликовал «Мистический манифест», желая таким образом обратить внимание на свою картину Христос св. Иоанна на кресте.</a:t>
            </a:r>
            <a:br>
              <a:rPr lang="ru-RU" dirty="0" smtClean="0"/>
            </a:br>
            <a:r>
              <a:rPr lang="ru-RU" dirty="0" smtClean="0"/>
              <a:t/>
            </a:r>
            <a:br>
              <a:rPr lang="ru-RU" dirty="0" smtClean="0"/>
            </a:br>
            <a:r>
              <a:rPr lang="ru-RU" dirty="0" smtClean="0"/>
              <a:t>Это первое изображение Христа, созданное Дали. </a:t>
            </a:r>
            <a:r>
              <a:rPr lang="ru-RU" dirty="0" err="1" smtClean="0"/>
              <a:t>Кар¬тина</a:t>
            </a:r>
            <a:r>
              <a:rPr lang="ru-RU" dirty="0" smtClean="0"/>
              <a:t> возникла под впечатлением от маленького рисунка, якобы набросанного с креста самим святым Иоанном и показывавшего Христа в той же необычной перспективе. Дали изображает распятого так, будто зритель смотрит на Иисуса сверху, как ангел или сам Господь. И в этой работе, и в более поздних изображениях Христа, Дали отказался от таких атрибутов распятия, как терновый венец, гвозди и раны.</a:t>
            </a:r>
            <a:br>
              <a:rPr lang="ru-RU" dirty="0" smtClean="0"/>
            </a:br>
            <a:endParaRPr lang="ru-RU" dirty="0"/>
          </a:p>
        </p:txBody>
      </p:sp>
      <p:sp>
        <p:nvSpPr>
          <p:cNvPr id="4" name="Номер слайда 3"/>
          <p:cNvSpPr>
            <a:spLocks noGrp="1"/>
          </p:cNvSpPr>
          <p:nvPr>
            <p:ph type="sldNum" sz="quarter" idx="10"/>
          </p:nvPr>
        </p:nvSpPr>
        <p:spPr/>
        <p:txBody>
          <a:bodyPr/>
          <a:lstStyle/>
          <a:p>
            <a:fld id="{7381674F-6831-47D0-9BBB-62FA7BB180A3}" type="slidenum">
              <a:rPr lang="ru-RU" smtClean="0"/>
              <a:pPr/>
              <a:t>11</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t>Тем самым художник пытался зримо обозначить силы взаимодействия между этими частицами и приблизить свою работу к новой научной картине мира. Он заявлял: «Я дематериализовал изобразительными средствами материю, затем одушевил ее, чтобы наполнить энергией». То есть живописец ставил перед собой цель включить в свой естественно научный подход духовно-религиозный мотив. В картине Атомная </a:t>
            </a:r>
            <a:r>
              <a:rPr lang="ru-RU" sz="1200" dirty="0" err="1" smtClean="0"/>
              <a:t>Леда</a:t>
            </a:r>
            <a:r>
              <a:rPr lang="ru-RU" sz="1200" dirty="0" smtClean="0"/>
              <a:t> Дали связал тему естественных наук с </a:t>
            </a:r>
            <a:r>
              <a:rPr lang="ru-RU" sz="1200" dirty="0" err="1" smtClean="0"/>
              <a:t>мотива¬ми</a:t>
            </a:r>
            <a:r>
              <a:rPr lang="ru-RU" sz="1200" dirty="0" smtClean="0"/>
              <a:t> греческой мифологии.</a:t>
            </a:r>
            <a:br>
              <a:rPr lang="ru-RU" sz="1200" dirty="0" smtClean="0"/>
            </a:br>
            <a:r>
              <a:rPr lang="ru-RU" sz="1200" dirty="0" smtClean="0"/>
              <a:t/>
            </a:r>
            <a:br>
              <a:rPr lang="ru-RU" sz="1200" dirty="0" smtClean="0"/>
            </a:br>
            <a:r>
              <a:rPr lang="ru-RU" sz="1200" dirty="0" smtClean="0"/>
              <a:t>Все в этой картине парит — даже волюты (архитектурные детали). Художник изображает энергетическое равновесие между силами притяжения и отталкивания внутри атома. Этот баланс присутствует и в отношениях между </a:t>
            </a:r>
            <a:r>
              <a:rPr lang="ru-RU" sz="1200" dirty="0" err="1" smtClean="0"/>
              <a:t>Ледой</a:t>
            </a:r>
            <a:r>
              <a:rPr lang="ru-RU" sz="1200" dirty="0" smtClean="0"/>
              <a:t> и лебедем, которым посвящена картина.</a:t>
            </a:r>
            <a:br>
              <a:rPr lang="ru-RU" sz="1200" dirty="0" smtClean="0"/>
            </a:br>
            <a:r>
              <a:rPr lang="ru-RU" sz="1200" dirty="0" smtClean="0"/>
              <a:t/>
            </a:r>
            <a:br>
              <a:rPr lang="ru-RU" sz="1200" dirty="0" smtClean="0"/>
            </a:br>
            <a:r>
              <a:rPr lang="ru-RU" sz="1200" dirty="0" smtClean="0"/>
              <a:t>В противоречие мифу, согласно которому Зевс покорил </a:t>
            </a:r>
            <a:r>
              <a:rPr lang="ru-RU" sz="1200" dirty="0" err="1" smtClean="0"/>
              <a:t>Леду</a:t>
            </a:r>
            <a:r>
              <a:rPr lang="ru-RU" sz="1200" dirty="0" smtClean="0"/>
              <a:t>, Дали не написал слияния этих двух существ. Хотя </a:t>
            </a:r>
            <a:r>
              <a:rPr lang="ru-RU" sz="1200" dirty="0" err="1" smtClean="0"/>
              <a:t>Леда</a:t>
            </a:r>
            <a:r>
              <a:rPr lang="ru-RU" sz="1200" dirty="0" smtClean="0"/>
              <a:t> (лицо которой написано с </a:t>
            </a:r>
            <a:r>
              <a:rPr lang="ru-RU" sz="1200" dirty="0" err="1" smtClean="0"/>
              <a:t>Галы</a:t>
            </a:r>
            <a:r>
              <a:rPr lang="ru-RU" sz="1200" dirty="0" smtClean="0"/>
              <a:t>) повернулась к лебедю, и композиционно они — единое целое, соприкосновение между </a:t>
            </a:r>
            <a:r>
              <a:rPr lang="ru-RU" sz="1200" dirty="0" err="1" smtClean="0"/>
              <a:t>ни¬ми</a:t>
            </a:r>
            <a:r>
              <a:rPr lang="ru-RU" sz="1200" dirty="0" smtClean="0"/>
              <a:t> отсутствует.</a:t>
            </a:r>
            <a:br>
              <a:rPr lang="ru-RU" sz="1200" dirty="0" smtClean="0"/>
            </a:br>
            <a:r>
              <a:rPr lang="ru-RU" sz="1200" dirty="0" smtClean="0"/>
              <a:t/>
            </a:r>
            <a:br>
              <a:rPr lang="ru-RU" sz="1200" dirty="0" smtClean="0"/>
            </a:br>
            <a:r>
              <a:rPr lang="ru-RU" sz="1200" dirty="0" smtClean="0"/>
              <a:t>Это изображение любви как нерасторжимой, но не сексуальной связи соответствует отношениям Дали с его супругой </a:t>
            </a:r>
            <a:r>
              <a:rPr lang="ru-RU" sz="1200" dirty="0" err="1" smtClean="0"/>
              <a:t>Галой</a:t>
            </a:r>
            <a:r>
              <a:rPr lang="ru-RU" sz="1200" dirty="0" smtClean="0"/>
              <a:t> (как отмечали биографы). В 1960-е годы художника стали занимать вопросы происхождения </a:t>
            </a:r>
            <a:r>
              <a:rPr lang="ru-RU" sz="1200" dirty="0" err="1" smtClean="0"/>
              <a:t>Вселен¬ной</a:t>
            </a:r>
            <a:r>
              <a:rPr lang="ru-RU" sz="1200" dirty="0" smtClean="0"/>
              <a:t>. В картине </a:t>
            </a:r>
            <a:r>
              <a:rPr lang="ru-RU" sz="1200" dirty="0" err="1" smtClean="0"/>
              <a:t>Галацида-лацидезоксирибонуклеиновая</a:t>
            </a:r>
            <a:r>
              <a:rPr lang="ru-RU" sz="1200" dirty="0" smtClean="0"/>
              <a:t> кислота перед нами разворачивается космологическое действо.</a:t>
            </a:r>
            <a:br>
              <a:rPr lang="ru-RU" sz="1200" dirty="0" smtClean="0"/>
            </a:br>
            <a:r>
              <a:rPr lang="ru-RU" sz="1200" dirty="0" smtClean="0"/>
              <a:t/>
            </a:r>
            <a:br>
              <a:rPr lang="ru-RU" sz="1200" dirty="0" smtClean="0"/>
            </a:br>
            <a:r>
              <a:rPr lang="ru-RU" sz="1200" dirty="0" smtClean="0"/>
              <a:t>Бог-отец, контуры которого, как и в ранних загадочных полотнах Дали, формируются самим пейзажем, уносит тело Христа к себе на небо. Рядом с его рукой — молекула ДНК, структура которой была незадолго до этого расшифрована биохимиками Криком и Уотсоном.</a:t>
            </a:r>
            <a:br>
              <a:rPr lang="ru-RU" sz="1200" dirty="0" smtClean="0"/>
            </a:br>
            <a:endParaRPr lang="ru-RU" sz="1200" dirty="0" smtClean="0"/>
          </a:p>
          <a:p>
            <a:endParaRPr lang="ru-RU" dirty="0"/>
          </a:p>
        </p:txBody>
      </p:sp>
      <p:sp>
        <p:nvSpPr>
          <p:cNvPr id="4" name="Номер слайда 3"/>
          <p:cNvSpPr>
            <a:spLocks noGrp="1"/>
          </p:cNvSpPr>
          <p:nvPr>
            <p:ph type="sldNum" sz="quarter" idx="10"/>
          </p:nvPr>
        </p:nvSpPr>
        <p:spPr/>
        <p:txBody>
          <a:bodyPr/>
          <a:lstStyle/>
          <a:p>
            <a:fld id="{7381674F-6831-47D0-9BBB-62FA7BB180A3}" type="slidenum">
              <a:rPr lang="ru-RU" smtClean="0"/>
              <a:pPr/>
              <a:t>12</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ДНК, сохраняющая генетическую информацию о каждом живом существе, символизирует в данном случае продолжение жизни. А расположенная рядом кристаллическая решетка — собственное уничтожение, так как каждая ее фигура может выстрелить в другую и уничтожить ее.</a:t>
            </a:r>
            <a:endParaRPr lang="ru-RU" dirty="0"/>
          </a:p>
        </p:txBody>
      </p:sp>
      <p:sp>
        <p:nvSpPr>
          <p:cNvPr id="4" name="Номер слайда 3"/>
          <p:cNvSpPr>
            <a:spLocks noGrp="1"/>
          </p:cNvSpPr>
          <p:nvPr>
            <p:ph type="sldNum" sz="quarter" idx="10"/>
          </p:nvPr>
        </p:nvSpPr>
        <p:spPr/>
        <p:txBody>
          <a:bodyPr/>
          <a:lstStyle/>
          <a:p>
            <a:fld id="{7381674F-6831-47D0-9BBB-62FA7BB180A3}" type="slidenum">
              <a:rPr lang="ru-RU" smtClean="0"/>
              <a:pPr/>
              <a:t>13</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dirty="0" smtClean="0"/>
              <a:t>Порой фотографии создают впечатление, будто это инсценировки самого Дали: рук фотографа в них не видно. Только лучшим мастерам удавалось сохранять свой собственный почерк.</a:t>
            </a:r>
            <a:br>
              <a:rPr lang="ru-RU" sz="1200" dirty="0" smtClean="0"/>
            </a:br>
            <a:r>
              <a:rPr lang="ru-RU" dirty="0" smtClean="0"/>
              <a:t>К тому времени Дали уже давно был признанным мэтром, но публику, а следовательно, и средства массовой информации прежде всего интересовала эксцентричная личность, под которую и стилизовал себя Дали.</a:t>
            </a:r>
            <a:br>
              <a:rPr lang="ru-RU" dirty="0" smtClean="0"/>
            </a:br>
            <a:r>
              <a:rPr lang="ru-RU" dirty="0" smtClean="0"/>
              <a:t>Фотография служила Дали и в качестве документа, и в качестве саморекламы. И в том, и в другом случае художник демонстрировал свой огромный созидательный потенциал и тягу к экспериментированию. Он использовал фотографию не только для отображения действительности, но и для </a:t>
            </a:r>
            <a:r>
              <a:rPr lang="ru-RU" dirty="0" err="1" smtClean="0"/>
              <a:t>инсценирования</a:t>
            </a:r>
            <a:r>
              <a:rPr lang="ru-RU" dirty="0" smtClean="0"/>
              <a:t> и «документирования» сюрреалистических акций.</a:t>
            </a:r>
            <a:br>
              <a:rPr lang="ru-RU" dirty="0" smtClean="0"/>
            </a:br>
            <a:endParaRPr lang="ru-RU" dirty="0"/>
          </a:p>
        </p:txBody>
      </p:sp>
      <p:sp>
        <p:nvSpPr>
          <p:cNvPr id="4" name="Номер слайда 3"/>
          <p:cNvSpPr>
            <a:spLocks noGrp="1"/>
          </p:cNvSpPr>
          <p:nvPr>
            <p:ph type="sldNum" sz="quarter" idx="10"/>
          </p:nvPr>
        </p:nvSpPr>
        <p:spPr/>
        <p:txBody>
          <a:bodyPr/>
          <a:lstStyle/>
          <a:p>
            <a:fld id="{7381674F-6831-47D0-9BBB-62FA7BB180A3}" type="slidenum">
              <a:rPr lang="ru-RU" smtClean="0"/>
              <a:pPr/>
              <a:t>15</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t/>
            </a:r>
            <a:br>
              <a:rPr lang="ru-RU" sz="1200" dirty="0" smtClean="0"/>
            </a:br>
            <a:r>
              <a:rPr lang="ru-RU" sz="1200" dirty="0" smtClean="0"/>
              <a:t>Затем он стал пользоваться этим целенаправленно, чтобы обратить на себя внимание. Дали постоянно напоминал о себе парадоксальными поступками и трюками, не поддававшимися нормальному толкованию.</a:t>
            </a:r>
            <a:br>
              <a:rPr lang="ru-RU" sz="1200" dirty="0" smtClean="0"/>
            </a:br>
            <a:r>
              <a:rPr lang="ru-RU" sz="1200" dirty="0" smtClean="0"/>
              <a:t>В Нью-Йорке Дали привлек внимание, украсив две витрины магазина «</a:t>
            </a:r>
            <a:r>
              <a:rPr lang="ru-RU" sz="1200" dirty="0" err="1" smtClean="0"/>
              <a:t>Бонвит-Теллер</a:t>
            </a:r>
            <a:r>
              <a:rPr lang="ru-RU" sz="1200" dirty="0" smtClean="0"/>
              <a:t>» на тему дня и ночи. Когда через некоторое время художник пожелал еще раз взглянуть на дело рук своих, он обнаружил, что декорация изменена.</a:t>
            </a:r>
            <a:br>
              <a:rPr lang="ru-RU" sz="1200" dirty="0" smtClean="0"/>
            </a:br>
            <a:r>
              <a:rPr lang="ru-RU" sz="1200" dirty="0" smtClean="0"/>
              <a:t/>
            </a:r>
            <a:br>
              <a:rPr lang="ru-RU" sz="1200" dirty="0" smtClean="0"/>
            </a:br>
            <a:r>
              <a:rPr lang="ru-RU" sz="1200" dirty="0" smtClean="0"/>
              <a:t>В ярости он опрокинул в витрине ванну с водой, в которой сидела кукла начала века. Та, выскользнув, разбила стекло витрины. Полиция тут же арестовала художника. В конце концов Гале и одному американскому меценату пришлось вызволять Дали из участка.</a:t>
            </a:r>
            <a:br>
              <a:rPr lang="ru-RU" sz="1200" dirty="0" smtClean="0"/>
            </a:br>
            <a:r>
              <a:rPr lang="ru-RU" sz="1200" dirty="0" smtClean="0"/>
              <a:t/>
            </a:r>
            <a:br>
              <a:rPr lang="ru-RU" sz="1200" dirty="0" smtClean="0"/>
            </a:br>
            <a:r>
              <a:rPr lang="ru-RU" sz="1200" dirty="0" smtClean="0"/>
              <a:t>Судья, перед которым он впоследствии предстал, решил, что Дали реагировал неадекватно и должен заменить стекло, но добавил, что каждый художник имеет право защищать свое творение до последнего. Вскоре после этого Дали опубликовал в свое оправдание манифест под названием «Декларация прав человека на безумие, право воображения на независимость».</a:t>
            </a:r>
            <a:br>
              <a:rPr lang="ru-RU" sz="1200" dirty="0" smtClean="0"/>
            </a:br>
            <a:endParaRPr lang="ru-RU" sz="1200" dirty="0" smtClean="0"/>
          </a:p>
          <a:p>
            <a:endParaRPr lang="ru-RU" dirty="0"/>
          </a:p>
        </p:txBody>
      </p:sp>
      <p:sp>
        <p:nvSpPr>
          <p:cNvPr id="4" name="Номер слайда 3"/>
          <p:cNvSpPr>
            <a:spLocks noGrp="1"/>
          </p:cNvSpPr>
          <p:nvPr>
            <p:ph type="sldNum" sz="quarter" idx="10"/>
          </p:nvPr>
        </p:nvSpPr>
        <p:spPr/>
        <p:txBody>
          <a:bodyPr/>
          <a:lstStyle/>
          <a:p>
            <a:fld id="{7381674F-6831-47D0-9BBB-62FA7BB180A3}" type="slidenum">
              <a:rPr lang="ru-RU" smtClean="0"/>
              <a:pPr/>
              <a:t>18</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06.11.2012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06.11.2012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06.11.2012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06.11.2012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06.11.2012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06.11.2012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06.11.2012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06.11.2012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06.11.2012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06.11.2012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06.11.2012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06.11.2012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p:zoom/>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tat8.blog.ru/lr/090cbd3eee260b39db1318388db14834"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img0.liveinternet.ru/images/attach/c/1/62/20/62020737_32.jpg" TargetMode="External"/><Relationship Id="rId5" Type="http://schemas.openxmlformats.org/officeDocument/2006/relationships/image" Target="../media/image7.jpeg"/><Relationship Id="rId4" Type="http://schemas.openxmlformats.org/officeDocument/2006/relationships/hyperlink" Target="http://imglink.ru/"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wm-painting.ru/plugins/p19_image_design/images/1013.jpg"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png"/><Relationship Id="rId1" Type="http://schemas.openxmlformats.org/officeDocument/2006/relationships/slideLayout" Target="../slideLayouts/slideLayout4.xml"/><Relationship Id="rId5" Type="http://schemas.openxmlformats.org/officeDocument/2006/relationships/image" Target="../media/image48.jpeg"/><Relationship Id="rId4" Type="http://schemas.openxmlformats.org/officeDocument/2006/relationships/image" Target="../media/image47.jpeg"/></Relationships>
</file>

<file path=ppt/slides/_rels/slide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50.jpeg"/><Relationship Id="rId4" Type="http://schemas.openxmlformats.org/officeDocument/2006/relationships/image" Target="../media/image49.jpe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6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6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55.jpeg"/></Relationships>
</file>

<file path=ppt/slides/_rels/slide6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60.jpe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62.jpeg"/><Relationship Id="rId4" Type="http://schemas.openxmlformats.org/officeDocument/2006/relationships/image" Target="../media/image61.jpe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7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7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twilighters.ru/upload/iblock/7ea/7ea2570e93465fee4613b8c79a7b69ee.jpg"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8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hyperlink" Target="http://dobrodeya.ucoz.de/Sudjba/2010/Gala/muza.jpg"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http://stat8.blog.ru/lr/090cbd3eee260b39db1318388db14834">
            <a:hlinkClick r:id="rId2"/>
          </p:cNvPr>
          <p:cNvPicPr>
            <a:picLocks noChangeAspect="1" noChangeArrowheads="1"/>
          </p:cNvPicPr>
          <p:nvPr/>
        </p:nvPicPr>
        <p:blipFill>
          <a:blip r:embed="rId3"/>
          <a:srcRect b="35417"/>
          <a:stretch>
            <a:fillRect/>
          </a:stretch>
        </p:blipFill>
        <p:spPr bwMode="auto">
          <a:xfrm>
            <a:off x="642910" y="-21223"/>
            <a:ext cx="7929586" cy="6879223"/>
          </a:xfrm>
          <a:prstGeom prst="rect">
            <a:avLst/>
          </a:prstGeom>
          <a:noFill/>
          <a:effectLst>
            <a:softEdge rad="635000"/>
          </a:effectLst>
        </p:spPr>
      </p:pic>
      <p:pic>
        <p:nvPicPr>
          <p:cNvPr id="7" name="Рисунок 6" descr="0c34944fcecd0a98d7036ea2084ab8fa.png"/>
          <p:cNvPicPr>
            <a:picLocks noChangeAspect="1"/>
          </p:cNvPicPr>
          <p:nvPr/>
        </p:nvPicPr>
        <p:blipFill>
          <a:blip r:embed="rId4">
            <a:duotone>
              <a:schemeClr val="accent3">
                <a:shade val="45000"/>
                <a:satMod val="135000"/>
              </a:schemeClr>
              <a:prstClr val="white"/>
            </a:duotone>
          </a:blip>
          <a:stretch>
            <a:fillRect/>
          </a:stretch>
        </p:blipFill>
        <p:spPr>
          <a:xfrm>
            <a:off x="-214347" y="-357214"/>
            <a:ext cx="9572693" cy="7643866"/>
          </a:xfrm>
          <a:prstGeom prst="rect">
            <a:avLst/>
          </a:prstGeom>
        </p:spPr>
      </p:pic>
      <p:sp>
        <p:nvSpPr>
          <p:cNvPr id="2" name="Заголовок 1"/>
          <p:cNvSpPr>
            <a:spLocks noGrp="1"/>
          </p:cNvSpPr>
          <p:nvPr>
            <p:ph type="ctrTitle"/>
          </p:nvPr>
        </p:nvSpPr>
        <p:spPr>
          <a:xfrm>
            <a:off x="642910" y="1071546"/>
            <a:ext cx="7772400" cy="1470025"/>
          </a:xfrm>
        </p:spPr>
        <p:txBody>
          <a:bodyPr>
            <a:noAutofit/>
          </a:bodyPr>
          <a:lstStyle/>
          <a:p>
            <a:r>
              <a:rPr lang="ru-RU" sz="7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Жизнь и творчество Сальвадора Дали.</a:t>
            </a:r>
            <a:endParaRPr lang="ru-RU" sz="7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Подзаголовок 2"/>
          <p:cNvSpPr>
            <a:spLocks noGrp="1"/>
          </p:cNvSpPr>
          <p:nvPr>
            <p:ph type="subTitle" idx="1"/>
          </p:nvPr>
        </p:nvSpPr>
        <p:spPr/>
        <p:txBody>
          <a:bodyPr/>
          <a:lstStyle/>
          <a:p>
            <a:endParaRPr lang="ru-RU" dirty="0"/>
          </a:p>
        </p:txBody>
      </p:sp>
      <p:sp>
        <p:nvSpPr>
          <p:cNvPr id="6" name="TextBox 7"/>
          <p:cNvSpPr txBox="1"/>
          <p:nvPr/>
        </p:nvSpPr>
        <p:spPr>
          <a:xfrm>
            <a:off x="3579869" y="6237312"/>
            <a:ext cx="5564131" cy="461665"/>
          </a:xfrm>
          <a:prstGeom prst="rect">
            <a:avLst/>
          </a:prstGeom>
          <a:noFill/>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dirty="0" smtClean="0">
                <a:solidFill>
                  <a:schemeClr val="accent3">
                    <a:lumMod val="60000"/>
                    <a:lumOff val="40000"/>
                  </a:schemeClr>
                </a:solidFill>
                <a:latin typeface="Mistral" pitchFamily="66" charset="0"/>
              </a:rPr>
              <a:t>Учитель ИЗО,МХК. МАОУ Ильинской СОШ .</a:t>
            </a:r>
            <a:r>
              <a:rPr lang="ru-RU" sz="2400" dirty="0" smtClean="0">
                <a:solidFill>
                  <a:schemeClr val="accent3">
                    <a:lumMod val="60000"/>
                    <a:lumOff val="40000"/>
                  </a:schemeClr>
                </a:solidFill>
                <a:latin typeface="Mistral" pitchFamily="66" charset="0"/>
              </a:rPr>
              <a:t>Лебедь С.Г</a:t>
            </a:r>
            <a:endParaRPr lang="ru-RU" sz="2400" dirty="0">
              <a:solidFill>
                <a:schemeClr val="accent3">
                  <a:lumMod val="60000"/>
                  <a:lumOff val="40000"/>
                </a:schemeClr>
              </a:solidFill>
              <a:latin typeface="Mistral" pitchFamily="66"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0c34944fcecd0a98d7036ea2084ab8fa.png"/>
          <p:cNvPicPr>
            <a:picLocks noChangeAspect="1"/>
          </p:cNvPicPr>
          <p:nvPr/>
        </p:nvPicPr>
        <p:blipFill>
          <a:blip r:embed="rId2">
            <a:duotone>
              <a:schemeClr val="accent3">
                <a:shade val="45000"/>
                <a:satMod val="135000"/>
              </a:schemeClr>
              <a:prstClr val="white"/>
            </a:duotone>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Autofit/>
          </a:bodyPr>
          <a:lstStyle/>
          <a:p>
            <a:r>
              <a:rPr lang="ru-RU" sz="2400" b="1" dirty="0" smtClean="0"/>
              <a:t>Сальвадор Дали и Гала (Елена Дьяконова)</a:t>
            </a:r>
            <a:endParaRPr lang="ru-RU" sz="2400" b="1" dirty="0"/>
          </a:p>
        </p:txBody>
      </p:sp>
      <p:pic>
        <p:nvPicPr>
          <p:cNvPr id="1026" name="Picture 2" descr="http://rupo.ru/i/msg_i/2515/04.jpg"/>
          <p:cNvPicPr>
            <a:picLocks noGrp="1" noChangeAspect="1" noChangeArrowheads="1"/>
          </p:cNvPicPr>
          <p:nvPr>
            <p:ph idx="1"/>
          </p:nvPr>
        </p:nvPicPr>
        <p:blipFill>
          <a:blip r:embed="rId3"/>
          <a:srcRect/>
          <a:stretch>
            <a:fillRect/>
          </a:stretch>
        </p:blipFill>
        <p:spPr bwMode="auto">
          <a:xfrm rot="21007409">
            <a:off x="572429" y="1381173"/>
            <a:ext cx="3089219" cy="3609973"/>
          </a:xfrm>
          <a:prstGeom prst="rect">
            <a:avLst/>
          </a:prstGeom>
          <a:noFill/>
        </p:spPr>
      </p:pic>
      <p:pic>
        <p:nvPicPr>
          <p:cNvPr id="1028" name="Picture 4" descr="http://imglink.ru/pictures/17-11-11/1ffa9f01f7858a2ccf5af57a58669a51.jpg">
            <a:hlinkClick r:id="rId4"/>
          </p:cNvPr>
          <p:cNvPicPr>
            <a:picLocks noChangeAspect="1" noChangeArrowheads="1"/>
          </p:cNvPicPr>
          <p:nvPr/>
        </p:nvPicPr>
        <p:blipFill>
          <a:blip r:embed="rId5"/>
          <a:srcRect/>
          <a:stretch>
            <a:fillRect/>
          </a:stretch>
        </p:blipFill>
        <p:spPr bwMode="auto">
          <a:xfrm rot="1167316">
            <a:off x="5955954" y="1402218"/>
            <a:ext cx="2633667" cy="3780383"/>
          </a:xfrm>
          <a:prstGeom prst="rect">
            <a:avLst/>
          </a:prstGeom>
          <a:noFill/>
        </p:spPr>
      </p:pic>
      <p:pic>
        <p:nvPicPr>
          <p:cNvPr id="1030" name="Picture 6" descr="Картинка 3 из 4140">
            <a:hlinkClick r:id="rId6"/>
          </p:cNvPr>
          <p:cNvPicPr>
            <a:picLocks noChangeAspect="1" noChangeArrowheads="1"/>
          </p:cNvPicPr>
          <p:nvPr/>
        </p:nvPicPr>
        <p:blipFill>
          <a:blip r:embed="rId7"/>
          <a:srcRect/>
          <a:stretch>
            <a:fillRect/>
          </a:stretch>
        </p:blipFill>
        <p:spPr bwMode="auto">
          <a:xfrm>
            <a:off x="3428992" y="3000372"/>
            <a:ext cx="2614848" cy="3309934"/>
          </a:xfrm>
          <a:prstGeom prst="rect">
            <a:avLst/>
          </a:prstGeom>
          <a:noFill/>
        </p:spPr>
      </p:pic>
    </p:spTree>
  </p:cSld>
  <p:clrMapOvr>
    <a:masterClrMapping/>
  </p:clrMapOvr>
  <p:transition>
    <p:zoom/>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a:xfrm>
            <a:off x="500034" y="785794"/>
            <a:ext cx="8229600" cy="1143000"/>
          </a:xfrm>
        </p:spPr>
        <p:txBody>
          <a:bodyPr>
            <a:noAutofit/>
          </a:bodyPr>
          <a:lstStyle/>
          <a:p>
            <a:r>
              <a:rPr lang="ru-RU" sz="3200" b="1" dirty="0" smtClean="0"/>
              <a:t>Загадка Гитлера (1937)</a:t>
            </a:r>
            <a:br>
              <a:rPr lang="ru-RU" sz="3200" b="1" dirty="0" smtClean="0"/>
            </a:br>
            <a:r>
              <a:rPr lang="ru-RU" sz="3200" dirty="0" smtClean="0"/>
              <a:t/>
            </a:r>
            <a:br>
              <a:rPr lang="ru-RU" sz="3200" dirty="0" smtClean="0"/>
            </a:br>
            <a:endParaRPr lang="ru-RU" sz="3200" dirty="0"/>
          </a:p>
        </p:txBody>
      </p:sp>
      <p:pic>
        <p:nvPicPr>
          <p:cNvPr id="104450" name="Picture 2" descr="Загадка Гитлера"/>
          <p:cNvPicPr>
            <a:picLocks noGrp="1" noChangeAspect="1" noChangeArrowheads="1"/>
          </p:cNvPicPr>
          <p:nvPr>
            <p:ph idx="1"/>
          </p:nvPr>
        </p:nvPicPr>
        <p:blipFill>
          <a:blip r:embed="rId3"/>
          <a:srcRect/>
          <a:stretch>
            <a:fillRect/>
          </a:stretch>
        </p:blipFill>
        <p:spPr bwMode="auto">
          <a:xfrm>
            <a:off x="1643042" y="1571612"/>
            <a:ext cx="5821772" cy="4286280"/>
          </a:xfrm>
          <a:prstGeom prst="rect">
            <a:avLst/>
          </a:prstGeom>
          <a:noFill/>
        </p:spPr>
      </p:pic>
    </p:spTree>
  </p:cSld>
  <p:clrMapOvr>
    <a:masterClrMapping/>
  </p:clrMapOvr>
  <p:transition>
    <p:zoom/>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3200" b="1" dirty="0" smtClean="0"/>
              <a:t>Испания (1938)</a:t>
            </a:r>
            <a:endParaRPr lang="ru-RU" sz="3200" dirty="0"/>
          </a:p>
        </p:txBody>
      </p:sp>
      <p:pic>
        <p:nvPicPr>
          <p:cNvPr id="105474" name="Picture 2" descr="Испания"/>
          <p:cNvPicPr>
            <a:picLocks noGrp="1" noChangeAspect="1" noChangeArrowheads="1"/>
          </p:cNvPicPr>
          <p:nvPr>
            <p:ph idx="1"/>
          </p:nvPr>
        </p:nvPicPr>
        <p:blipFill>
          <a:blip r:embed="rId3" cstate="screen"/>
          <a:stretch>
            <a:fillRect/>
          </a:stretch>
        </p:blipFill>
        <p:spPr bwMode="auto">
          <a:xfrm>
            <a:off x="3194304" y="1601565"/>
            <a:ext cx="2755392" cy="4523232"/>
          </a:xfrm>
          <a:prstGeom prst="rect">
            <a:avLst/>
          </a:prstGeom>
          <a:noFill/>
        </p:spPr>
      </p:pic>
    </p:spTree>
  </p:cSld>
  <p:clrMapOvr>
    <a:masterClrMapping/>
  </p:clrMapOvr>
  <p:transition>
    <p:zoom/>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a:xfrm>
            <a:off x="428596" y="928670"/>
            <a:ext cx="8229600" cy="1143000"/>
          </a:xfrm>
        </p:spPr>
        <p:txBody>
          <a:bodyPr>
            <a:noAutofit/>
          </a:bodyPr>
          <a:lstStyle/>
          <a:p>
            <a:r>
              <a:rPr lang="ru-RU" sz="2800" b="1" dirty="0" smtClean="0"/>
              <a:t>Явление лица и вазы с Фруктами на берегу моря (1938)</a:t>
            </a:r>
            <a:br>
              <a:rPr lang="ru-RU" sz="2800" b="1" dirty="0" smtClean="0"/>
            </a:br>
            <a:r>
              <a:rPr lang="ru-RU" sz="2800" dirty="0" smtClean="0"/>
              <a:t/>
            </a:r>
            <a:br>
              <a:rPr lang="ru-RU" sz="2800" dirty="0" smtClean="0"/>
            </a:br>
            <a:endParaRPr lang="ru-RU" sz="2800" dirty="0"/>
          </a:p>
        </p:txBody>
      </p:sp>
      <p:pic>
        <p:nvPicPr>
          <p:cNvPr id="106498" name="Picture 2" descr="Явление лица и вазы с Фруктами на берегу моря"/>
          <p:cNvPicPr>
            <a:picLocks noGrp="1" noChangeAspect="1" noChangeArrowheads="1"/>
          </p:cNvPicPr>
          <p:nvPr>
            <p:ph idx="1"/>
          </p:nvPr>
        </p:nvPicPr>
        <p:blipFill>
          <a:blip r:embed="rId3"/>
          <a:stretch>
            <a:fillRect/>
          </a:stretch>
        </p:blipFill>
        <p:spPr bwMode="auto">
          <a:xfrm>
            <a:off x="1857356" y="1643050"/>
            <a:ext cx="5487114" cy="4643470"/>
          </a:xfrm>
          <a:prstGeom prst="rect">
            <a:avLst/>
          </a:prstGeom>
          <a:noFill/>
        </p:spPr>
      </p:pic>
    </p:spTree>
  </p:cSld>
  <p:clrMapOvr>
    <a:masterClrMapping/>
  </p:clrMapOvr>
  <p:transition>
    <p:zoom/>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3200" b="1" dirty="0" err="1" smtClean="0"/>
              <a:t>Беконечная</a:t>
            </a:r>
            <a:r>
              <a:rPr lang="ru-RU" sz="3200" b="1" dirty="0" smtClean="0"/>
              <a:t> загадка (1938)</a:t>
            </a:r>
            <a:endParaRPr lang="ru-RU" sz="3200" dirty="0"/>
          </a:p>
        </p:txBody>
      </p:sp>
      <p:pic>
        <p:nvPicPr>
          <p:cNvPr id="107522" name="Picture 2" descr="Беконечная загадка"/>
          <p:cNvPicPr>
            <a:picLocks noGrp="1" noChangeAspect="1" noChangeArrowheads="1"/>
          </p:cNvPicPr>
          <p:nvPr>
            <p:ph idx="1"/>
          </p:nvPr>
        </p:nvPicPr>
        <p:blipFill>
          <a:blip r:embed="rId3"/>
          <a:srcRect/>
          <a:stretch>
            <a:fillRect/>
          </a:stretch>
        </p:blipFill>
        <p:spPr bwMode="auto">
          <a:xfrm>
            <a:off x="1714479" y="1714488"/>
            <a:ext cx="5402697" cy="4572032"/>
          </a:xfrm>
          <a:prstGeom prst="rect">
            <a:avLst/>
          </a:prstGeom>
          <a:noFill/>
        </p:spPr>
      </p:pic>
    </p:spTree>
  </p:cSld>
  <p:clrMapOvr>
    <a:masterClrMapping/>
  </p:clrMapOvr>
  <p:transition>
    <p:zoom/>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3200" b="1" dirty="0" smtClean="0"/>
              <a:t>Исчезающие образы (1938)</a:t>
            </a:r>
            <a:endParaRPr lang="ru-RU" sz="3200" dirty="0"/>
          </a:p>
        </p:txBody>
      </p:sp>
      <p:pic>
        <p:nvPicPr>
          <p:cNvPr id="108546" name="Picture 2" descr="Исчезающие образы"/>
          <p:cNvPicPr>
            <a:picLocks noGrp="1" noChangeAspect="1" noChangeArrowheads="1"/>
          </p:cNvPicPr>
          <p:nvPr>
            <p:ph idx="1"/>
          </p:nvPr>
        </p:nvPicPr>
        <p:blipFill>
          <a:blip r:embed="rId3" cstate="screen"/>
          <a:stretch>
            <a:fillRect/>
          </a:stretch>
        </p:blipFill>
        <p:spPr bwMode="auto">
          <a:xfrm>
            <a:off x="2776728" y="1601565"/>
            <a:ext cx="3590544" cy="4523232"/>
          </a:xfrm>
          <a:prstGeom prst="rect">
            <a:avLst/>
          </a:prstGeom>
          <a:noFill/>
        </p:spPr>
      </p:pic>
    </p:spTree>
  </p:cSld>
  <p:clrMapOvr>
    <a:masterClrMapping/>
  </p:clrMapOvr>
  <p:transition>
    <p:zoom/>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Autofit/>
          </a:bodyPr>
          <a:lstStyle/>
          <a:p>
            <a:r>
              <a:rPr lang="ru-RU" sz="3200" b="1" dirty="0" smtClean="0"/>
              <a:t>Невольничий рынок с явлением незримого бюста Вольтера (1938)</a:t>
            </a:r>
            <a:endParaRPr lang="ru-RU" sz="3200" dirty="0"/>
          </a:p>
        </p:txBody>
      </p:sp>
      <p:pic>
        <p:nvPicPr>
          <p:cNvPr id="109570" name="Picture 2" descr="Невольничий рынок с явлением незримого бюста Вольтера"/>
          <p:cNvPicPr>
            <a:picLocks noGrp="1" noChangeAspect="1" noChangeArrowheads="1"/>
          </p:cNvPicPr>
          <p:nvPr>
            <p:ph idx="1"/>
          </p:nvPr>
        </p:nvPicPr>
        <p:blipFill>
          <a:blip r:embed="rId3"/>
          <a:srcRect/>
          <a:stretch>
            <a:fillRect/>
          </a:stretch>
        </p:blipFill>
        <p:spPr bwMode="auto">
          <a:xfrm>
            <a:off x="1285852" y="1500174"/>
            <a:ext cx="6339685" cy="4857784"/>
          </a:xfrm>
          <a:prstGeom prst="rect">
            <a:avLst/>
          </a:prstGeom>
          <a:noFill/>
        </p:spPr>
      </p:pic>
    </p:spTree>
  </p:cSld>
  <p:clrMapOvr>
    <a:masterClrMapping/>
  </p:clrMapOvr>
  <p:transition>
    <p:zoom/>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3200" b="1" dirty="0" smtClean="0"/>
              <a:t>Вечерний </a:t>
            </a:r>
            <a:r>
              <a:rPr lang="ru-RU" sz="3200" b="1" dirty="0" err="1" smtClean="0"/>
              <a:t>паук...надежда</a:t>
            </a:r>
            <a:r>
              <a:rPr lang="ru-RU" sz="3200" b="1" dirty="0" smtClean="0"/>
              <a:t> (1940)</a:t>
            </a:r>
            <a:endParaRPr lang="ru-RU" sz="3200" dirty="0"/>
          </a:p>
        </p:txBody>
      </p:sp>
      <p:pic>
        <p:nvPicPr>
          <p:cNvPr id="110594" name="Picture 2" descr="Вечерний паук...надежда"/>
          <p:cNvPicPr>
            <a:picLocks noGrp="1" noChangeAspect="1" noChangeArrowheads="1"/>
          </p:cNvPicPr>
          <p:nvPr>
            <p:ph idx="1"/>
          </p:nvPr>
        </p:nvPicPr>
        <p:blipFill>
          <a:blip r:embed="rId3"/>
          <a:stretch>
            <a:fillRect/>
          </a:stretch>
        </p:blipFill>
        <p:spPr bwMode="auto">
          <a:xfrm>
            <a:off x="2000232" y="1643050"/>
            <a:ext cx="5357850" cy="4500594"/>
          </a:xfrm>
          <a:prstGeom prst="rect">
            <a:avLst/>
          </a:prstGeom>
          <a:noFill/>
        </p:spPr>
      </p:pic>
    </p:spTree>
  </p:cSld>
  <p:clrMapOvr>
    <a:masterClrMapping/>
  </p:clrMapOvr>
  <p:transition>
    <p:zoom/>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Autofit/>
          </a:bodyPr>
          <a:lstStyle/>
          <a:p>
            <a:r>
              <a:rPr lang="ru-RU" sz="3200" b="1" dirty="0" smtClean="0"/>
              <a:t>Философ, освещённый луной и ущербным солнцем (1939)</a:t>
            </a:r>
            <a:endParaRPr lang="ru-RU" sz="3200" dirty="0"/>
          </a:p>
        </p:txBody>
      </p:sp>
      <p:pic>
        <p:nvPicPr>
          <p:cNvPr id="175106" name="Picture 2" descr="Философ, освещённый луной и ущербным солнцем"/>
          <p:cNvPicPr>
            <a:picLocks noGrp="1" noChangeAspect="1" noChangeArrowheads="1"/>
          </p:cNvPicPr>
          <p:nvPr>
            <p:ph idx="1"/>
          </p:nvPr>
        </p:nvPicPr>
        <p:blipFill>
          <a:blip r:embed="rId3" cstate="print"/>
          <a:stretch>
            <a:fillRect/>
          </a:stretch>
        </p:blipFill>
        <p:spPr bwMode="auto">
          <a:xfrm>
            <a:off x="1928794" y="1643050"/>
            <a:ext cx="5445220" cy="4643470"/>
          </a:xfrm>
          <a:prstGeom prst="rect">
            <a:avLst/>
          </a:prstGeom>
          <a:noFill/>
        </p:spPr>
      </p:pic>
    </p:spTree>
  </p:cSld>
  <p:clrMapOvr>
    <a:masterClrMapping/>
  </p:clrMapOvr>
  <p:transition>
    <p:zoom/>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Autofit/>
          </a:bodyPr>
          <a:lstStyle/>
          <a:p>
            <a:r>
              <a:rPr lang="ru-RU" sz="3200" b="1" dirty="0" smtClean="0"/>
              <a:t>Эскиз декорации для балета "Лабиринт" (1941)</a:t>
            </a:r>
            <a:endParaRPr lang="ru-RU" sz="3200" dirty="0"/>
          </a:p>
        </p:txBody>
      </p:sp>
      <p:pic>
        <p:nvPicPr>
          <p:cNvPr id="177154" name="Picture 2" descr="Эскиз декорации для балета Лабиринт"/>
          <p:cNvPicPr>
            <a:picLocks noGrp="1" noChangeAspect="1" noChangeArrowheads="1"/>
          </p:cNvPicPr>
          <p:nvPr>
            <p:ph idx="1"/>
          </p:nvPr>
        </p:nvPicPr>
        <p:blipFill>
          <a:blip r:embed="rId3" cstate="print"/>
          <a:stretch>
            <a:fillRect/>
          </a:stretch>
        </p:blipFill>
        <p:spPr bwMode="auto">
          <a:xfrm>
            <a:off x="1428728" y="1785926"/>
            <a:ext cx="6234231" cy="4143404"/>
          </a:xfrm>
          <a:prstGeom prst="rect">
            <a:avLst/>
          </a:prstGeom>
          <a:noFill/>
        </p:spPr>
      </p:pic>
    </p:spTree>
  </p:cSld>
  <p:clrMapOvr>
    <a:masterClrMapping/>
  </p:clrMapOvr>
  <p:transition>
    <p:zoom/>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3200" b="1" dirty="0" smtClean="0"/>
              <a:t>Леди Луис </a:t>
            </a:r>
            <a:r>
              <a:rPr lang="ru-RU" sz="3200" b="1" dirty="0" err="1" smtClean="0"/>
              <a:t>Маунтбеттен</a:t>
            </a:r>
            <a:r>
              <a:rPr lang="ru-RU" sz="3200" b="1" dirty="0" smtClean="0"/>
              <a:t> (1940)</a:t>
            </a:r>
            <a:endParaRPr lang="ru-RU" sz="3200" dirty="0"/>
          </a:p>
        </p:txBody>
      </p:sp>
      <p:pic>
        <p:nvPicPr>
          <p:cNvPr id="112642" name="Picture 2" descr="Леди Луис Маунтбеттен"/>
          <p:cNvPicPr>
            <a:picLocks noGrp="1" noChangeAspect="1" noChangeArrowheads="1"/>
          </p:cNvPicPr>
          <p:nvPr>
            <p:ph idx="1"/>
          </p:nvPr>
        </p:nvPicPr>
        <p:blipFill>
          <a:blip r:embed="rId3" cstate="screen"/>
          <a:stretch>
            <a:fillRect/>
          </a:stretch>
        </p:blipFill>
        <p:spPr bwMode="auto">
          <a:xfrm>
            <a:off x="2849880" y="1601565"/>
            <a:ext cx="3444240" cy="4523232"/>
          </a:xfrm>
          <a:prstGeom prst="rect">
            <a:avLst/>
          </a:prstGeom>
          <a:noFill/>
        </p:spPr>
      </p:pic>
    </p:spTree>
  </p:cSld>
  <p:clrMapOvr>
    <a:masterClrMapping/>
  </p:clrMapOvr>
  <p:transition>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3">
            <a:duotone>
              <a:schemeClr val="accent3">
                <a:shade val="45000"/>
                <a:satMod val="135000"/>
              </a:schemeClr>
              <a:prstClr val="white"/>
            </a:duotone>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normAutofit/>
          </a:bodyPr>
          <a:lstStyle/>
          <a:p>
            <a:r>
              <a:rPr lang="ru-RU" sz="2800" dirty="0" smtClean="0"/>
              <a:t>После того, как в 1949 году Дали получил аудиенцию папы Пия XII, во время которой тот благословил первый вариант Мадонны </a:t>
            </a:r>
            <a:r>
              <a:rPr lang="ru-RU" sz="2800" dirty="0" err="1" smtClean="0"/>
              <a:t>Порт-Льигата</a:t>
            </a:r>
            <a:r>
              <a:rPr lang="ru-RU" sz="2800" dirty="0" smtClean="0"/>
              <a:t>, художник официально заявил о своей приверженности католицизму. Не только в живописи, но и в статьях, написанных после возвращения из Соединенных Штатов, Дали все активнее обращался к религиозным сюжетам. </a:t>
            </a:r>
            <a:endParaRPr lang="ru-RU" sz="2800" dirty="0"/>
          </a:p>
        </p:txBody>
      </p:sp>
    </p:spTree>
  </p:cSld>
  <p:clrMapOvr>
    <a:masterClrMapping/>
  </p:clrMapOvr>
  <p:transition>
    <p:zoom/>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a:xfrm>
            <a:off x="4572000" y="1142984"/>
            <a:ext cx="4157634" cy="1143000"/>
          </a:xfrm>
        </p:spPr>
        <p:txBody>
          <a:bodyPr>
            <a:noAutofit/>
          </a:bodyPr>
          <a:lstStyle/>
          <a:p>
            <a:r>
              <a:rPr lang="ru-RU" sz="2800" b="1" dirty="0" smtClean="0"/>
              <a:t>Моя </a:t>
            </a:r>
            <a:r>
              <a:rPr lang="ru-RU" sz="2800" b="1" dirty="0" err="1" smtClean="0"/>
              <a:t>жена,обнажённая</a:t>
            </a:r>
            <a:r>
              <a:rPr lang="ru-RU" sz="2800" b="1" dirty="0" smtClean="0"/>
              <a:t>, смотрит на собственное тело, ставшее лесенкой, </a:t>
            </a:r>
            <a:br>
              <a:rPr lang="ru-RU" sz="2800" b="1" dirty="0" smtClean="0"/>
            </a:br>
            <a:r>
              <a:rPr lang="ru-RU" sz="2800" b="1" dirty="0" smtClean="0"/>
              <a:t>тремя позвонками колонны, небом и архитектурой (1945)</a:t>
            </a:r>
            <a:endParaRPr lang="ru-RU" sz="2800" dirty="0"/>
          </a:p>
        </p:txBody>
      </p:sp>
      <p:pic>
        <p:nvPicPr>
          <p:cNvPr id="116738" name="Picture 2" descr="Моя жена,обнажённая, смотрит на собственное тело, ставшее лесенкой, тремя позвонками колонны, небом и архитектурой"/>
          <p:cNvPicPr>
            <a:picLocks noGrp="1" noChangeAspect="1" noChangeArrowheads="1"/>
          </p:cNvPicPr>
          <p:nvPr>
            <p:ph idx="1"/>
          </p:nvPr>
        </p:nvPicPr>
        <p:blipFill>
          <a:blip r:embed="rId3" cstate="screen"/>
          <a:srcRect/>
          <a:stretch>
            <a:fillRect/>
          </a:stretch>
        </p:blipFill>
        <p:spPr bwMode="auto">
          <a:xfrm>
            <a:off x="642910" y="571480"/>
            <a:ext cx="3868293" cy="5072098"/>
          </a:xfrm>
          <a:prstGeom prst="rect">
            <a:avLst/>
          </a:prstGeom>
          <a:noFill/>
        </p:spPr>
      </p:pic>
    </p:spTree>
  </p:cSld>
  <p:clrMapOvr>
    <a:masterClrMapping/>
  </p:clrMapOvr>
  <p:transition>
    <p:zoom/>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3200" b="1" dirty="0" smtClean="0"/>
              <a:t>Портрет Пикассо (1947)</a:t>
            </a:r>
            <a:endParaRPr lang="ru-RU" sz="3200" dirty="0"/>
          </a:p>
        </p:txBody>
      </p:sp>
      <p:pic>
        <p:nvPicPr>
          <p:cNvPr id="117762" name="Picture 2" descr="Портрет Пикассо"/>
          <p:cNvPicPr>
            <a:picLocks noGrp="1" noChangeAspect="1" noChangeArrowheads="1"/>
          </p:cNvPicPr>
          <p:nvPr>
            <p:ph idx="1"/>
          </p:nvPr>
        </p:nvPicPr>
        <p:blipFill>
          <a:blip r:embed="rId3" cstate="screen"/>
          <a:stretch>
            <a:fillRect/>
          </a:stretch>
        </p:blipFill>
        <p:spPr bwMode="auto">
          <a:xfrm>
            <a:off x="2919984" y="1601565"/>
            <a:ext cx="3304032" cy="4523232"/>
          </a:xfrm>
          <a:prstGeom prst="rect">
            <a:avLst/>
          </a:prstGeom>
          <a:noFill/>
        </p:spPr>
      </p:pic>
    </p:spTree>
  </p:cSld>
  <p:clrMapOvr>
    <a:masterClrMapping/>
  </p:clrMapOvr>
  <p:transition>
    <p:zoom/>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a:xfrm>
            <a:off x="500034" y="928670"/>
            <a:ext cx="8229600" cy="1143000"/>
          </a:xfrm>
        </p:spPr>
        <p:txBody>
          <a:bodyPr>
            <a:noAutofit/>
          </a:bodyPr>
          <a:lstStyle/>
          <a:p>
            <a:r>
              <a:rPr lang="ru-RU" sz="3200" b="1" dirty="0" smtClean="0"/>
              <a:t>Расщепление атома (1947)</a:t>
            </a:r>
            <a:br>
              <a:rPr lang="ru-RU" sz="3200" b="1" dirty="0" smtClean="0"/>
            </a:br>
            <a:r>
              <a:rPr lang="ru-RU" sz="3200" dirty="0" smtClean="0"/>
              <a:t/>
            </a:r>
            <a:br>
              <a:rPr lang="ru-RU" sz="3200" dirty="0" smtClean="0"/>
            </a:br>
            <a:endParaRPr lang="ru-RU" sz="3200" dirty="0"/>
          </a:p>
        </p:txBody>
      </p:sp>
      <p:pic>
        <p:nvPicPr>
          <p:cNvPr id="178178" name="Picture 2" descr="Расщепление атома"/>
          <p:cNvPicPr>
            <a:picLocks noGrp="1" noChangeAspect="1" noChangeArrowheads="1"/>
          </p:cNvPicPr>
          <p:nvPr>
            <p:ph idx="1"/>
          </p:nvPr>
        </p:nvPicPr>
        <p:blipFill>
          <a:blip r:embed="rId3"/>
          <a:srcRect/>
          <a:stretch>
            <a:fillRect/>
          </a:stretch>
        </p:blipFill>
        <p:spPr bwMode="auto">
          <a:xfrm>
            <a:off x="3000364" y="1428736"/>
            <a:ext cx="2867254" cy="5194649"/>
          </a:xfrm>
          <a:prstGeom prst="rect">
            <a:avLst/>
          </a:prstGeom>
          <a:noFill/>
        </p:spPr>
      </p:pic>
    </p:spTree>
  </p:cSld>
  <p:clrMapOvr>
    <a:masterClrMapping/>
  </p:clrMapOvr>
  <p:transition>
    <p:zoom/>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3200" b="1" dirty="0" smtClean="0"/>
              <a:t>Мадонна </a:t>
            </a:r>
            <a:r>
              <a:rPr lang="ru-RU" sz="3200" b="1" dirty="0" err="1" smtClean="0"/>
              <a:t>Порт-Льигата</a:t>
            </a:r>
            <a:r>
              <a:rPr lang="ru-RU" sz="3200" b="1" dirty="0" smtClean="0"/>
              <a:t> (1950)</a:t>
            </a:r>
            <a:endParaRPr lang="ru-RU" sz="3200" dirty="0"/>
          </a:p>
        </p:txBody>
      </p:sp>
      <p:pic>
        <p:nvPicPr>
          <p:cNvPr id="179202" name="Picture 2" descr="Мадонна Порт-Льигата"/>
          <p:cNvPicPr>
            <a:picLocks noGrp="1" noChangeAspect="1" noChangeArrowheads="1"/>
          </p:cNvPicPr>
          <p:nvPr>
            <p:ph idx="1"/>
          </p:nvPr>
        </p:nvPicPr>
        <p:blipFill>
          <a:blip r:embed="rId3"/>
          <a:stretch>
            <a:fillRect/>
          </a:stretch>
        </p:blipFill>
        <p:spPr bwMode="auto">
          <a:xfrm>
            <a:off x="3005150" y="1600200"/>
            <a:ext cx="3133699" cy="4525963"/>
          </a:xfrm>
          <a:prstGeom prst="rect">
            <a:avLst/>
          </a:prstGeom>
          <a:noFill/>
        </p:spPr>
      </p:pic>
    </p:spTree>
  </p:cSld>
  <p:clrMapOvr>
    <a:masterClrMapping/>
  </p:clrMapOvr>
  <p:transition>
    <p:zoom/>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3200" b="1" dirty="0" smtClean="0"/>
              <a:t>Христос святого Хуана де ля </a:t>
            </a:r>
            <a:r>
              <a:rPr lang="ru-RU" sz="3200" b="1" dirty="0" err="1" smtClean="0"/>
              <a:t>Крус</a:t>
            </a:r>
            <a:r>
              <a:rPr lang="ru-RU" sz="3200" b="1" dirty="0" smtClean="0"/>
              <a:t> (1951)</a:t>
            </a:r>
            <a:endParaRPr lang="ru-RU" sz="3200" dirty="0"/>
          </a:p>
        </p:txBody>
      </p:sp>
      <p:pic>
        <p:nvPicPr>
          <p:cNvPr id="120834" name="Picture 2" descr="Христос святого Хуана де ля Крус"/>
          <p:cNvPicPr>
            <a:picLocks noGrp="1" noChangeAspect="1" noChangeArrowheads="1"/>
          </p:cNvPicPr>
          <p:nvPr>
            <p:ph idx="1"/>
          </p:nvPr>
        </p:nvPicPr>
        <p:blipFill>
          <a:blip r:embed="rId3" cstate="screen"/>
          <a:stretch>
            <a:fillRect/>
          </a:stretch>
        </p:blipFill>
        <p:spPr bwMode="auto">
          <a:xfrm>
            <a:off x="3395472" y="1601565"/>
            <a:ext cx="2353056" cy="4523232"/>
          </a:xfrm>
          <a:prstGeom prst="rect">
            <a:avLst/>
          </a:prstGeom>
          <a:noFill/>
        </p:spPr>
      </p:pic>
    </p:spTree>
  </p:cSld>
  <p:clrMapOvr>
    <a:masterClrMapping/>
  </p:clrMapOvr>
  <p:transition>
    <p:zoom/>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Autofit/>
          </a:bodyPr>
          <a:lstStyle/>
          <a:p>
            <a:r>
              <a:rPr lang="ru-RU" sz="3200" b="1" dirty="0" smtClean="0"/>
              <a:t>Гала, созерцающая </a:t>
            </a:r>
            <a:r>
              <a:rPr lang="en-BZ" sz="3200" b="1" dirty="0" smtClean="0"/>
              <a:t>Corpus </a:t>
            </a:r>
            <a:r>
              <a:rPr lang="en-BZ" sz="3200" b="1" dirty="0" err="1" smtClean="0"/>
              <a:t>hupercubus</a:t>
            </a:r>
            <a:r>
              <a:rPr lang="en-BZ" sz="3200" b="1" dirty="0" smtClean="0"/>
              <a:t> (1954)</a:t>
            </a:r>
            <a:endParaRPr lang="ru-RU" sz="3200" dirty="0"/>
          </a:p>
        </p:txBody>
      </p:sp>
      <p:pic>
        <p:nvPicPr>
          <p:cNvPr id="182274" name="Picture 2" descr="Гала, созерцающая Corpus hupercubus"/>
          <p:cNvPicPr>
            <a:picLocks noGrp="1" noChangeAspect="1" noChangeArrowheads="1"/>
          </p:cNvPicPr>
          <p:nvPr>
            <p:ph idx="1"/>
          </p:nvPr>
        </p:nvPicPr>
        <p:blipFill>
          <a:blip r:embed="rId3"/>
          <a:stretch>
            <a:fillRect/>
          </a:stretch>
        </p:blipFill>
        <p:spPr bwMode="auto">
          <a:xfrm>
            <a:off x="2693113" y="1600200"/>
            <a:ext cx="3757773" cy="4525963"/>
          </a:xfrm>
          <a:prstGeom prst="rect">
            <a:avLst/>
          </a:prstGeom>
          <a:noFill/>
        </p:spPr>
      </p:pic>
    </p:spTree>
  </p:cSld>
  <p:clrMapOvr>
    <a:masterClrMapping/>
  </p:clrMapOvr>
  <p:transition>
    <p:zoom/>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en-BZ" sz="3200" b="1" dirty="0" smtClean="0"/>
              <a:t>Corpus </a:t>
            </a:r>
            <a:r>
              <a:rPr lang="en-BZ" sz="3200" b="1" dirty="0" err="1" smtClean="0"/>
              <a:t>hupercubus</a:t>
            </a:r>
            <a:r>
              <a:rPr lang="en-BZ" sz="3200" b="1" dirty="0" smtClean="0"/>
              <a:t> (1954)</a:t>
            </a:r>
            <a:endParaRPr lang="ru-RU" sz="3200" dirty="0"/>
          </a:p>
        </p:txBody>
      </p:sp>
      <p:pic>
        <p:nvPicPr>
          <p:cNvPr id="183298" name="Picture 2" descr="Corpus hupercubus"/>
          <p:cNvPicPr>
            <a:picLocks noGrp="1" noChangeAspect="1" noChangeArrowheads="1"/>
          </p:cNvPicPr>
          <p:nvPr>
            <p:ph idx="1"/>
          </p:nvPr>
        </p:nvPicPr>
        <p:blipFill>
          <a:blip r:embed="rId3"/>
          <a:stretch>
            <a:fillRect/>
          </a:stretch>
        </p:blipFill>
        <p:spPr bwMode="auto">
          <a:xfrm>
            <a:off x="3228354" y="1600200"/>
            <a:ext cx="2687291" cy="4525963"/>
          </a:xfrm>
          <a:prstGeom prst="rect">
            <a:avLst/>
          </a:prstGeom>
          <a:noFill/>
        </p:spPr>
      </p:pic>
    </p:spTree>
  </p:cSld>
  <p:clrMapOvr>
    <a:masterClrMapping/>
  </p:clrMapOvr>
  <p:transition>
    <p:zoom/>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3200" b="1" dirty="0" smtClean="0"/>
              <a:t>Колосс Родосский (1954)</a:t>
            </a:r>
            <a:endParaRPr lang="ru-RU" sz="3200" dirty="0"/>
          </a:p>
        </p:txBody>
      </p:sp>
      <p:pic>
        <p:nvPicPr>
          <p:cNvPr id="184322" name="Picture 2" descr="Колосс Родосский"/>
          <p:cNvPicPr>
            <a:picLocks noGrp="1" noChangeAspect="1" noChangeArrowheads="1"/>
          </p:cNvPicPr>
          <p:nvPr>
            <p:ph idx="1"/>
          </p:nvPr>
        </p:nvPicPr>
        <p:blipFill>
          <a:blip r:embed="rId3"/>
          <a:stretch>
            <a:fillRect/>
          </a:stretch>
        </p:blipFill>
        <p:spPr bwMode="auto">
          <a:xfrm>
            <a:off x="3429459" y="1600200"/>
            <a:ext cx="2285081" cy="4525963"/>
          </a:xfrm>
          <a:prstGeom prst="rect">
            <a:avLst/>
          </a:prstGeom>
          <a:noFill/>
        </p:spPr>
      </p:pic>
    </p:spTree>
  </p:cSld>
  <p:clrMapOvr>
    <a:masterClrMapping/>
  </p:clrMapOvr>
  <p:transition>
    <p:zoom/>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3200" b="1" dirty="0" smtClean="0"/>
              <a:t>Тайная вечеря (1955)</a:t>
            </a:r>
            <a:endParaRPr lang="ru-RU" sz="3200" dirty="0"/>
          </a:p>
        </p:txBody>
      </p:sp>
      <p:pic>
        <p:nvPicPr>
          <p:cNvPr id="185346" name="Picture 2" descr="Тайная вечеря"/>
          <p:cNvPicPr>
            <a:picLocks noGrp="1" noChangeAspect="1" noChangeArrowheads="1"/>
          </p:cNvPicPr>
          <p:nvPr>
            <p:ph idx="1"/>
          </p:nvPr>
        </p:nvPicPr>
        <p:blipFill>
          <a:blip r:embed="rId3"/>
          <a:stretch>
            <a:fillRect/>
          </a:stretch>
        </p:blipFill>
        <p:spPr bwMode="auto">
          <a:xfrm>
            <a:off x="1315911" y="1600200"/>
            <a:ext cx="6512177" cy="4525963"/>
          </a:xfrm>
          <a:prstGeom prst="rect">
            <a:avLst/>
          </a:prstGeom>
          <a:noFill/>
        </p:spPr>
      </p:pic>
    </p:spTree>
  </p:cSld>
  <p:clrMapOvr>
    <a:masterClrMapping/>
  </p:clrMapOvr>
  <p:transition>
    <p:zoom/>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3200" b="1" dirty="0" err="1" smtClean="0"/>
              <a:t>Гвадалупская</a:t>
            </a:r>
            <a:r>
              <a:rPr lang="ru-RU" sz="3200" b="1" dirty="0" smtClean="0"/>
              <a:t> Богоматерь (1959)</a:t>
            </a:r>
            <a:endParaRPr lang="ru-RU" sz="3200" dirty="0"/>
          </a:p>
        </p:txBody>
      </p:sp>
      <p:pic>
        <p:nvPicPr>
          <p:cNvPr id="186370" name="Picture 2" descr="Гвадалупская Богоматерь"/>
          <p:cNvPicPr>
            <a:picLocks noGrp="1" noChangeAspect="1" noChangeArrowheads="1"/>
          </p:cNvPicPr>
          <p:nvPr>
            <p:ph idx="1"/>
          </p:nvPr>
        </p:nvPicPr>
        <p:blipFill>
          <a:blip r:embed="rId3"/>
          <a:stretch>
            <a:fillRect/>
          </a:stretch>
        </p:blipFill>
        <p:spPr bwMode="auto">
          <a:xfrm>
            <a:off x="3199625" y="1600200"/>
            <a:ext cx="2744749" cy="4525963"/>
          </a:xfrm>
          <a:prstGeom prst="rect">
            <a:avLst/>
          </a:prstGeom>
          <a:noFill/>
        </p:spPr>
      </p:pic>
    </p:spTree>
  </p:cSld>
  <p:clrMapOvr>
    <a:masterClrMapping/>
  </p:clrMapOvr>
  <p:transition>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3">
            <a:duotone>
              <a:schemeClr val="accent3">
                <a:shade val="45000"/>
                <a:satMod val="135000"/>
              </a:schemeClr>
              <a:prstClr val="white"/>
            </a:duotone>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428596" y="1214422"/>
            <a:ext cx="8229600" cy="4525963"/>
          </a:xfrm>
        </p:spPr>
        <p:txBody>
          <a:bodyPr>
            <a:noAutofit/>
          </a:bodyPr>
          <a:lstStyle/>
          <a:p>
            <a:r>
              <a:rPr lang="ru-RU" sz="2400" dirty="0" smtClean="0"/>
              <a:t>Интерес Дали к естественным наукам возник еще в 1930-е годы. Уже тогда его занимали теория относительности Альберта Эйнштейна и вопросы о соотношении пространства и времени.</a:t>
            </a:r>
            <a:br>
              <a:rPr lang="ru-RU" sz="2400" dirty="0" smtClean="0"/>
            </a:br>
            <a:r>
              <a:rPr lang="ru-RU" sz="2400" dirty="0" smtClean="0"/>
              <a:t>Это нашло отражение в его творчестве (Постоянство памяти). </a:t>
            </a:r>
          </a:p>
          <a:p>
            <a:r>
              <a:rPr lang="ru-RU" sz="2400" dirty="0" smtClean="0"/>
              <a:t>Бомбардировка Хиросимы заставила Дали обратиться к теории атома. Завороженный мыслью о том, что материя состоит из мельчайших элементарных частиц, он начал «дробить» формы своих изобразительных мотивов.</a:t>
            </a:r>
            <a:br>
              <a:rPr lang="ru-RU" sz="2400" dirty="0" smtClean="0"/>
            </a:br>
            <a:r>
              <a:rPr lang="ru-RU" sz="2400" dirty="0" smtClean="0"/>
              <a:t/>
            </a:r>
            <a:br>
              <a:rPr lang="ru-RU" sz="2400" dirty="0" smtClean="0"/>
            </a:br>
            <a:endParaRPr lang="ru-RU" sz="2400" dirty="0"/>
          </a:p>
        </p:txBody>
      </p:sp>
    </p:spTree>
  </p:cSld>
  <p:clrMapOvr>
    <a:masterClrMapping/>
  </p:clrMapOvr>
  <p:transition>
    <p:zoom/>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a:xfrm>
            <a:off x="500034" y="428604"/>
            <a:ext cx="8229600" cy="1143000"/>
          </a:xfrm>
        </p:spPr>
        <p:txBody>
          <a:bodyPr>
            <a:noAutofit/>
          </a:bodyPr>
          <a:lstStyle/>
          <a:p>
            <a:r>
              <a:rPr lang="ru-RU" sz="2800" b="1" dirty="0" smtClean="0"/>
              <a:t>Веласкес, пишущий портрет инфанты Маргариты в лучах и тени собственной славы (1958)</a:t>
            </a:r>
            <a:endParaRPr lang="ru-RU" sz="2800" dirty="0"/>
          </a:p>
        </p:txBody>
      </p:sp>
      <p:pic>
        <p:nvPicPr>
          <p:cNvPr id="187394" name="Picture 2" descr="Веласкес, пишущий портрет инфанты Маргариты в лучах и тени собственной славы"/>
          <p:cNvPicPr>
            <a:picLocks noGrp="1" noChangeAspect="1" noChangeArrowheads="1"/>
          </p:cNvPicPr>
          <p:nvPr>
            <p:ph idx="1"/>
          </p:nvPr>
        </p:nvPicPr>
        <p:blipFill>
          <a:blip r:embed="rId3"/>
          <a:stretch>
            <a:fillRect/>
          </a:stretch>
        </p:blipFill>
        <p:spPr bwMode="auto">
          <a:xfrm>
            <a:off x="3307912" y="1600200"/>
            <a:ext cx="2528175" cy="4525963"/>
          </a:xfrm>
          <a:prstGeom prst="rect">
            <a:avLst/>
          </a:prstGeom>
          <a:noFill/>
        </p:spPr>
      </p:pic>
    </p:spTree>
  </p:cSld>
  <p:clrMapOvr>
    <a:masterClrMapping/>
  </p:clrMapOvr>
  <p:transition>
    <p:zoom/>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3200" b="1" dirty="0" smtClean="0"/>
              <a:t>Портрет моего покойного брата (1963)</a:t>
            </a:r>
            <a:endParaRPr lang="ru-RU" sz="3200" dirty="0"/>
          </a:p>
        </p:txBody>
      </p:sp>
      <p:pic>
        <p:nvPicPr>
          <p:cNvPr id="188418" name="Picture 2" descr="Портрет моего покойного брата"/>
          <p:cNvPicPr>
            <a:picLocks noGrp="1" noChangeAspect="1" noChangeArrowheads="1"/>
          </p:cNvPicPr>
          <p:nvPr>
            <p:ph idx="1"/>
          </p:nvPr>
        </p:nvPicPr>
        <p:blipFill>
          <a:blip r:embed="rId3"/>
          <a:stretch>
            <a:fillRect/>
          </a:stretch>
        </p:blipFill>
        <p:spPr bwMode="auto">
          <a:xfrm>
            <a:off x="2576627" y="1600200"/>
            <a:ext cx="3990746" cy="4525963"/>
          </a:xfrm>
          <a:prstGeom prst="rect">
            <a:avLst/>
          </a:prstGeom>
          <a:noFill/>
        </p:spPr>
      </p:pic>
    </p:spTree>
  </p:cSld>
  <p:clrMapOvr>
    <a:masterClrMapping/>
  </p:clrMapOvr>
  <p:transition>
    <p:zoom/>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Autofit/>
          </a:bodyPr>
          <a:lstStyle/>
          <a:p>
            <a:r>
              <a:rPr lang="ru-RU" sz="2000" b="1" dirty="0" smtClean="0"/>
              <a:t>Дали, повернувшись спиною, пишет портрет Гала, повернувшейся </a:t>
            </a:r>
            <a:br>
              <a:rPr lang="ru-RU" sz="2000" b="1" dirty="0" smtClean="0"/>
            </a:br>
            <a:r>
              <a:rPr lang="ru-RU" sz="2000" b="1" dirty="0" smtClean="0"/>
              <a:t>спиною и увековеченной шестью виртуальными </a:t>
            </a:r>
            <a:r>
              <a:rPr lang="ru-RU" sz="2000" b="1" dirty="0" err="1" smtClean="0"/>
              <a:t>роговицами</a:t>
            </a:r>
            <a:r>
              <a:rPr lang="ru-RU" sz="2000" b="1" dirty="0" smtClean="0"/>
              <a:t>, </a:t>
            </a:r>
            <a:br>
              <a:rPr lang="ru-RU" sz="2000" b="1" dirty="0" smtClean="0"/>
            </a:br>
            <a:r>
              <a:rPr lang="ru-RU" sz="2000" b="1" dirty="0" smtClean="0"/>
              <a:t>временно отражёнными в шести зеркалах (1977)</a:t>
            </a:r>
            <a:endParaRPr lang="ru-RU" sz="2000" dirty="0"/>
          </a:p>
        </p:txBody>
      </p:sp>
      <p:pic>
        <p:nvPicPr>
          <p:cNvPr id="189442" name="Picture 2" descr="Дали, повернувшись спиною, пишет портрет Гала, повернувшейся спиною и увековеченной шестью виртуальными роговицами, временно отражёнными в шести зеркалах"/>
          <p:cNvPicPr>
            <a:picLocks noGrp="1" noChangeAspect="1" noChangeArrowheads="1"/>
          </p:cNvPicPr>
          <p:nvPr>
            <p:ph idx="1"/>
          </p:nvPr>
        </p:nvPicPr>
        <p:blipFill>
          <a:blip r:embed="rId3"/>
          <a:stretch>
            <a:fillRect/>
          </a:stretch>
        </p:blipFill>
        <p:spPr bwMode="auto">
          <a:xfrm>
            <a:off x="2630134" y="1600200"/>
            <a:ext cx="3883731" cy="4525963"/>
          </a:xfrm>
          <a:prstGeom prst="rect">
            <a:avLst/>
          </a:prstGeom>
          <a:noFill/>
        </p:spPr>
      </p:pic>
    </p:spTree>
  </p:cSld>
  <p:clrMapOvr>
    <a:masterClrMapping/>
  </p:clrMapOvr>
  <p:transition>
    <p:zoom/>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Autofit/>
          </a:bodyPr>
          <a:lstStyle/>
          <a:p>
            <a:r>
              <a:rPr lang="ru-RU" sz="3200" b="1" dirty="0" smtClean="0"/>
              <a:t>Явление лица Афродиты </a:t>
            </a:r>
            <a:r>
              <a:rPr lang="ru-RU" sz="3200" b="1" dirty="0" err="1" smtClean="0"/>
              <a:t>Книдской</a:t>
            </a:r>
            <a:r>
              <a:rPr lang="ru-RU" sz="3200" b="1" dirty="0" smtClean="0"/>
              <a:t> на фоне пейзажа (1981)</a:t>
            </a:r>
            <a:endParaRPr lang="ru-RU" sz="3200" dirty="0"/>
          </a:p>
        </p:txBody>
      </p:sp>
      <p:pic>
        <p:nvPicPr>
          <p:cNvPr id="190466" name="Picture 2" descr="Явление лица Афродиты Книдской на фоне пейзажа"/>
          <p:cNvPicPr>
            <a:picLocks noGrp="1" noChangeAspect="1" noChangeArrowheads="1"/>
          </p:cNvPicPr>
          <p:nvPr>
            <p:ph idx="1"/>
          </p:nvPr>
        </p:nvPicPr>
        <p:blipFill>
          <a:blip r:embed="rId3"/>
          <a:stretch>
            <a:fillRect/>
          </a:stretch>
        </p:blipFill>
        <p:spPr bwMode="auto">
          <a:xfrm>
            <a:off x="3014567" y="1600200"/>
            <a:ext cx="3114866" cy="4525963"/>
          </a:xfrm>
          <a:prstGeom prst="rect">
            <a:avLst/>
          </a:prstGeom>
          <a:noFill/>
        </p:spPr>
      </p:pic>
    </p:spTree>
  </p:cSld>
  <p:clrMapOvr>
    <a:masterClrMapping/>
  </p:clrMapOvr>
  <p:transition>
    <p:zoom/>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a:xfrm>
            <a:off x="500034" y="714356"/>
            <a:ext cx="8229600" cy="1143000"/>
          </a:xfrm>
        </p:spPr>
        <p:txBody>
          <a:bodyPr>
            <a:noAutofit/>
          </a:bodyPr>
          <a:lstStyle/>
          <a:p>
            <a:r>
              <a:rPr lang="ru-RU" sz="3200" b="1" dirty="0" smtClean="0"/>
              <a:t>Путь загадки (1981)</a:t>
            </a:r>
            <a:br>
              <a:rPr lang="ru-RU" sz="3200" b="1" dirty="0" smtClean="0"/>
            </a:br>
            <a:r>
              <a:rPr lang="ru-RU" sz="3200" dirty="0" smtClean="0"/>
              <a:t/>
            </a:r>
            <a:br>
              <a:rPr lang="ru-RU" sz="3200" dirty="0" smtClean="0"/>
            </a:br>
            <a:endParaRPr lang="ru-RU" sz="3200" dirty="0"/>
          </a:p>
        </p:txBody>
      </p:sp>
      <p:pic>
        <p:nvPicPr>
          <p:cNvPr id="191490" name="Picture 2" descr="Путь загадки"/>
          <p:cNvPicPr>
            <a:picLocks noGrp="1" noChangeAspect="1" noChangeArrowheads="1"/>
          </p:cNvPicPr>
          <p:nvPr>
            <p:ph idx="1"/>
          </p:nvPr>
        </p:nvPicPr>
        <p:blipFill>
          <a:blip r:embed="rId3"/>
          <a:stretch>
            <a:fillRect/>
          </a:stretch>
        </p:blipFill>
        <p:spPr bwMode="auto">
          <a:xfrm>
            <a:off x="3166476" y="1600200"/>
            <a:ext cx="2811047" cy="4525963"/>
          </a:xfrm>
          <a:prstGeom prst="rect">
            <a:avLst/>
          </a:prstGeom>
          <a:noFill/>
        </p:spPr>
      </p:pic>
    </p:spTree>
  </p:cSld>
  <p:clrMapOvr>
    <a:masterClrMapping/>
  </p:clrMapOvr>
  <p:transition>
    <p:zoom/>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en-BZ" sz="3200" b="1" dirty="0" smtClean="0"/>
              <a:t>Pieta (1982)</a:t>
            </a:r>
            <a:endParaRPr lang="ru-RU" sz="3200" dirty="0"/>
          </a:p>
        </p:txBody>
      </p:sp>
      <p:pic>
        <p:nvPicPr>
          <p:cNvPr id="192514" name="Picture 2" descr="Pieta"/>
          <p:cNvPicPr>
            <a:picLocks noGrp="1" noChangeAspect="1" noChangeArrowheads="1"/>
          </p:cNvPicPr>
          <p:nvPr>
            <p:ph idx="1"/>
          </p:nvPr>
        </p:nvPicPr>
        <p:blipFill>
          <a:blip r:embed="rId3" cstate="print"/>
          <a:srcRect/>
          <a:stretch>
            <a:fillRect/>
          </a:stretch>
        </p:blipFill>
        <p:spPr bwMode="auto">
          <a:xfrm>
            <a:off x="2428860" y="1571612"/>
            <a:ext cx="4220337" cy="4500594"/>
          </a:xfrm>
          <a:prstGeom prst="rect">
            <a:avLst/>
          </a:prstGeom>
          <a:noFill/>
        </p:spPr>
      </p:pic>
    </p:spTree>
  </p:cSld>
  <p:clrMapOvr>
    <a:masterClrMapping/>
  </p:clrMapOvr>
  <p:transition>
    <p:zoom/>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Autofit/>
          </a:bodyPr>
          <a:lstStyle/>
          <a:p>
            <a:r>
              <a:rPr lang="ru-RU" sz="3200" b="1" dirty="0" smtClean="0"/>
              <a:t>Голова, подсказанная Микеланджело (1982)</a:t>
            </a:r>
            <a:endParaRPr lang="ru-RU" sz="3200" dirty="0"/>
          </a:p>
        </p:txBody>
      </p:sp>
      <p:pic>
        <p:nvPicPr>
          <p:cNvPr id="193538" name="Picture 2" descr="Голова, подсказанная Микеланджело"/>
          <p:cNvPicPr>
            <a:picLocks noGrp="1" noChangeAspect="1" noChangeArrowheads="1"/>
          </p:cNvPicPr>
          <p:nvPr>
            <p:ph idx="1"/>
          </p:nvPr>
        </p:nvPicPr>
        <p:blipFill>
          <a:blip r:embed="rId3" cstate="print"/>
          <a:srcRect/>
          <a:stretch>
            <a:fillRect/>
          </a:stretch>
        </p:blipFill>
        <p:spPr bwMode="auto">
          <a:xfrm>
            <a:off x="2357422" y="1643050"/>
            <a:ext cx="4286280" cy="4771835"/>
          </a:xfrm>
          <a:prstGeom prst="rect">
            <a:avLst/>
          </a:prstGeom>
          <a:noFill/>
        </p:spPr>
      </p:pic>
    </p:spTree>
  </p:cSld>
  <p:clrMapOvr>
    <a:masterClrMapping/>
  </p:clrMapOvr>
  <p:transition>
    <p:zoom/>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3200" b="1" dirty="0" smtClean="0"/>
              <a:t>Жемчужина (1981)</a:t>
            </a:r>
            <a:endParaRPr lang="ru-RU" sz="3200" dirty="0"/>
          </a:p>
        </p:txBody>
      </p:sp>
      <p:pic>
        <p:nvPicPr>
          <p:cNvPr id="194562" name="Picture 2" descr="Жемчужина"/>
          <p:cNvPicPr>
            <a:picLocks noGrp="1" noChangeAspect="1" noChangeArrowheads="1"/>
          </p:cNvPicPr>
          <p:nvPr>
            <p:ph idx="1"/>
          </p:nvPr>
        </p:nvPicPr>
        <p:blipFill>
          <a:blip r:embed="rId3"/>
          <a:stretch>
            <a:fillRect/>
          </a:stretch>
        </p:blipFill>
        <p:spPr bwMode="auto">
          <a:xfrm>
            <a:off x="3042719" y="1600200"/>
            <a:ext cx="3058561" cy="4525963"/>
          </a:xfrm>
          <a:prstGeom prst="rect">
            <a:avLst/>
          </a:prstGeom>
          <a:noFill/>
        </p:spPr>
      </p:pic>
    </p:spTree>
  </p:cSld>
  <p:clrMapOvr>
    <a:masterClrMapping/>
  </p:clrMapOvr>
  <p:transition>
    <p:zoom/>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3200" b="1" dirty="0" smtClean="0"/>
              <a:t>Мученик (1982)</a:t>
            </a:r>
            <a:endParaRPr lang="ru-RU" sz="3200" dirty="0"/>
          </a:p>
        </p:txBody>
      </p:sp>
      <p:pic>
        <p:nvPicPr>
          <p:cNvPr id="195586" name="Picture 2" descr="Мученик"/>
          <p:cNvPicPr>
            <a:picLocks noGrp="1" noChangeAspect="1" noChangeArrowheads="1"/>
          </p:cNvPicPr>
          <p:nvPr>
            <p:ph idx="1"/>
          </p:nvPr>
        </p:nvPicPr>
        <p:blipFill>
          <a:blip r:embed="rId3"/>
          <a:stretch>
            <a:fillRect/>
          </a:stretch>
        </p:blipFill>
        <p:spPr bwMode="auto">
          <a:xfrm>
            <a:off x="2972001" y="1600200"/>
            <a:ext cx="3199997" cy="4525963"/>
          </a:xfrm>
          <a:prstGeom prst="rect">
            <a:avLst/>
          </a:prstGeom>
          <a:noFill/>
        </p:spPr>
      </p:pic>
    </p:spTree>
  </p:cSld>
  <p:clrMapOvr>
    <a:masterClrMapping/>
  </p:clrMapOvr>
  <p:transition>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3">
            <a:duotone>
              <a:schemeClr val="accent3">
                <a:shade val="45000"/>
                <a:satMod val="135000"/>
              </a:schemeClr>
              <a:prstClr val="white"/>
            </a:duotone>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428596" y="857232"/>
            <a:ext cx="8229600" cy="4525963"/>
          </a:xfrm>
        </p:spPr>
        <p:txBody>
          <a:bodyPr>
            <a:noAutofit/>
          </a:bodyPr>
          <a:lstStyle/>
          <a:p>
            <a:pPr>
              <a:buNone/>
            </a:pPr>
            <a:r>
              <a:rPr lang="ru-RU" sz="2400" dirty="0" smtClean="0"/>
              <a:t/>
            </a:r>
            <a:br>
              <a:rPr lang="ru-RU" sz="2400" dirty="0" smtClean="0"/>
            </a:br>
            <a:r>
              <a:rPr lang="ru-RU" sz="2400" dirty="0" smtClean="0"/>
              <a:t/>
            </a:r>
            <a:br>
              <a:rPr lang="ru-RU" sz="2400" dirty="0" smtClean="0"/>
            </a:br>
            <a:r>
              <a:rPr lang="ru-RU" sz="2400" dirty="0" smtClean="0"/>
              <a:t>Естественнонаучные вопросы всегда занимали Дали. Запоем читая специальные журналы, художник постоянно черпал новейшую информацию. Уже в семидесятилетнем возрасте он пытался усвоить только что разработанную теорию катастроф.</a:t>
            </a:r>
            <a:br>
              <a:rPr lang="ru-RU" sz="2400" dirty="0" smtClean="0"/>
            </a:br>
            <a:r>
              <a:rPr lang="ru-RU" sz="2400" dirty="0" smtClean="0"/>
              <a:t>Во всех работах Дали, посвященных естественнонаучной тематике, обращает на себя внимание отсутствие каких бы то ни было эпатирующих элементов изображения. Причина этому — существование, по убеждению Дали, тесной связи между естественными науками и религией.</a:t>
            </a:r>
            <a:br>
              <a:rPr lang="ru-RU" sz="2400" dirty="0" smtClean="0"/>
            </a:br>
            <a:r>
              <a:rPr lang="ru-RU" sz="2400" dirty="0" smtClean="0"/>
              <a:t/>
            </a:r>
            <a:br>
              <a:rPr lang="ru-RU" sz="2400" dirty="0" smtClean="0"/>
            </a:br>
            <a:endParaRPr lang="ru-RU" sz="2400" dirty="0"/>
          </a:p>
        </p:txBody>
      </p:sp>
    </p:spTree>
  </p:cSld>
  <p:clrMapOvr>
    <a:masterClrMapping/>
  </p:clrMapOvr>
  <p:transition>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blip>
          <a:stretch>
            <a:fillRect/>
          </a:stretch>
        </p:blipFill>
        <p:spPr>
          <a:xfrm>
            <a:off x="-214347" y="-357214"/>
            <a:ext cx="9572693" cy="7643866"/>
          </a:xfrm>
          <a:prstGeom prst="rect">
            <a:avLst/>
          </a:prstGeom>
        </p:spPr>
      </p:pic>
      <p:sp>
        <p:nvSpPr>
          <p:cNvPr id="2" name="Заголовок 1"/>
          <p:cNvSpPr>
            <a:spLocks noGrp="1"/>
          </p:cNvSpPr>
          <p:nvPr>
            <p:ph type="title"/>
          </p:nvPr>
        </p:nvSpPr>
        <p:spPr>
          <a:xfrm>
            <a:off x="357158" y="571480"/>
            <a:ext cx="8229600" cy="1143000"/>
          </a:xfrm>
        </p:spPr>
        <p:txBody>
          <a:bodyPr>
            <a:noAutofit/>
          </a:bodyPr>
          <a:lstStyle/>
          <a:p>
            <a:r>
              <a:rPr lang="ru-RU" sz="3200" b="1" dirty="0" smtClean="0"/>
              <a:t>Выступления и статьи</a:t>
            </a:r>
            <a:br>
              <a:rPr lang="ru-RU" sz="3200" b="1" dirty="0" smtClean="0"/>
            </a:br>
            <a:endParaRPr lang="ru-RU" sz="3200" b="1" dirty="0"/>
          </a:p>
        </p:txBody>
      </p:sp>
      <p:sp>
        <p:nvSpPr>
          <p:cNvPr id="3" name="Содержимое 2"/>
          <p:cNvSpPr>
            <a:spLocks noGrp="1"/>
          </p:cNvSpPr>
          <p:nvPr>
            <p:ph idx="1"/>
          </p:nvPr>
        </p:nvSpPr>
        <p:spPr/>
        <p:txBody>
          <a:bodyPr>
            <a:normAutofit fontScale="77500" lnSpcReduction="20000"/>
          </a:bodyPr>
          <a:lstStyle/>
          <a:p>
            <a:r>
              <a:rPr lang="ru-RU" dirty="0" smtClean="0"/>
              <a:t>Дали был не только художником, но и писателем. Его перу принадлежат, помимо двух дневников и многочисленных произведений </a:t>
            </a:r>
            <a:r>
              <a:rPr lang="ru-RU" dirty="0" err="1" smtClean="0"/>
              <a:t>псевдоавтобиографического</a:t>
            </a:r>
            <a:r>
              <a:rPr lang="ru-RU" dirty="0" smtClean="0"/>
              <a:t> характера, роман, несколько стихотворений, многочисленные эссе и манифесты об искусстве.</a:t>
            </a:r>
            <a:br>
              <a:rPr lang="ru-RU" dirty="0" smtClean="0"/>
            </a:br>
            <a:r>
              <a:rPr lang="ru-RU" dirty="0" smtClean="0"/>
              <a:t/>
            </a:r>
            <a:br>
              <a:rPr lang="ru-RU" dirty="0" smtClean="0"/>
            </a:br>
            <a:r>
              <a:rPr lang="ru-RU" dirty="0" smtClean="0"/>
              <a:t>Писательская деятельность имела для Дали ничуть не меньшее значение, чем живопись. И то, и другое были в его жизни связаны друг с другом самым тесным образом. Заметки, оставленные художником, — важный источник для истолкования его творчества.</a:t>
            </a:r>
            <a:br>
              <a:rPr lang="ru-RU" dirty="0" smtClean="0"/>
            </a:br>
            <a:endParaRPr lang="ru-RU" dirty="0"/>
          </a:p>
        </p:txBody>
      </p:sp>
    </p:spTree>
  </p:cSld>
  <p:clrMapOvr>
    <a:masterClrMapping/>
  </p:clrMapOvr>
  <p:transition>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3">
            <a:duotone>
              <a:schemeClr val="accent3">
                <a:shade val="45000"/>
                <a:satMod val="135000"/>
              </a:schemeClr>
              <a:prstClr val="white"/>
            </a:duotone>
          </a:blip>
          <a:stretch>
            <a:fillRect/>
          </a:stretch>
        </p:blipFill>
        <p:spPr>
          <a:xfrm>
            <a:off x="-214347" y="-357214"/>
            <a:ext cx="9572693" cy="7643866"/>
          </a:xfrm>
          <a:prstGeom prst="rect">
            <a:avLst/>
          </a:prstGeom>
        </p:spPr>
      </p:pic>
      <p:sp>
        <p:nvSpPr>
          <p:cNvPr id="2" name="Заголовок 1"/>
          <p:cNvSpPr>
            <a:spLocks noGrp="1"/>
          </p:cNvSpPr>
          <p:nvPr>
            <p:ph type="title"/>
          </p:nvPr>
        </p:nvSpPr>
        <p:spPr>
          <a:xfrm>
            <a:off x="500034" y="428604"/>
            <a:ext cx="8229600" cy="1143000"/>
          </a:xfrm>
        </p:spPr>
        <p:txBody>
          <a:bodyPr>
            <a:noAutofit/>
          </a:bodyPr>
          <a:lstStyle/>
          <a:p>
            <a:r>
              <a:rPr lang="ru-RU" sz="3200" b="1" dirty="0" smtClean="0"/>
              <a:t>Дали и фотография</a:t>
            </a:r>
            <a:br>
              <a:rPr lang="ru-RU" sz="3200" b="1" dirty="0" smtClean="0"/>
            </a:br>
            <a:endParaRPr lang="ru-RU" sz="3200" b="1" dirty="0"/>
          </a:p>
        </p:txBody>
      </p:sp>
      <p:sp>
        <p:nvSpPr>
          <p:cNvPr id="3" name="Содержимое 2"/>
          <p:cNvSpPr>
            <a:spLocks noGrp="1"/>
          </p:cNvSpPr>
          <p:nvPr>
            <p:ph idx="1"/>
          </p:nvPr>
        </p:nvSpPr>
        <p:spPr>
          <a:xfrm>
            <a:off x="357158" y="1071546"/>
            <a:ext cx="8229600" cy="4525963"/>
          </a:xfrm>
        </p:spPr>
        <p:txBody>
          <a:bodyPr>
            <a:noAutofit/>
          </a:bodyPr>
          <a:lstStyle/>
          <a:p>
            <a:r>
              <a:rPr lang="ru-RU" sz="2400" dirty="0" smtClean="0"/>
              <a:t>Еще в молодые годы Дали, парадоксальный изобретатель и эстет, обратился к искусству фотографии. Снимки сохраняли воспоминания, стимулировали поиски тем, помогали в деле саморекламы. </a:t>
            </a:r>
            <a:br>
              <a:rPr lang="ru-RU" sz="2400" dirty="0" smtClean="0"/>
            </a:br>
            <a:r>
              <a:rPr lang="ru-RU" sz="2400" dirty="0" smtClean="0"/>
              <a:t>Фотографии служили прежде всего мифу о Дали, который он сам искусно и упрямо создавал и который он однажды охарактеризовал как «свое величайшее художественное произведение». Фотограф Марк </a:t>
            </a:r>
            <a:r>
              <a:rPr lang="ru-RU" sz="2400" dirty="0" err="1" smtClean="0"/>
              <a:t>Лакруа</a:t>
            </a:r>
            <a:r>
              <a:rPr lang="ru-RU" sz="2400" dirty="0" smtClean="0"/>
              <a:t>, друживший с живописцем, говорил, что в 1970-е годы художник начал «играть Дали» перед многочисленными камерами, как от него и ожидали.</a:t>
            </a:r>
            <a:br>
              <a:rPr lang="ru-RU" sz="2400" dirty="0" smtClean="0"/>
            </a:br>
            <a:r>
              <a:rPr lang="ru-RU" sz="2400" dirty="0" smtClean="0"/>
              <a:t/>
            </a:r>
            <a:br>
              <a:rPr lang="ru-RU" sz="2400" dirty="0" smtClean="0"/>
            </a:br>
            <a:endParaRPr lang="ru-RU" sz="2400" dirty="0"/>
          </a:p>
        </p:txBody>
      </p:sp>
    </p:spTree>
  </p:cSld>
  <p:clrMapOvr>
    <a:masterClrMapping/>
  </p:clrMapOvr>
  <p:transition>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blip>
          <a:stretch>
            <a:fillRect/>
          </a:stretch>
        </p:blipFill>
        <p:spPr>
          <a:xfrm>
            <a:off x="-214347" y="-357214"/>
            <a:ext cx="9572693" cy="7643866"/>
          </a:xfrm>
          <a:prstGeom prst="rect">
            <a:avLst/>
          </a:prstGeom>
        </p:spPr>
      </p:pic>
      <p:sp>
        <p:nvSpPr>
          <p:cNvPr id="2" name="Заголовок 1"/>
          <p:cNvSpPr>
            <a:spLocks noGrp="1"/>
          </p:cNvSpPr>
          <p:nvPr>
            <p:ph type="title"/>
          </p:nvPr>
        </p:nvSpPr>
        <p:spPr>
          <a:xfrm>
            <a:off x="500034" y="500042"/>
            <a:ext cx="8229600" cy="1143000"/>
          </a:xfrm>
        </p:spPr>
        <p:txBody>
          <a:bodyPr>
            <a:normAutofit/>
          </a:bodyPr>
          <a:lstStyle/>
          <a:p>
            <a:r>
              <a:rPr lang="ru-RU" sz="3600" b="1" dirty="0" smtClean="0"/>
              <a:t>Послевоенная слава 1958 – 1970</a:t>
            </a:r>
            <a:endParaRPr lang="ru-RU" sz="3600" b="1" dirty="0"/>
          </a:p>
        </p:txBody>
      </p:sp>
      <p:sp>
        <p:nvSpPr>
          <p:cNvPr id="3" name="Содержимое 2"/>
          <p:cNvSpPr>
            <a:spLocks noGrp="1"/>
          </p:cNvSpPr>
          <p:nvPr>
            <p:ph idx="1"/>
          </p:nvPr>
        </p:nvSpPr>
        <p:spPr>
          <a:xfrm>
            <a:off x="428596" y="1000108"/>
            <a:ext cx="8229600" cy="4525963"/>
          </a:xfrm>
        </p:spPr>
        <p:txBody>
          <a:bodyPr>
            <a:normAutofit fontScale="92500" lnSpcReduction="10000"/>
          </a:bodyPr>
          <a:lstStyle/>
          <a:p>
            <a:pPr>
              <a:buNone/>
            </a:pPr>
            <a:r>
              <a:rPr lang="ru-RU" dirty="0" smtClean="0"/>
              <a:t/>
            </a:r>
            <a:br>
              <a:rPr lang="ru-RU" dirty="0" smtClean="0"/>
            </a:br>
            <a:r>
              <a:rPr lang="ru-RU" dirty="0" smtClean="0"/>
              <a:t/>
            </a:r>
            <a:br>
              <a:rPr lang="ru-RU" dirty="0" smtClean="0"/>
            </a:br>
            <a:r>
              <a:rPr lang="ru-RU" dirty="0" smtClean="0"/>
              <a:t>С возрастом Дали определил для себя границы живописи и попытался расширить их с помощью новой техники, сделав живопись более доступной оптическому восприятию. Обращение к современным естественным наукам воплотилось в символику, порой перегружающую его картины.</a:t>
            </a:r>
            <a:br>
              <a:rPr lang="ru-RU" dirty="0" smtClean="0"/>
            </a:br>
            <a:endParaRPr lang="ru-RU" dirty="0"/>
          </a:p>
        </p:txBody>
      </p:sp>
    </p:spTree>
  </p:cSld>
  <p:clrMapOvr>
    <a:masterClrMapping/>
  </p:clrMapOvr>
  <p:transition>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Рисунок 4" descr="0c34944fcecd0a98d7036ea2084ab8fa.png"/>
          <p:cNvPicPr>
            <a:picLocks noChangeAspect="1"/>
          </p:cNvPicPr>
          <p:nvPr/>
        </p:nvPicPr>
        <p:blipFill>
          <a:blip r:embed="rId2">
            <a:duotone>
              <a:schemeClr val="accent3">
                <a:shade val="45000"/>
                <a:satMod val="135000"/>
              </a:schemeClr>
              <a:prstClr val="white"/>
            </a:duotone>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normAutofit fontScale="62500" lnSpcReduction="20000"/>
          </a:bodyPr>
          <a:lstStyle/>
          <a:p>
            <a:r>
              <a:rPr lang="ru-RU" dirty="0" smtClean="0"/>
              <a:t>Ненасытную жажду рекламы художник все чаще утолял с помощью телевидения, которое в начале 1960-х годов окончательно превратилось в средство массовой информации. Теперь художник мог добиться внимания зрителей, не интересовавшихся искусством. Как и доклады, его многочисленные интервью и любые появления на телеэкране превращались в тщательно выверенные спектакли.</a:t>
            </a:r>
            <a:br>
              <a:rPr lang="ru-RU" dirty="0" smtClean="0"/>
            </a:br>
            <a:r>
              <a:rPr lang="ru-RU" dirty="0" smtClean="0"/>
              <a:t/>
            </a:r>
            <a:br>
              <a:rPr lang="ru-RU" dirty="0" smtClean="0"/>
            </a:br>
            <a:r>
              <a:rPr lang="ru-RU" dirty="0" smtClean="0"/>
              <a:t>Например в ходе интервью на «Би-би-си» художник так активно вмешивался в работу режиссера, что, несмотря на простые вопросы, получился экспериментальный сюрреалистический </a:t>
            </a:r>
            <a:r>
              <a:rPr lang="ru-RU" dirty="0" err="1" smtClean="0"/>
              <a:t>радиофильм</a:t>
            </a:r>
            <a:r>
              <a:rPr lang="ru-RU" dirty="0" smtClean="0"/>
              <a:t>.</a:t>
            </a:r>
            <a:br>
              <a:rPr lang="ru-RU" dirty="0" smtClean="0"/>
            </a:br>
            <a:r>
              <a:rPr lang="ru-RU" dirty="0" smtClean="0"/>
              <a:t/>
            </a:r>
            <a:br>
              <a:rPr lang="ru-RU" dirty="0" smtClean="0"/>
            </a:br>
            <a:r>
              <a:rPr lang="ru-RU" dirty="0" smtClean="0"/>
              <a:t>Наряду с Пикассо Дали был причислен к великим, живущим сегодня классикам. Но художник искал все новые и новые возможности саморекламы. Поэтому в 1960-е и 1970-е годы он интенсивно сотрудничал и с печатными средствами массовой информации, и с телевидением, всегда жаждущими сенсаций</a:t>
            </a:r>
            <a:endParaRPr lang="ru-RU" dirty="0"/>
          </a:p>
        </p:txBody>
      </p:sp>
    </p:spTree>
  </p:cSld>
  <p:clrMapOvr>
    <a:masterClrMapping/>
  </p:clrMapOvr>
  <p:transition>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3">
            <a:duotone>
              <a:schemeClr val="accent3">
                <a:shade val="45000"/>
                <a:satMod val="135000"/>
              </a:schemeClr>
              <a:prstClr val="white"/>
            </a:duotone>
          </a:blip>
          <a:stretch>
            <a:fillRect/>
          </a:stretch>
        </p:blipFill>
        <p:spPr>
          <a:xfrm>
            <a:off x="-214347" y="-357214"/>
            <a:ext cx="9572693" cy="7643866"/>
          </a:xfrm>
          <a:prstGeom prst="rect">
            <a:avLst/>
          </a:prstGeom>
        </p:spPr>
      </p:pic>
      <p:sp>
        <p:nvSpPr>
          <p:cNvPr id="2" name="Заголовок 1"/>
          <p:cNvSpPr>
            <a:spLocks noGrp="1"/>
          </p:cNvSpPr>
          <p:nvPr>
            <p:ph type="title"/>
          </p:nvPr>
        </p:nvSpPr>
        <p:spPr>
          <a:xfrm>
            <a:off x="428596" y="642918"/>
            <a:ext cx="8229600" cy="1143000"/>
          </a:xfrm>
        </p:spPr>
        <p:txBody>
          <a:bodyPr>
            <a:noAutofit/>
          </a:bodyPr>
          <a:lstStyle/>
          <a:p>
            <a:r>
              <a:rPr lang="ru-RU" sz="3200" b="1" dirty="0" smtClean="0"/>
              <a:t>Скандалы и катастрофы</a:t>
            </a:r>
            <a:br>
              <a:rPr lang="ru-RU" sz="3200" b="1" dirty="0" smtClean="0"/>
            </a:br>
            <a:endParaRPr lang="ru-RU" sz="3200" b="1" dirty="0"/>
          </a:p>
        </p:txBody>
      </p:sp>
      <p:sp>
        <p:nvSpPr>
          <p:cNvPr id="3" name="Содержимое 2"/>
          <p:cNvSpPr>
            <a:spLocks noGrp="1"/>
          </p:cNvSpPr>
          <p:nvPr>
            <p:ph idx="1"/>
          </p:nvPr>
        </p:nvSpPr>
        <p:spPr/>
        <p:txBody>
          <a:bodyPr>
            <a:noAutofit/>
          </a:bodyPr>
          <a:lstStyle/>
          <a:p>
            <a:pPr>
              <a:buNone/>
            </a:pPr>
            <a:r>
              <a:rPr lang="ru-RU" sz="2000" dirty="0" smtClean="0"/>
              <a:t/>
            </a:r>
            <a:br>
              <a:rPr lang="ru-RU" sz="2000" dirty="0" smtClean="0"/>
            </a:br>
            <a:r>
              <a:rPr lang="ru-RU" sz="2000" dirty="0" smtClean="0"/>
              <a:t>Дали обожал провокации. Уже в годы учебы в Мадриде его эксцентричные выходки привлекали внимание. Вызывающая манера одеваться и шокирующее поведение вначале помогали студенту Дали преодолеть робость в общении.</a:t>
            </a:r>
            <a:br>
              <a:rPr lang="ru-RU" sz="2000" dirty="0" smtClean="0"/>
            </a:br>
            <a:r>
              <a:rPr lang="ru-RU" sz="2000" dirty="0" smtClean="0"/>
              <a:t>Художник Дали одним из первых использовал рекламу как средство самовыражения, а его скандальные выходки были способом напомнить о себе и своей работе. Во время «Большой выставки сюрреалистов» в Лондоне в 1936 году Дали выступил с докладом и вышел на сцену в водолазном костюме.</a:t>
            </a:r>
            <a:br>
              <a:rPr lang="ru-RU" sz="2000" dirty="0" smtClean="0"/>
            </a:br>
            <a:r>
              <a:rPr lang="ru-RU" sz="2000" dirty="0" smtClean="0"/>
              <a:t>Правда, в этом костюме он едва мог дышать, и скафандр мешал разбирать его слова. Отчаянная жестикуляция помогла присутствующим понять, что Дали плохо, и привратник с помощью отвертки вызволил художника. </a:t>
            </a:r>
            <a:endParaRPr lang="ru-RU" sz="2000" dirty="0"/>
          </a:p>
        </p:txBody>
      </p:sp>
    </p:spTree>
  </p:cSld>
  <p:clrMapOvr>
    <a:masterClrMapping/>
  </p:clrMapOvr>
  <p:transition>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Autofit/>
          </a:bodyPr>
          <a:lstStyle/>
          <a:p>
            <a:r>
              <a:rPr lang="ru-RU" sz="3200" b="1" dirty="0" smtClean="0"/>
              <a:t>Эксперименты последних лет 1971 - 1989</a:t>
            </a:r>
            <a:endParaRPr lang="ru-RU" sz="3200" b="1" dirty="0"/>
          </a:p>
        </p:txBody>
      </p:sp>
      <p:sp>
        <p:nvSpPr>
          <p:cNvPr id="3" name="Содержимое 2"/>
          <p:cNvSpPr>
            <a:spLocks noGrp="1"/>
          </p:cNvSpPr>
          <p:nvPr>
            <p:ph idx="1"/>
          </p:nvPr>
        </p:nvSpPr>
        <p:spPr>
          <a:xfrm>
            <a:off x="428596" y="1071546"/>
            <a:ext cx="8229600" cy="4525963"/>
          </a:xfrm>
        </p:spPr>
        <p:txBody>
          <a:bodyPr>
            <a:normAutofit fontScale="62500" lnSpcReduction="20000"/>
          </a:bodyPr>
          <a:lstStyle/>
          <a:p>
            <a:pPr>
              <a:buNone/>
            </a:pPr>
            <a:r>
              <a:rPr lang="ru-RU" dirty="0" smtClean="0"/>
              <a:t/>
            </a:r>
            <a:br>
              <a:rPr lang="ru-RU" dirty="0" smtClean="0"/>
            </a:br>
            <a:r>
              <a:rPr lang="ru-RU" dirty="0" smtClean="0"/>
              <a:t/>
            </a:r>
            <a:br>
              <a:rPr lang="ru-RU" dirty="0" smtClean="0"/>
            </a:br>
            <a:r>
              <a:rPr lang="ru-RU" dirty="0" smtClean="0"/>
              <a:t/>
            </a:r>
            <a:br>
              <a:rPr lang="ru-RU" dirty="0" smtClean="0"/>
            </a:br>
            <a:r>
              <a:rPr lang="ru-RU" dirty="0" smtClean="0"/>
              <a:t>В 1970-е годы Дали писал относительно мало, зато интенсивно занимался созданием своего музея в родном городе </a:t>
            </a:r>
            <a:r>
              <a:rPr lang="ru-RU" dirty="0" err="1" smtClean="0"/>
              <a:t>Фигересе</a:t>
            </a:r>
            <a:r>
              <a:rPr lang="ru-RU" dirty="0" smtClean="0"/>
              <a:t>. Постоянное упоминание Дали в средствах массовой информации, большие ретроспективные выставки в лучших музеях мира сделали его широко известным и открыли для него новую, молодую публику. В это время он пытался разрабатывать трехмерное изображение, основываясь на призматических зеркальных системах, интересовался художественной голографией, техника которой была недавно изобретена. В 1982 году скончалась Гала.</a:t>
            </a:r>
            <a:br>
              <a:rPr lang="ru-RU" dirty="0" smtClean="0"/>
            </a:br>
            <a:r>
              <a:rPr lang="ru-RU" dirty="0" smtClean="0"/>
              <a:t/>
            </a:r>
            <a:br>
              <a:rPr lang="ru-RU" dirty="0" smtClean="0"/>
            </a:br>
            <a:r>
              <a:rPr lang="ru-RU" dirty="0" smtClean="0"/>
              <a:t>Несмотря на взаимное охлаждение в последние годы, Дали испытал шок от происшедшего и стал все более замыкаться в себе. Он перестал писать и часто бредил идеей бессмертия. 23 января 1989 года Дали умер в башне Галатеи, где жил в последние годы.</a:t>
            </a:r>
            <a:br>
              <a:rPr lang="ru-RU" dirty="0" smtClean="0"/>
            </a:br>
            <a:endParaRPr lang="ru-RU" dirty="0"/>
          </a:p>
        </p:txBody>
      </p:sp>
    </p:spTree>
  </p:cSld>
  <p:clrMapOvr>
    <a:masterClrMapping/>
  </p:clrMapOvr>
  <p:transition>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r>
              <a:rPr lang="ru-RU" dirty="0" smtClean="0"/>
              <a:t>“К шедеврам ведут три дороги”, - сказал Сальвадор Дали. - “Первое – классический рисунок, Второе – классический  рисунок, доведённый до бредовых Степеней совершенства, третье – классический рисунок, сверх насыщенный энергией”. </a:t>
            </a:r>
            <a:endParaRPr lang="ru-RU" dirty="0"/>
          </a:p>
        </p:txBody>
      </p:sp>
    </p:spTree>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a:xfrm>
            <a:off x="500034" y="0"/>
            <a:ext cx="8229600" cy="1143000"/>
          </a:xfrm>
        </p:spPr>
        <p:txBody>
          <a:bodyPr>
            <a:normAutofit/>
          </a:bodyPr>
          <a:lstStyle/>
          <a:p>
            <a:r>
              <a:rPr lang="ru-RU" sz="2400" b="1" dirty="0" smtClean="0">
                <a:latin typeface="Arial" pitchFamily="34" charset="0"/>
                <a:cs typeface="Arial" pitchFamily="34" charset="0"/>
              </a:rPr>
              <a:t>Праздник в </a:t>
            </a:r>
            <a:r>
              <a:rPr lang="ru-RU" sz="2400" b="1" dirty="0" err="1" smtClean="0">
                <a:latin typeface="Arial" pitchFamily="34" charset="0"/>
                <a:cs typeface="Arial" pitchFamily="34" charset="0"/>
              </a:rPr>
              <a:t>Фигерасе</a:t>
            </a:r>
            <a:r>
              <a:rPr lang="ru-RU" sz="2400" b="1" dirty="0" smtClean="0">
                <a:latin typeface="Arial" pitchFamily="34" charset="0"/>
                <a:cs typeface="Arial" pitchFamily="34" charset="0"/>
              </a:rPr>
              <a:t> (1916)</a:t>
            </a:r>
            <a:endParaRPr lang="ru-RU" sz="2400" dirty="0">
              <a:latin typeface="Arial" pitchFamily="34" charset="0"/>
              <a:cs typeface="Arial" pitchFamily="34" charset="0"/>
            </a:endParaRPr>
          </a:p>
        </p:txBody>
      </p:sp>
      <p:pic>
        <p:nvPicPr>
          <p:cNvPr id="3074" name="Picture 2" descr="Праздник в Фигерасе"/>
          <p:cNvPicPr>
            <a:picLocks noGrp="1" noChangeAspect="1" noChangeArrowheads="1"/>
          </p:cNvPicPr>
          <p:nvPr>
            <p:ph idx="1"/>
          </p:nvPr>
        </p:nvPicPr>
        <p:blipFill>
          <a:blip r:embed="rId3"/>
          <a:srcRect/>
          <a:stretch>
            <a:fillRect/>
          </a:stretch>
        </p:blipFill>
        <p:spPr bwMode="auto">
          <a:xfrm>
            <a:off x="2143108" y="1000108"/>
            <a:ext cx="4928651" cy="5500726"/>
          </a:xfrm>
          <a:prstGeom prst="rect">
            <a:avLst/>
          </a:prstGeom>
          <a:noFill/>
        </p:spPr>
      </p:pic>
    </p:spTree>
  </p:cSld>
  <p:clrMapOvr>
    <a:masterClrMapping/>
  </p:clrMapOvr>
  <p:transition>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a:xfrm>
            <a:off x="500034" y="0"/>
            <a:ext cx="8229600" cy="1143000"/>
          </a:xfrm>
        </p:spPr>
        <p:txBody>
          <a:bodyPr>
            <a:normAutofit/>
          </a:bodyPr>
          <a:lstStyle/>
          <a:p>
            <a:r>
              <a:rPr lang="ru-RU" sz="2400" b="1" dirty="0" smtClean="0">
                <a:latin typeface="Arial" pitchFamily="34" charset="0"/>
                <a:cs typeface="Arial" pitchFamily="34" charset="0"/>
              </a:rPr>
              <a:t>Натюрморт (1918)</a:t>
            </a:r>
            <a:endParaRPr lang="ru-RU" sz="2400" dirty="0">
              <a:latin typeface="Arial" pitchFamily="34" charset="0"/>
              <a:cs typeface="Arial" pitchFamily="34" charset="0"/>
            </a:endParaRPr>
          </a:p>
        </p:txBody>
      </p:sp>
      <p:pic>
        <p:nvPicPr>
          <p:cNvPr id="17410" name="Picture 2" descr="Натюрморт"/>
          <p:cNvPicPr>
            <a:picLocks noGrp="1" noChangeAspect="1" noChangeArrowheads="1"/>
          </p:cNvPicPr>
          <p:nvPr>
            <p:ph idx="1"/>
          </p:nvPr>
        </p:nvPicPr>
        <p:blipFill>
          <a:blip r:embed="rId3"/>
          <a:srcRect b="9333"/>
          <a:stretch>
            <a:fillRect/>
          </a:stretch>
        </p:blipFill>
        <p:spPr bwMode="auto">
          <a:xfrm>
            <a:off x="1071538" y="857232"/>
            <a:ext cx="6842174" cy="5715040"/>
          </a:xfrm>
          <a:prstGeom prst="rect">
            <a:avLst/>
          </a:prstGeom>
          <a:noFill/>
        </p:spPr>
      </p:pic>
    </p:spTree>
  </p:cSld>
  <p:clrMapOvr>
    <a:masterClrMapping/>
  </p:clrMapOvr>
  <p:transition>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3200" b="1" dirty="0" smtClean="0"/>
              <a:t>Лодка (</a:t>
            </a:r>
            <a:r>
              <a:rPr lang="ru-RU" sz="3200" b="1" dirty="0" err="1" smtClean="0"/>
              <a:t>ок</a:t>
            </a:r>
            <a:r>
              <a:rPr lang="ru-RU" sz="3200" b="1" dirty="0" smtClean="0"/>
              <a:t>. 1918)</a:t>
            </a:r>
            <a:endParaRPr lang="ru-RU" sz="3200" dirty="0"/>
          </a:p>
        </p:txBody>
      </p:sp>
      <p:pic>
        <p:nvPicPr>
          <p:cNvPr id="18434" name="Picture 2" descr="Лодка"/>
          <p:cNvPicPr>
            <a:picLocks noGrp="1" noChangeAspect="1" noChangeArrowheads="1"/>
          </p:cNvPicPr>
          <p:nvPr>
            <p:ph idx="1"/>
          </p:nvPr>
        </p:nvPicPr>
        <p:blipFill>
          <a:blip r:embed="rId3" cstate="screen"/>
          <a:stretch>
            <a:fillRect/>
          </a:stretch>
        </p:blipFill>
        <p:spPr bwMode="auto">
          <a:xfrm>
            <a:off x="2289048" y="1601565"/>
            <a:ext cx="4565904" cy="4523232"/>
          </a:xfrm>
          <a:prstGeom prst="rect">
            <a:avLst/>
          </a:prstGeom>
          <a:noFill/>
        </p:spPr>
      </p:pic>
    </p:spTree>
  </p:cSld>
  <p:clrMapOvr>
    <a:masterClrMapping/>
  </p:clrMapOvr>
  <p:transition>
    <p:zo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3200" b="1" dirty="0" smtClean="0"/>
              <a:t>Портрет моего отца (1920-1921)</a:t>
            </a:r>
            <a:endParaRPr lang="ru-RU" sz="3200" dirty="0"/>
          </a:p>
        </p:txBody>
      </p:sp>
      <p:pic>
        <p:nvPicPr>
          <p:cNvPr id="20482" name="Picture 2" descr="Портрет моего отца"/>
          <p:cNvPicPr>
            <a:picLocks noGrp="1" noChangeAspect="1" noChangeArrowheads="1"/>
          </p:cNvPicPr>
          <p:nvPr>
            <p:ph idx="1"/>
          </p:nvPr>
        </p:nvPicPr>
        <p:blipFill>
          <a:blip r:embed="rId3" cstate="screen"/>
          <a:stretch>
            <a:fillRect/>
          </a:stretch>
        </p:blipFill>
        <p:spPr bwMode="auto">
          <a:xfrm>
            <a:off x="3075432" y="1601565"/>
            <a:ext cx="2993136" cy="4523232"/>
          </a:xfrm>
          <a:prstGeom prst="rect">
            <a:avLst/>
          </a:prstGeom>
          <a:noFill/>
        </p:spPr>
      </p:pic>
    </p:spTree>
  </p:cSld>
  <p:clrMapOvr>
    <a:masterClrMapping/>
  </p:clrMapOvr>
  <p:transition>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3200" b="1" dirty="0" err="1" smtClean="0"/>
              <a:t>Кадакес</a:t>
            </a:r>
            <a:r>
              <a:rPr lang="ru-RU" sz="3200" b="1" dirty="0" smtClean="0"/>
              <a:t>, увиденный со спины (1921)</a:t>
            </a:r>
            <a:endParaRPr lang="ru-RU" sz="3200" dirty="0"/>
          </a:p>
        </p:txBody>
      </p:sp>
      <p:pic>
        <p:nvPicPr>
          <p:cNvPr id="22530" name="Picture 2" descr="Кадакес, увиденный со спины"/>
          <p:cNvPicPr>
            <a:picLocks noGrp="1" noChangeAspect="1" noChangeArrowheads="1"/>
          </p:cNvPicPr>
          <p:nvPr>
            <p:ph idx="1"/>
          </p:nvPr>
        </p:nvPicPr>
        <p:blipFill>
          <a:blip r:embed="rId3"/>
          <a:stretch>
            <a:fillRect/>
          </a:stretch>
        </p:blipFill>
        <p:spPr bwMode="auto">
          <a:xfrm>
            <a:off x="2092020" y="1600200"/>
            <a:ext cx="4959959" cy="4525963"/>
          </a:xfrm>
          <a:prstGeom prst="rect">
            <a:avLst/>
          </a:prstGeom>
          <a:noFill/>
        </p:spPr>
      </p:pic>
    </p:spTree>
  </p:cSld>
  <p:clrMapOvr>
    <a:masterClrMapping/>
  </p:clrMapOvr>
  <p:transition>
    <p:zo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a:xfrm>
            <a:off x="428596" y="0"/>
            <a:ext cx="8229600" cy="1143000"/>
          </a:xfrm>
        </p:spPr>
        <p:txBody>
          <a:bodyPr>
            <a:normAutofit/>
          </a:bodyPr>
          <a:lstStyle/>
          <a:p>
            <a:r>
              <a:rPr lang="ru-RU" sz="2400" b="1" dirty="0" smtClean="0">
                <a:latin typeface="Arial" pitchFamily="34" charset="0"/>
                <a:cs typeface="Arial" pitchFamily="34" charset="0"/>
              </a:rPr>
              <a:t>Портрет Люсии (1918)</a:t>
            </a:r>
            <a:endParaRPr lang="ru-RU" sz="2400" dirty="0">
              <a:latin typeface="Arial" pitchFamily="34" charset="0"/>
              <a:cs typeface="Arial" pitchFamily="34" charset="0"/>
            </a:endParaRPr>
          </a:p>
        </p:txBody>
      </p:sp>
      <p:pic>
        <p:nvPicPr>
          <p:cNvPr id="23554" name="Picture 2" descr="Портрет Люсии"/>
          <p:cNvPicPr>
            <a:picLocks noGrp="1" noChangeAspect="1" noChangeArrowheads="1"/>
          </p:cNvPicPr>
          <p:nvPr>
            <p:ph idx="1"/>
          </p:nvPr>
        </p:nvPicPr>
        <p:blipFill>
          <a:blip r:embed="rId3"/>
          <a:srcRect/>
          <a:stretch>
            <a:fillRect/>
          </a:stretch>
        </p:blipFill>
        <p:spPr bwMode="auto">
          <a:xfrm>
            <a:off x="2500297" y="928670"/>
            <a:ext cx="4086773" cy="5429288"/>
          </a:xfrm>
          <a:prstGeom prst="rect">
            <a:avLst/>
          </a:prstGeom>
          <a:noFill/>
        </p:spPr>
      </p:pic>
    </p:spTree>
  </p:cSld>
  <p:clrMapOvr>
    <a:masterClrMapping/>
  </p:clrMapOvr>
  <p:transition>
    <p:zo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a:xfrm>
            <a:off x="428596" y="0"/>
            <a:ext cx="8229600" cy="1143000"/>
          </a:xfrm>
        </p:spPr>
        <p:txBody>
          <a:bodyPr>
            <a:normAutofit/>
          </a:bodyPr>
          <a:lstStyle/>
          <a:p>
            <a:r>
              <a:rPr lang="ru-RU" sz="2400" b="1" dirty="0" smtClean="0">
                <a:latin typeface="Arial" pitchFamily="34" charset="0"/>
                <a:cs typeface="Arial" pitchFamily="34" charset="0"/>
              </a:rPr>
              <a:t>Автопортрет в студии (1919)</a:t>
            </a:r>
            <a:endParaRPr lang="ru-RU" sz="2400" dirty="0">
              <a:latin typeface="Arial" pitchFamily="34" charset="0"/>
              <a:cs typeface="Arial" pitchFamily="34" charset="0"/>
            </a:endParaRPr>
          </a:p>
        </p:txBody>
      </p:sp>
      <p:pic>
        <p:nvPicPr>
          <p:cNvPr id="24578" name="Picture 2" descr="Автопортрет в студии"/>
          <p:cNvPicPr>
            <a:picLocks noGrp="1" noChangeAspect="1" noChangeArrowheads="1"/>
          </p:cNvPicPr>
          <p:nvPr>
            <p:ph idx="1"/>
          </p:nvPr>
        </p:nvPicPr>
        <p:blipFill>
          <a:blip r:embed="rId3"/>
          <a:srcRect/>
          <a:stretch>
            <a:fillRect/>
          </a:stretch>
        </p:blipFill>
        <p:spPr bwMode="auto">
          <a:xfrm>
            <a:off x="2285984" y="928670"/>
            <a:ext cx="4509013" cy="5643602"/>
          </a:xfrm>
          <a:prstGeom prst="rect">
            <a:avLst/>
          </a:prstGeom>
          <a:noFill/>
        </p:spPr>
      </p:pic>
    </p:spTree>
  </p:cSld>
  <p:clrMapOvr>
    <a:masterClrMapping/>
  </p:clrMapOvr>
  <p:transition>
    <p:zo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a:xfrm>
            <a:off x="428596" y="0"/>
            <a:ext cx="8229600" cy="1143000"/>
          </a:xfrm>
        </p:spPr>
        <p:txBody>
          <a:bodyPr>
            <a:normAutofit/>
          </a:bodyPr>
          <a:lstStyle/>
          <a:p>
            <a:r>
              <a:rPr lang="ru-RU" sz="2400" b="1" dirty="0" smtClean="0">
                <a:latin typeface="Arial" pitchFamily="34" charset="0"/>
                <a:cs typeface="Arial" pitchFamily="34" charset="0"/>
              </a:rPr>
              <a:t>Два цыганских мальчика (1920)</a:t>
            </a:r>
            <a:endParaRPr lang="ru-RU" sz="2400" dirty="0">
              <a:latin typeface="Arial" pitchFamily="34" charset="0"/>
              <a:cs typeface="Arial" pitchFamily="34" charset="0"/>
            </a:endParaRPr>
          </a:p>
        </p:txBody>
      </p:sp>
      <p:pic>
        <p:nvPicPr>
          <p:cNvPr id="25602" name="Picture 2" descr="Два цыганских мальчика"/>
          <p:cNvPicPr>
            <a:picLocks noGrp="1" noChangeAspect="1" noChangeArrowheads="1"/>
          </p:cNvPicPr>
          <p:nvPr>
            <p:ph idx="1"/>
          </p:nvPr>
        </p:nvPicPr>
        <p:blipFill>
          <a:blip r:embed="rId3"/>
          <a:srcRect/>
          <a:stretch>
            <a:fillRect/>
          </a:stretch>
        </p:blipFill>
        <p:spPr bwMode="auto">
          <a:xfrm>
            <a:off x="571472" y="928670"/>
            <a:ext cx="7938687" cy="5500726"/>
          </a:xfrm>
          <a:prstGeom prst="rect">
            <a:avLst/>
          </a:prstGeom>
          <a:noFill/>
        </p:spPr>
      </p:pic>
    </p:spTree>
  </p:cSld>
  <p:clrMapOvr>
    <a:masterClrMapping/>
  </p:clrMapOvr>
  <p:transition>
    <p:zo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Autofit/>
          </a:bodyPr>
          <a:lstStyle/>
          <a:p>
            <a:r>
              <a:rPr lang="ru-RU" sz="2800" b="1" dirty="0" smtClean="0"/>
              <a:t>Археологический отголосок </a:t>
            </a:r>
            <a:r>
              <a:rPr lang="ru-RU" sz="2800" b="1" dirty="0" err="1" smtClean="0"/>
              <a:t>Анжелюса</a:t>
            </a:r>
            <a:r>
              <a:rPr lang="ru-RU" sz="2800" b="1" dirty="0" smtClean="0"/>
              <a:t> Милле (1935)</a:t>
            </a:r>
            <a:endParaRPr lang="ru-RU" sz="2800" dirty="0"/>
          </a:p>
        </p:txBody>
      </p:sp>
      <p:pic>
        <p:nvPicPr>
          <p:cNvPr id="164866" name="Picture 2" descr="Картинка 7 из 79631">
            <a:hlinkClick r:id="rId3"/>
          </p:cNvPr>
          <p:cNvPicPr>
            <a:picLocks noGrp="1" noChangeAspect="1" noChangeArrowheads="1"/>
          </p:cNvPicPr>
          <p:nvPr>
            <p:ph idx="1"/>
          </p:nvPr>
        </p:nvPicPr>
        <p:blipFill>
          <a:blip r:embed="rId4"/>
          <a:stretch>
            <a:fillRect/>
          </a:stretch>
        </p:blipFill>
        <p:spPr bwMode="auto">
          <a:xfrm>
            <a:off x="1616269" y="1600200"/>
            <a:ext cx="5911462" cy="4525963"/>
          </a:xfrm>
          <a:prstGeom prst="rect">
            <a:avLst/>
          </a:prstGeom>
          <a:noFill/>
        </p:spPr>
      </p:pic>
    </p:spTree>
  </p:cSld>
  <p:clrMapOvr>
    <a:masterClrMapping/>
  </p:clrMapOvr>
  <p:transition>
    <p:zo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Autofit/>
          </a:bodyPr>
          <a:lstStyle/>
          <a:p>
            <a:r>
              <a:rPr lang="ru-RU" sz="2800" b="1" dirty="0" smtClean="0"/>
              <a:t>Пылающий жираф (Жираф в огне) (1936-1937)</a:t>
            </a:r>
            <a:endParaRPr lang="ru-RU" sz="2800" dirty="0"/>
          </a:p>
        </p:txBody>
      </p:sp>
      <p:pic>
        <p:nvPicPr>
          <p:cNvPr id="166914" name="Picture 2" descr="Пылающий жираф "/>
          <p:cNvPicPr>
            <a:picLocks noGrp="1" noChangeAspect="1" noChangeArrowheads="1"/>
          </p:cNvPicPr>
          <p:nvPr>
            <p:ph idx="1"/>
          </p:nvPr>
        </p:nvPicPr>
        <p:blipFill>
          <a:blip r:embed="rId3"/>
          <a:stretch>
            <a:fillRect/>
          </a:stretch>
        </p:blipFill>
        <p:spPr bwMode="auto">
          <a:xfrm>
            <a:off x="3074669" y="1600200"/>
            <a:ext cx="2994661" cy="4525963"/>
          </a:xfrm>
          <a:prstGeom prst="rect">
            <a:avLst/>
          </a:prstGeom>
          <a:noFill/>
        </p:spPr>
      </p:pic>
    </p:spTree>
  </p:cSld>
  <p:clrMapOvr>
    <a:masterClrMapping/>
  </p:clrMapOvr>
  <p:transition>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3">
            <a:duotone>
              <a:schemeClr val="accent3">
                <a:shade val="45000"/>
                <a:satMod val="135000"/>
              </a:schemeClr>
              <a:prstClr val="white"/>
            </a:duotone>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r>
              <a:rPr lang="ru-RU" dirty="0" smtClean="0"/>
              <a:t>Жизнь и творчество Сальвадора Дали неразрывно связаны друг с другом. Многие события жизни художника находили отражение в его работах, а некоторые картины можно понять, только зная факты биографии.</a:t>
            </a:r>
            <a:endParaRPr lang="ru-RU" dirty="0"/>
          </a:p>
        </p:txBody>
      </p:sp>
    </p:spTree>
  </p:cSld>
  <p:clrMapOvr>
    <a:masterClrMapping/>
  </p:clrMapOvr>
  <p:transition>
    <p:zo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Autofit/>
          </a:bodyPr>
          <a:lstStyle/>
          <a:p>
            <a:r>
              <a:rPr lang="ru-RU" sz="2400" b="1" dirty="0" smtClean="0">
                <a:latin typeface="Arial" pitchFamily="34" charset="0"/>
                <a:cs typeface="Arial" pitchFamily="34" charset="0"/>
              </a:rPr>
              <a:t>Бродячие акробаты (1921)</a:t>
            </a:r>
            <a:br>
              <a:rPr lang="ru-RU" sz="2400" b="1" dirty="0" smtClean="0">
                <a:latin typeface="Arial" pitchFamily="34" charset="0"/>
                <a:cs typeface="Arial" pitchFamily="34" charset="0"/>
              </a:rPr>
            </a:br>
            <a:r>
              <a:rPr lang="ru-RU" sz="2400" dirty="0" smtClean="0">
                <a:latin typeface="Arial" pitchFamily="34" charset="0"/>
                <a:cs typeface="Arial" pitchFamily="34" charset="0"/>
              </a:rPr>
              <a:t/>
            </a:r>
            <a:br>
              <a:rPr lang="ru-RU" sz="2400" dirty="0" smtClean="0">
                <a:latin typeface="Arial" pitchFamily="34" charset="0"/>
                <a:cs typeface="Arial" pitchFamily="34" charset="0"/>
              </a:rPr>
            </a:br>
            <a:endParaRPr lang="ru-RU" sz="2400" dirty="0">
              <a:latin typeface="Arial" pitchFamily="34" charset="0"/>
              <a:cs typeface="Arial" pitchFamily="34" charset="0"/>
            </a:endParaRPr>
          </a:p>
        </p:txBody>
      </p:sp>
      <p:pic>
        <p:nvPicPr>
          <p:cNvPr id="26626" name="Picture 2" descr="Бродячие акробаты"/>
          <p:cNvPicPr>
            <a:picLocks noGrp="1" noChangeAspect="1" noChangeArrowheads="1"/>
          </p:cNvPicPr>
          <p:nvPr>
            <p:ph idx="1"/>
          </p:nvPr>
        </p:nvPicPr>
        <p:blipFill>
          <a:blip r:embed="rId3"/>
          <a:srcRect/>
          <a:stretch>
            <a:fillRect/>
          </a:stretch>
        </p:blipFill>
        <p:spPr bwMode="auto">
          <a:xfrm>
            <a:off x="2571736" y="1000108"/>
            <a:ext cx="4272511" cy="5500726"/>
          </a:xfrm>
          <a:prstGeom prst="rect">
            <a:avLst/>
          </a:prstGeom>
          <a:noFill/>
        </p:spPr>
      </p:pic>
    </p:spTree>
  </p:cSld>
  <p:clrMapOvr>
    <a:masterClrMapping/>
  </p:clrMapOvr>
  <p:transition>
    <p:zo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2400" b="1" dirty="0" smtClean="0">
                <a:latin typeface="Arial" pitchFamily="34" charset="0"/>
                <a:cs typeface="Arial" pitchFamily="34" charset="0"/>
              </a:rPr>
              <a:t>Цирк (1921)</a:t>
            </a:r>
            <a:endParaRPr lang="ru-RU" sz="2400" dirty="0">
              <a:latin typeface="Arial" pitchFamily="34" charset="0"/>
              <a:cs typeface="Arial" pitchFamily="34" charset="0"/>
            </a:endParaRPr>
          </a:p>
        </p:txBody>
      </p:sp>
      <p:pic>
        <p:nvPicPr>
          <p:cNvPr id="27650" name="Picture 2" descr="Цирк"/>
          <p:cNvPicPr>
            <a:picLocks noGrp="1" noChangeAspect="1" noChangeArrowheads="1"/>
          </p:cNvPicPr>
          <p:nvPr>
            <p:ph idx="1"/>
          </p:nvPr>
        </p:nvPicPr>
        <p:blipFill>
          <a:blip r:embed="rId3"/>
          <a:srcRect/>
          <a:stretch>
            <a:fillRect/>
          </a:stretch>
        </p:blipFill>
        <p:spPr bwMode="auto">
          <a:xfrm>
            <a:off x="785786" y="1214422"/>
            <a:ext cx="7525264" cy="5214974"/>
          </a:xfrm>
          <a:prstGeom prst="rect">
            <a:avLst/>
          </a:prstGeom>
          <a:noFill/>
        </p:spPr>
      </p:pic>
    </p:spTree>
  </p:cSld>
  <p:clrMapOvr>
    <a:masterClrMapping/>
  </p:clrMapOvr>
  <p:transition>
    <p:zo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a:xfrm>
            <a:off x="428596" y="928670"/>
            <a:ext cx="8229600" cy="1143000"/>
          </a:xfrm>
        </p:spPr>
        <p:txBody>
          <a:bodyPr>
            <a:noAutofit/>
          </a:bodyPr>
          <a:lstStyle/>
          <a:p>
            <a:r>
              <a:rPr lang="ru-RU" sz="2800" b="1" dirty="0" smtClean="0"/>
              <a:t>Подглядывающий (1921)</a:t>
            </a:r>
            <a:br>
              <a:rPr lang="ru-RU" sz="2800" b="1" dirty="0" smtClean="0"/>
            </a:br>
            <a:r>
              <a:rPr lang="ru-RU" sz="2800" dirty="0" smtClean="0"/>
              <a:t/>
            </a:r>
            <a:br>
              <a:rPr lang="ru-RU" sz="2800" dirty="0" smtClean="0"/>
            </a:br>
            <a:endParaRPr lang="ru-RU" sz="2800" dirty="0"/>
          </a:p>
        </p:txBody>
      </p:sp>
      <p:pic>
        <p:nvPicPr>
          <p:cNvPr id="28674" name="Picture 2" descr="Подглядывающий"/>
          <p:cNvPicPr>
            <a:picLocks noGrp="1" noChangeAspect="1" noChangeArrowheads="1"/>
          </p:cNvPicPr>
          <p:nvPr>
            <p:ph idx="1"/>
          </p:nvPr>
        </p:nvPicPr>
        <p:blipFill>
          <a:blip r:embed="rId3"/>
          <a:stretch>
            <a:fillRect/>
          </a:stretch>
        </p:blipFill>
        <p:spPr bwMode="auto">
          <a:xfrm>
            <a:off x="1476375" y="1910556"/>
            <a:ext cx="6191250" cy="3905250"/>
          </a:xfrm>
          <a:prstGeom prst="rect">
            <a:avLst/>
          </a:prstGeom>
          <a:noFill/>
        </p:spPr>
      </p:pic>
    </p:spTree>
  </p:cSld>
  <p:clrMapOvr>
    <a:masterClrMapping/>
  </p:clrMapOvr>
  <p:transition>
    <p:zo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Autofit/>
          </a:bodyPr>
          <a:lstStyle/>
          <a:p>
            <a:r>
              <a:rPr lang="ru-RU" sz="2800" b="1" dirty="0" smtClean="0"/>
              <a:t>Автопортрет с </a:t>
            </a:r>
            <a:r>
              <a:rPr lang="ru-RU" sz="2800" b="1" dirty="0" err="1" smtClean="0"/>
              <a:t>рафаэлевой</a:t>
            </a:r>
            <a:r>
              <a:rPr lang="ru-RU" sz="2800" b="1" dirty="0" smtClean="0"/>
              <a:t> шеей (</a:t>
            </a:r>
            <a:r>
              <a:rPr lang="ru-RU" sz="2800" b="1" dirty="0" err="1" smtClean="0"/>
              <a:t>ок</a:t>
            </a:r>
            <a:r>
              <a:rPr lang="ru-RU" sz="2800" b="1" dirty="0" smtClean="0"/>
              <a:t>. 1920-1921)</a:t>
            </a:r>
            <a:endParaRPr lang="ru-RU" sz="2800" dirty="0"/>
          </a:p>
        </p:txBody>
      </p:sp>
      <p:pic>
        <p:nvPicPr>
          <p:cNvPr id="29698" name="Picture 2" descr="Автопортрет с рафаэлевой шеей"/>
          <p:cNvPicPr>
            <a:picLocks noGrp="1" noChangeAspect="1" noChangeArrowheads="1"/>
          </p:cNvPicPr>
          <p:nvPr>
            <p:ph idx="1"/>
          </p:nvPr>
        </p:nvPicPr>
        <p:blipFill>
          <a:blip r:embed="rId3"/>
          <a:stretch>
            <a:fillRect/>
          </a:stretch>
        </p:blipFill>
        <p:spPr bwMode="auto">
          <a:xfrm>
            <a:off x="1803827" y="1600200"/>
            <a:ext cx="5536346" cy="4525963"/>
          </a:xfrm>
          <a:prstGeom prst="rect">
            <a:avLst/>
          </a:prstGeom>
          <a:noFill/>
        </p:spPr>
      </p:pic>
    </p:spTree>
  </p:cSld>
  <p:clrMapOvr>
    <a:masterClrMapping/>
  </p:clrMapOvr>
  <p:transition>
    <p:zo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2800" b="1" dirty="0" smtClean="0"/>
              <a:t>Автопортрет (</a:t>
            </a:r>
            <a:r>
              <a:rPr lang="ru-RU" sz="2800" b="1" dirty="0" err="1" smtClean="0"/>
              <a:t>ок</a:t>
            </a:r>
            <a:r>
              <a:rPr lang="ru-RU" sz="2800" b="1" dirty="0" smtClean="0"/>
              <a:t>. 1921)</a:t>
            </a:r>
            <a:endParaRPr lang="ru-RU" sz="2800" dirty="0"/>
          </a:p>
        </p:txBody>
      </p:sp>
      <p:pic>
        <p:nvPicPr>
          <p:cNvPr id="30722" name="Picture 2" descr="Автопортрет"/>
          <p:cNvPicPr>
            <a:picLocks noGrp="1" noChangeAspect="1" noChangeArrowheads="1"/>
          </p:cNvPicPr>
          <p:nvPr>
            <p:ph idx="1"/>
          </p:nvPr>
        </p:nvPicPr>
        <p:blipFill>
          <a:blip r:embed="rId3"/>
          <a:stretch>
            <a:fillRect/>
          </a:stretch>
        </p:blipFill>
        <p:spPr bwMode="auto">
          <a:xfrm>
            <a:off x="2071468" y="1600200"/>
            <a:ext cx="5001064" cy="4525963"/>
          </a:xfrm>
          <a:prstGeom prst="rect">
            <a:avLst/>
          </a:prstGeom>
          <a:noFill/>
        </p:spPr>
      </p:pic>
    </p:spTree>
  </p:cSld>
  <p:clrMapOvr>
    <a:masterClrMapping/>
  </p:clrMapOvr>
  <p:transition>
    <p:zo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2800" b="1" dirty="0" smtClean="0"/>
              <a:t>Кубистический автопортрет (1923)</a:t>
            </a:r>
            <a:endParaRPr lang="ru-RU" sz="2800" dirty="0"/>
          </a:p>
        </p:txBody>
      </p:sp>
      <p:pic>
        <p:nvPicPr>
          <p:cNvPr id="31746" name="Picture 2" descr="Кубистический автопортрет"/>
          <p:cNvPicPr>
            <a:picLocks noGrp="1" noChangeAspect="1" noChangeArrowheads="1"/>
          </p:cNvPicPr>
          <p:nvPr>
            <p:ph idx="1"/>
          </p:nvPr>
        </p:nvPicPr>
        <p:blipFill>
          <a:blip r:embed="rId3" cstate="screen"/>
          <a:stretch>
            <a:fillRect/>
          </a:stretch>
        </p:blipFill>
        <p:spPr bwMode="auto">
          <a:xfrm>
            <a:off x="3048000" y="1601565"/>
            <a:ext cx="3048000" cy="4523232"/>
          </a:xfrm>
          <a:prstGeom prst="rect">
            <a:avLst/>
          </a:prstGeom>
          <a:noFill/>
        </p:spPr>
      </p:pic>
    </p:spTree>
  </p:cSld>
  <p:clrMapOvr>
    <a:masterClrMapping/>
  </p:clrMapOvr>
  <p:transition>
    <p:zo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Autofit/>
          </a:bodyPr>
          <a:lstStyle/>
          <a:p>
            <a:r>
              <a:rPr lang="ru-RU" sz="2800" b="1" dirty="0" smtClean="0"/>
              <a:t>Больной мальчик (Автопортрет в </a:t>
            </a:r>
            <a:r>
              <a:rPr lang="ru-RU" sz="2800" b="1" dirty="0" err="1" smtClean="0"/>
              <a:t>Кадакесе</a:t>
            </a:r>
            <a:r>
              <a:rPr lang="ru-RU" sz="2800" b="1" dirty="0" smtClean="0"/>
              <a:t>) (1923)</a:t>
            </a:r>
            <a:endParaRPr lang="ru-RU" sz="2800" dirty="0"/>
          </a:p>
        </p:txBody>
      </p:sp>
      <p:pic>
        <p:nvPicPr>
          <p:cNvPr id="32770" name="Picture 2" descr="Больной мальчик (Автопортрет в Кадакесе)"/>
          <p:cNvPicPr>
            <a:picLocks noGrp="1" noChangeAspect="1" noChangeArrowheads="1"/>
          </p:cNvPicPr>
          <p:nvPr>
            <p:ph idx="1"/>
          </p:nvPr>
        </p:nvPicPr>
        <p:blipFill>
          <a:blip r:embed="rId3" cstate="screen"/>
          <a:stretch>
            <a:fillRect/>
          </a:stretch>
        </p:blipFill>
        <p:spPr bwMode="auto">
          <a:xfrm>
            <a:off x="2773680" y="1622901"/>
            <a:ext cx="3596640" cy="4480560"/>
          </a:xfrm>
          <a:prstGeom prst="rect">
            <a:avLst/>
          </a:prstGeom>
          <a:noFill/>
        </p:spPr>
      </p:pic>
    </p:spTree>
  </p:cSld>
  <p:clrMapOvr>
    <a:masterClrMapping/>
  </p:clrMapOvr>
  <p:transition>
    <p:zo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2800" b="1" dirty="0" smtClean="0"/>
              <a:t>Натюрморт — Рыба (1922)</a:t>
            </a:r>
            <a:endParaRPr lang="ru-RU" sz="2800" dirty="0"/>
          </a:p>
        </p:txBody>
      </p:sp>
      <p:pic>
        <p:nvPicPr>
          <p:cNvPr id="33794" name="Picture 2" descr="Натюрморт — Рыба"/>
          <p:cNvPicPr>
            <a:picLocks noGrp="1" noChangeAspect="1" noChangeArrowheads="1"/>
          </p:cNvPicPr>
          <p:nvPr>
            <p:ph idx="1"/>
          </p:nvPr>
        </p:nvPicPr>
        <p:blipFill>
          <a:blip r:embed="rId3"/>
          <a:stretch>
            <a:fillRect/>
          </a:stretch>
        </p:blipFill>
        <p:spPr bwMode="auto">
          <a:xfrm>
            <a:off x="2190750" y="1753394"/>
            <a:ext cx="4762500" cy="4219575"/>
          </a:xfrm>
          <a:prstGeom prst="rect">
            <a:avLst/>
          </a:prstGeom>
          <a:noFill/>
        </p:spPr>
      </p:pic>
    </p:spTree>
  </p:cSld>
  <p:clrMapOvr>
    <a:masterClrMapping/>
  </p:clrMapOvr>
  <p:transition>
    <p:zo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2800" b="1" dirty="0" smtClean="0"/>
              <a:t>Молодые женщины (</a:t>
            </a:r>
            <a:r>
              <a:rPr lang="ru-RU" sz="2800" b="1" dirty="0" err="1" smtClean="0"/>
              <a:t>ок</a:t>
            </a:r>
            <a:r>
              <a:rPr lang="ru-RU" sz="2800" b="1" dirty="0" smtClean="0"/>
              <a:t>. 1923)</a:t>
            </a:r>
            <a:endParaRPr lang="ru-RU" sz="2800" dirty="0"/>
          </a:p>
        </p:txBody>
      </p:sp>
      <p:pic>
        <p:nvPicPr>
          <p:cNvPr id="35842" name="Picture 2" descr="Молодые женщины"/>
          <p:cNvPicPr>
            <a:picLocks noGrp="1" noChangeAspect="1" noChangeArrowheads="1"/>
          </p:cNvPicPr>
          <p:nvPr>
            <p:ph idx="1"/>
          </p:nvPr>
        </p:nvPicPr>
        <p:blipFill>
          <a:blip r:embed="rId3" cstate="screen"/>
          <a:stretch>
            <a:fillRect/>
          </a:stretch>
        </p:blipFill>
        <p:spPr bwMode="auto">
          <a:xfrm>
            <a:off x="3084576" y="1601565"/>
            <a:ext cx="2974848" cy="4523232"/>
          </a:xfrm>
          <a:prstGeom prst="rect">
            <a:avLst/>
          </a:prstGeom>
          <a:noFill/>
        </p:spPr>
      </p:pic>
    </p:spTree>
  </p:cSld>
  <p:clrMapOvr>
    <a:masterClrMapping/>
  </p:clrMapOvr>
  <p:transition>
    <p:zo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2800" b="1" dirty="0" smtClean="0"/>
              <a:t>Венера и матрос (1925)</a:t>
            </a:r>
            <a:endParaRPr lang="ru-RU" sz="2800" dirty="0"/>
          </a:p>
        </p:txBody>
      </p:sp>
      <p:pic>
        <p:nvPicPr>
          <p:cNvPr id="38914" name="Picture 2" descr="Венера и матрос"/>
          <p:cNvPicPr>
            <a:picLocks noGrp="1" noChangeAspect="1" noChangeArrowheads="1"/>
          </p:cNvPicPr>
          <p:nvPr>
            <p:ph idx="1"/>
          </p:nvPr>
        </p:nvPicPr>
        <p:blipFill>
          <a:blip r:embed="rId3" cstate="screen"/>
          <a:stretch>
            <a:fillRect/>
          </a:stretch>
        </p:blipFill>
        <p:spPr bwMode="auto">
          <a:xfrm>
            <a:off x="3108960" y="1601565"/>
            <a:ext cx="2926080" cy="4523232"/>
          </a:xfrm>
          <a:prstGeom prst="rect">
            <a:avLst/>
          </a:prstGeom>
          <a:noFill/>
        </p:spPr>
      </p:pic>
    </p:spTree>
  </p:cSld>
  <p:clrMapOvr>
    <a:masterClrMapping/>
  </p:clrMapOvr>
  <p:transition>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Autofit/>
          </a:bodyPr>
          <a:lstStyle/>
          <a:p>
            <a:r>
              <a:rPr lang="ru-RU" sz="2800" b="1" dirty="0" smtClean="0"/>
              <a:t>ЭТО УДИВИТЕЛЬНО! СЮРРЕАЛИСТ И ГЕНЕТИКА</a:t>
            </a:r>
            <a:endParaRPr lang="ru-RU" sz="2800" b="1" dirty="0"/>
          </a:p>
        </p:txBody>
      </p:sp>
      <p:sp>
        <p:nvSpPr>
          <p:cNvPr id="3" name="Содержимое 2"/>
          <p:cNvSpPr>
            <a:spLocks noGrp="1"/>
          </p:cNvSpPr>
          <p:nvPr>
            <p:ph idx="1"/>
          </p:nvPr>
        </p:nvSpPr>
        <p:spPr/>
        <p:txBody>
          <a:bodyPr>
            <a:normAutofit lnSpcReduction="10000"/>
          </a:bodyPr>
          <a:lstStyle/>
          <a:p>
            <a:r>
              <a:rPr lang="ru-RU" dirty="0" smtClean="0"/>
              <a:t>Спору нет, испанский сюрреалист Сальвадор Дали — личность неординарная, художник с мировой славой, но скандалист, экстра-специалист по эпатажу. </a:t>
            </a:r>
          </a:p>
          <a:p>
            <a:r>
              <a:rPr lang="ru-RU" dirty="0" smtClean="0"/>
              <a:t>Но мало кому известно, что он проявлял повышенный интерес к научным достижениям своего времени и это привело его к отказу от мистических взглядов на суть жизни, в частности на ее происхождение.</a:t>
            </a:r>
            <a:endParaRPr lang="ru-RU" dirty="0"/>
          </a:p>
        </p:txBody>
      </p:sp>
    </p:spTree>
  </p:cSld>
  <p:clrMapOvr>
    <a:masterClrMapping/>
  </p:clrMapOvr>
  <p:transition>
    <p:zo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2800" b="1" dirty="0" smtClean="0"/>
              <a:t>Венера и матрос (1925)</a:t>
            </a:r>
            <a:endParaRPr lang="ru-RU" sz="2800" dirty="0"/>
          </a:p>
        </p:txBody>
      </p:sp>
      <p:pic>
        <p:nvPicPr>
          <p:cNvPr id="39938" name="Picture 2" descr="Венера и матрос"/>
          <p:cNvPicPr>
            <a:picLocks noGrp="1" noChangeAspect="1" noChangeArrowheads="1"/>
          </p:cNvPicPr>
          <p:nvPr>
            <p:ph idx="1"/>
          </p:nvPr>
        </p:nvPicPr>
        <p:blipFill>
          <a:blip r:embed="rId3" cstate="screen"/>
          <a:stretch>
            <a:fillRect/>
          </a:stretch>
        </p:blipFill>
        <p:spPr bwMode="auto">
          <a:xfrm>
            <a:off x="3185160" y="1601565"/>
            <a:ext cx="2773680" cy="4523232"/>
          </a:xfrm>
          <a:prstGeom prst="rect">
            <a:avLst/>
          </a:prstGeom>
          <a:noFill/>
        </p:spPr>
      </p:pic>
    </p:spTree>
  </p:cSld>
  <p:clrMapOvr>
    <a:masterClrMapping/>
  </p:clrMapOvr>
  <p:transition>
    <p:zo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2800" b="1" dirty="0" smtClean="0"/>
              <a:t>Женская фигура у окна (1925)</a:t>
            </a:r>
            <a:endParaRPr lang="ru-RU" sz="2800" dirty="0"/>
          </a:p>
        </p:txBody>
      </p:sp>
      <p:pic>
        <p:nvPicPr>
          <p:cNvPr id="43010" name="Picture 2" descr="Женская фигура у окна"/>
          <p:cNvPicPr>
            <a:picLocks noGrp="1" noChangeAspect="1" noChangeArrowheads="1"/>
          </p:cNvPicPr>
          <p:nvPr>
            <p:ph idx="1"/>
          </p:nvPr>
        </p:nvPicPr>
        <p:blipFill>
          <a:blip r:embed="rId3" cstate="screen"/>
          <a:stretch>
            <a:fillRect/>
          </a:stretch>
        </p:blipFill>
        <p:spPr bwMode="auto">
          <a:xfrm>
            <a:off x="3099816" y="1601565"/>
            <a:ext cx="2944368" cy="4523232"/>
          </a:xfrm>
          <a:prstGeom prst="rect">
            <a:avLst/>
          </a:prstGeom>
          <a:noFill/>
        </p:spPr>
      </p:pic>
    </p:spTree>
  </p:cSld>
  <p:clrMapOvr>
    <a:masterClrMapping/>
  </p:clrMapOvr>
  <p:transition>
    <p:zo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2800" b="1" dirty="0" smtClean="0"/>
              <a:t>Размышление (1925)</a:t>
            </a:r>
            <a:endParaRPr lang="ru-RU" sz="2800" dirty="0"/>
          </a:p>
        </p:txBody>
      </p:sp>
      <p:pic>
        <p:nvPicPr>
          <p:cNvPr id="44034" name="Picture 2" descr="Размышление"/>
          <p:cNvPicPr>
            <a:picLocks noGrp="1" noChangeAspect="1" noChangeArrowheads="1"/>
          </p:cNvPicPr>
          <p:nvPr>
            <p:ph idx="1"/>
          </p:nvPr>
        </p:nvPicPr>
        <p:blipFill>
          <a:blip r:embed="rId3" cstate="screen"/>
          <a:stretch>
            <a:fillRect/>
          </a:stretch>
        </p:blipFill>
        <p:spPr bwMode="auto">
          <a:xfrm>
            <a:off x="2398776" y="1601565"/>
            <a:ext cx="4346448" cy="4523232"/>
          </a:xfrm>
          <a:prstGeom prst="rect">
            <a:avLst/>
          </a:prstGeom>
          <a:noFill/>
        </p:spPr>
      </p:pic>
    </p:spTree>
  </p:cSld>
  <p:clrMapOvr>
    <a:masterClrMapping/>
  </p:clrMapOvr>
  <p:transition>
    <p:zo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Autofit/>
          </a:bodyPr>
          <a:lstStyle/>
          <a:p>
            <a:r>
              <a:rPr lang="ru-RU" sz="2800" b="1" dirty="0" smtClean="0"/>
              <a:t>Молодая женщина, увиденная со спины (1925)</a:t>
            </a:r>
            <a:endParaRPr lang="ru-RU" sz="2800" dirty="0"/>
          </a:p>
        </p:txBody>
      </p:sp>
      <p:pic>
        <p:nvPicPr>
          <p:cNvPr id="45058" name="Picture 2" descr="Молодая женщина, увиденная со спины"/>
          <p:cNvPicPr>
            <a:picLocks noGrp="1" noChangeAspect="1" noChangeArrowheads="1"/>
          </p:cNvPicPr>
          <p:nvPr>
            <p:ph idx="1"/>
          </p:nvPr>
        </p:nvPicPr>
        <p:blipFill>
          <a:blip r:embed="rId3" cstate="screen"/>
          <a:stretch>
            <a:fillRect/>
          </a:stretch>
        </p:blipFill>
        <p:spPr bwMode="auto">
          <a:xfrm>
            <a:off x="3105912" y="1601565"/>
            <a:ext cx="2932176" cy="4523232"/>
          </a:xfrm>
          <a:prstGeom prst="rect">
            <a:avLst/>
          </a:prstGeom>
          <a:noFill/>
        </p:spPr>
      </p:pic>
    </p:spTree>
  </p:cSld>
  <p:clrMapOvr>
    <a:masterClrMapping/>
  </p:clrMapOvr>
  <p:transition>
    <p:zo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2800" b="1" dirty="0" err="1" smtClean="0"/>
              <a:t>Пьерро</a:t>
            </a:r>
            <a:r>
              <a:rPr lang="ru-RU" sz="2800" b="1" dirty="0" smtClean="0"/>
              <a:t>, играющий на гитаре (1925)</a:t>
            </a:r>
            <a:endParaRPr lang="ru-RU" sz="2800" dirty="0"/>
          </a:p>
        </p:txBody>
      </p:sp>
      <p:pic>
        <p:nvPicPr>
          <p:cNvPr id="47106" name="Picture 2" descr="Пьерро, играющий на гитаре"/>
          <p:cNvPicPr>
            <a:picLocks noGrp="1" noChangeAspect="1" noChangeArrowheads="1"/>
          </p:cNvPicPr>
          <p:nvPr>
            <p:ph idx="1"/>
          </p:nvPr>
        </p:nvPicPr>
        <p:blipFill>
          <a:blip r:embed="rId3"/>
          <a:stretch>
            <a:fillRect/>
          </a:stretch>
        </p:blipFill>
        <p:spPr bwMode="auto">
          <a:xfrm>
            <a:off x="2862192" y="1600200"/>
            <a:ext cx="3419616" cy="4525963"/>
          </a:xfrm>
          <a:prstGeom prst="rect">
            <a:avLst/>
          </a:prstGeom>
          <a:noFill/>
        </p:spPr>
      </p:pic>
    </p:spTree>
  </p:cSld>
  <p:clrMapOvr>
    <a:masterClrMapping/>
  </p:clrMapOvr>
  <p:transition>
    <p:zoom/>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2800" b="1" dirty="0" smtClean="0"/>
              <a:t>Женщина у окна в </a:t>
            </a:r>
            <a:r>
              <a:rPr lang="ru-RU" sz="2800" b="1" dirty="0" err="1" smtClean="0"/>
              <a:t>Фигерасе</a:t>
            </a:r>
            <a:r>
              <a:rPr lang="ru-RU" sz="2800" b="1" dirty="0" smtClean="0"/>
              <a:t> (</a:t>
            </a:r>
            <a:r>
              <a:rPr lang="ru-RU" sz="2800" b="1" dirty="0" err="1" smtClean="0"/>
              <a:t>ок</a:t>
            </a:r>
            <a:r>
              <a:rPr lang="ru-RU" sz="2800" b="1" dirty="0" smtClean="0"/>
              <a:t>. 1926)</a:t>
            </a:r>
            <a:endParaRPr lang="ru-RU" sz="2800" dirty="0"/>
          </a:p>
        </p:txBody>
      </p:sp>
      <p:pic>
        <p:nvPicPr>
          <p:cNvPr id="48130" name="Picture 2" descr="Женщина у окна в Фигерасе"/>
          <p:cNvPicPr>
            <a:picLocks noGrp="1" noChangeAspect="1" noChangeArrowheads="1"/>
          </p:cNvPicPr>
          <p:nvPr>
            <p:ph idx="1"/>
          </p:nvPr>
        </p:nvPicPr>
        <p:blipFill>
          <a:blip r:embed="rId3" cstate="screen"/>
          <a:stretch>
            <a:fillRect/>
          </a:stretch>
        </p:blipFill>
        <p:spPr bwMode="auto">
          <a:xfrm>
            <a:off x="2478024" y="1601565"/>
            <a:ext cx="4187952" cy="4523232"/>
          </a:xfrm>
          <a:prstGeom prst="rect">
            <a:avLst/>
          </a:prstGeom>
          <a:noFill/>
        </p:spPr>
      </p:pic>
    </p:spTree>
  </p:cSld>
  <p:clrMapOvr>
    <a:masterClrMapping/>
  </p:clrMapOvr>
  <p:transition>
    <p:zoom/>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a:xfrm>
            <a:off x="500034" y="785794"/>
            <a:ext cx="8229600" cy="1143000"/>
          </a:xfrm>
        </p:spPr>
        <p:txBody>
          <a:bodyPr>
            <a:noAutofit/>
          </a:bodyPr>
          <a:lstStyle/>
          <a:p>
            <a:r>
              <a:rPr lang="ru-RU" sz="2800" b="1" dirty="0" err="1" smtClean="0"/>
              <a:t>Пенья-Сегатс</a:t>
            </a:r>
            <a:r>
              <a:rPr lang="ru-RU" sz="2800" b="1" dirty="0" smtClean="0"/>
              <a:t> (1926)</a:t>
            </a:r>
            <a:br>
              <a:rPr lang="ru-RU" sz="2800" b="1" dirty="0" smtClean="0"/>
            </a:br>
            <a:r>
              <a:rPr lang="ru-RU" sz="2800" dirty="0" smtClean="0"/>
              <a:t/>
            </a:r>
            <a:br>
              <a:rPr lang="ru-RU" sz="2800" dirty="0" smtClean="0"/>
            </a:br>
            <a:endParaRPr lang="ru-RU" sz="2800" dirty="0"/>
          </a:p>
        </p:txBody>
      </p:sp>
      <p:pic>
        <p:nvPicPr>
          <p:cNvPr id="50178" name="Picture 2" descr="Пенья-Сегатс"/>
          <p:cNvPicPr>
            <a:picLocks noGrp="1" noChangeAspect="1" noChangeArrowheads="1"/>
          </p:cNvPicPr>
          <p:nvPr>
            <p:ph idx="1"/>
          </p:nvPr>
        </p:nvPicPr>
        <p:blipFill>
          <a:blip r:embed="rId3"/>
          <a:stretch>
            <a:fillRect/>
          </a:stretch>
        </p:blipFill>
        <p:spPr bwMode="auto">
          <a:xfrm>
            <a:off x="1466708" y="1600200"/>
            <a:ext cx="6210584" cy="4525963"/>
          </a:xfrm>
          <a:prstGeom prst="rect">
            <a:avLst/>
          </a:prstGeom>
          <a:noFill/>
        </p:spPr>
      </p:pic>
    </p:spTree>
  </p:cSld>
  <p:clrMapOvr>
    <a:masterClrMapping/>
  </p:clrMapOvr>
  <p:transition>
    <p:zo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3200" b="1" dirty="0" smtClean="0"/>
              <a:t>Корзинка с хлебом (1925)</a:t>
            </a:r>
            <a:endParaRPr lang="ru-RU" sz="3200" dirty="0"/>
          </a:p>
        </p:txBody>
      </p:sp>
      <p:pic>
        <p:nvPicPr>
          <p:cNvPr id="52226" name="Picture 2" descr="Корзинка с хлебом"/>
          <p:cNvPicPr>
            <a:picLocks noGrp="1" noChangeAspect="1" noChangeArrowheads="1"/>
          </p:cNvPicPr>
          <p:nvPr>
            <p:ph idx="1"/>
          </p:nvPr>
        </p:nvPicPr>
        <p:blipFill>
          <a:blip r:embed="rId3" cstate="screen"/>
          <a:stretch>
            <a:fillRect/>
          </a:stretch>
        </p:blipFill>
        <p:spPr bwMode="auto">
          <a:xfrm>
            <a:off x="2444496" y="1601565"/>
            <a:ext cx="4255008" cy="4523232"/>
          </a:xfrm>
          <a:prstGeom prst="rect">
            <a:avLst/>
          </a:prstGeom>
          <a:noFill/>
        </p:spPr>
      </p:pic>
    </p:spTree>
  </p:cSld>
  <p:clrMapOvr>
    <a:masterClrMapping/>
  </p:clrMapOvr>
  <p:transition>
    <p:zoom/>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3200" b="1" dirty="0" err="1" smtClean="0"/>
              <a:t>Барселонская</a:t>
            </a:r>
            <a:r>
              <a:rPr lang="ru-RU" sz="3200" b="1" dirty="0" smtClean="0"/>
              <a:t> манекенщица (1927)</a:t>
            </a:r>
            <a:endParaRPr lang="ru-RU" sz="3200" dirty="0"/>
          </a:p>
        </p:txBody>
      </p:sp>
      <p:pic>
        <p:nvPicPr>
          <p:cNvPr id="54274" name="Picture 2" descr="Барселонская манекенщица"/>
          <p:cNvPicPr>
            <a:picLocks noGrp="1" noChangeAspect="1" noChangeArrowheads="1"/>
          </p:cNvPicPr>
          <p:nvPr>
            <p:ph idx="1"/>
          </p:nvPr>
        </p:nvPicPr>
        <p:blipFill>
          <a:blip r:embed="rId3"/>
          <a:stretch>
            <a:fillRect/>
          </a:stretch>
        </p:blipFill>
        <p:spPr bwMode="auto">
          <a:xfrm>
            <a:off x="2861269" y="1600200"/>
            <a:ext cx="3421462" cy="4525963"/>
          </a:xfrm>
          <a:prstGeom prst="rect">
            <a:avLst/>
          </a:prstGeom>
          <a:noFill/>
        </p:spPr>
      </p:pic>
    </p:spTree>
  </p:cSld>
  <p:clrMapOvr>
    <a:masterClrMapping/>
  </p:clrMapOvr>
  <p:transition>
    <p:zoom/>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3200" b="1" dirty="0" smtClean="0"/>
              <a:t>Кубистическая фигура (</a:t>
            </a:r>
            <a:r>
              <a:rPr lang="ru-RU" sz="3200" b="1" dirty="0" err="1" smtClean="0"/>
              <a:t>ок</a:t>
            </a:r>
            <a:r>
              <a:rPr lang="ru-RU" sz="3200" b="1" dirty="0" smtClean="0"/>
              <a:t>. 1927)</a:t>
            </a:r>
            <a:endParaRPr lang="ru-RU" sz="3200" dirty="0"/>
          </a:p>
        </p:txBody>
      </p:sp>
      <p:pic>
        <p:nvPicPr>
          <p:cNvPr id="55298" name="Picture 2" descr="Кубистическая фигура"/>
          <p:cNvPicPr>
            <a:picLocks noGrp="1" noChangeAspect="1" noChangeArrowheads="1"/>
          </p:cNvPicPr>
          <p:nvPr>
            <p:ph idx="1"/>
          </p:nvPr>
        </p:nvPicPr>
        <p:blipFill>
          <a:blip r:embed="rId3" cstate="screen"/>
          <a:stretch>
            <a:fillRect/>
          </a:stretch>
        </p:blipFill>
        <p:spPr bwMode="auto">
          <a:xfrm>
            <a:off x="3319272" y="1601565"/>
            <a:ext cx="2505456" cy="4523232"/>
          </a:xfrm>
          <a:prstGeom prst="rect">
            <a:avLst/>
          </a:prstGeom>
          <a:noFill/>
        </p:spPr>
      </p:pic>
    </p:spTree>
  </p:cSld>
  <p:clrMapOvr>
    <a:masterClrMapping/>
  </p:clrMapOvr>
  <p:transition>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3">
            <a:duotone>
              <a:schemeClr val="accent3">
                <a:shade val="45000"/>
                <a:satMod val="135000"/>
              </a:schemeClr>
              <a:prstClr val="white"/>
            </a:duotone>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normAutofit fontScale="85000" lnSpcReduction="20000"/>
          </a:bodyPr>
          <a:lstStyle/>
          <a:p>
            <a:r>
              <a:rPr lang="ru-RU" dirty="0" smtClean="0"/>
              <a:t>Мимо внимания Сальвадора Дали не прошли самые первые сообщения о спиральной структуре и роли ДНК в эволюции жизни. Эта проблема интересовала его затем до конца жизни и даже отразилась в его творчестве — Дали создал несколько картин на генетическую тему, которые, увы, не были замечены искусствоведами. Дали создал свои полотна как раз в то время, когда кровожадные скептики набросились на авторов идеи тонких генетических структур. Своим всемирным авторитетом он поддержал тогда смелых новаторов-генетиков.</a:t>
            </a:r>
            <a:endParaRPr lang="ru-RU" dirty="0"/>
          </a:p>
        </p:txBody>
      </p:sp>
    </p:spTree>
  </p:cSld>
  <p:clrMapOvr>
    <a:masterClrMapping/>
  </p:clrMapOvr>
  <p:transition>
    <p:zo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3200" b="1" dirty="0" smtClean="0"/>
              <a:t>Натюрморт в лунном свете (1928)</a:t>
            </a:r>
            <a:endParaRPr lang="ru-RU" sz="3200" dirty="0"/>
          </a:p>
        </p:txBody>
      </p:sp>
      <p:pic>
        <p:nvPicPr>
          <p:cNvPr id="56322" name="Picture 2" descr="Натюрморт в лунном свете"/>
          <p:cNvPicPr>
            <a:picLocks noGrp="1" noChangeAspect="1" noChangeArrowheads="1"/>
          </p:cNvPicPr>
          <p:nvPr>
            <p:ph idx="1"/>
          </p:nvPr>
        </p:nvPicPr>
        <p:blipFill>
          <a:blip r:embed="rId3" cstate="screen"/>
          <a:stretch>
            <a:fillRect/>
          </a:stretch>
        </p:blipFill>
        <p:spPr bwMode="auto">
          <a:xfrm>
            <a:off x="3020568" y="1601565"/>
            <a:ext cx="3102864" cy="4523232"/>
          </a:xfrm>
          <a:prstGeom prst="rect">
            <a:avLst/>
          </a:prstGeom>
          <a:noFill/>
        </p:spPr>
      </p:pic>
    </p:spTree>
  </p:cSld>
  <p:clrMapOvr>
    <a:masterClrMapping/>
  </p:clrMapOvr>
  <p:transition>
    <p:zoom/>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2800" b="1" dirty="0" smtClean="0"/>
              <a:t>Приспособление и рука (1927)</a:t>
            </a:r>
            <a:endParaRPr lang="ru-RU" sz="2800" dirty="0"/>
          </a:p>
        </p:txBody>
      </p:sp>
      <p:pic>
        <p:nvPicPr>
          <p:cNvPr id="57346" name="Picture 2" descr="Приспособление и рука"/>
          <p:cNvPicPr>
            <a:picLocks noGrp="1" noChangeAspect="1" noChangeArrowheads="1"/>
          </p:cNvPicPr>
          <p:nvPr>
            <p:ph idx="1"/>
          </p:nvPr>
        </p:nvPicPr>
        <p:blipFill>
          <a:blip r:embed="rId3" cstate="screen"/>
          <a:stretch>
            <a:fillRect/>
          </a:stretch>
        </p:blipFill>
        <p:spPr bwMode="auto">
          <a:xfrm>
            <a:off x="2971800" y="1601565"/>
            <a:ext cx="3200400" cy="4523232"/>
          </a:xfrm>
          <a:prstGeom prst="rect">
            <a:avLst/>
          </a:prstGeom>
          <a:noFill/>
        </p:spPr>
      </p:pic>
    </p:spTree>
  </p:cSld>
  <p:clrMapOvr>
    <a:masterClrMapping/>
  </p:clrMapOvr>
  <p:transition>
    <p:zoom/>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2800" b="1" dirty="0" smtClean="0"/>
              <a:t>Симбиоз женщины и животного (1928)</a:t>
            </a:r>
            <a:endParaRPr lang="ru-RU" sz="2800" dirty="0"/>
          </a:p>
        </p:txBody>
      </p:sp>
      <p:pic>
        <p:nvPicPr>
          <p:cNvPr id="59394" name="Picture 2" descr="Симбиоз женщины и животного"/>
          <p:cNvPicPr>
            <a:picLocks noGrp="1" noChangeAspect="1" noChangeArrowheads="1"/>
          </p:cNvPicPr>
          <p:nvPr>
            <p:ph idx="1"/>
          </p:nvPr>
        </p:nvPicPr>
        <p:blipFill>
          <a:blip r:embed="rId3"/>
          <a:stretch>
            <a:fillRect/>
          </a:stretch>
        </p:blipFill>
        <p:spPr bwMode="auto">
          <a:xfrm>
            <a:off x="1812266" y="1600200"/>
            <a:ext cx="5519467" cy="4525963"/>
          </a:xfrm>
          <a:prstGeom prst="rect">
            <a:avLst/>
          </a:prstGeom>
          <a:noFill/>
        </p:spPr>
      </p:pic>
    </p:spTree>
  </p:cSld>
  <p:clrMapOvr>
    <a:masterClrMapping/>
  </p:clrMapOvr>
  <p:transition>
    <p:zoom/>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2800" b="1" dirty="0" smtClean="0"/>
              <a:t>Призрачная корова (1928)</a:t>
            </a:r>
            <a:endParaRPr lang="ru-RU" sz="2800" dirty="0"/>
          </a:p>
        </p:txBody>
      </p:sp>
      <p:pic>
        <p:nvPicPr>
          <p:cNvPr id="60418" name="Picture 2" descr="Призрачная корова"/>
          <p:cNvPicPr>
            <a:picLocks noGrp="1" noChangeAspect="1" noChangeArrowheads="1"/>
          </p:cNvPicPr>
          <p:nvPr>
            <p:ph idx="1"/>
          </p:nvPr>
        </p:nvPicPr>
        <p:blipFill>
          <a:blip r:embed="rId3"/>
          <a:stretch>
            <a:fillRect/>
          </a:stretch>
        </p:blipFill>
        <p:spPr bwMode="auto">
          <a:xfrm>
            <a:off x="1873959" y="1600200"/>
            <a:ext cx="5396081" cy="4525963"/>
          </a:xfrm>
          <a:prstGeom prst="rect">
            <a:avLst/>
          </a:prstGeom>
          <a:noFill/>
        </p:spPr>
      </p:pic>
    </p:spTree>
  </p:cSld>
  <p:clrMapOvr>
    <a:masterClrMapping/>
  </p:clrMapOvr>
  <p:transition>
    <p:zoom/>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3200" b="1" dirty="0" err="1" smtClean="0"/>
              <a:t>Сюррелистическая</a:t>
            </a:r>
            <a:r>
              <a:rPr lang="ru-RU" sz="3200" b="1" dirty="0" smtClean="0"/>
              <a:t> композиция (1928)</a:t>
            </a:r>
            <a:endParaRPr lang="ru-RU" sz="3200" dirty="0"/>
          </a:p>
        </p:txBody>
      </p:sp>
      <p:pic>
        <p:nvPicPr>
          <p:cNvPr id="61442" name="Picture 2" descr="Сюррелистическая композиция"/>
          <p:cNvPicPr>
            <a:picLocks noGrp="1" noChangeAspect="1" noChangeArrowheads="1"/>
          </p:cNvPicPr>
          <p:nvPr>
            <p:ph idx="1"/>
          </p:nvPr>
        </p:nvPicPr>
        <p:blipFill>
          <a:blip r:embed="rId3" cstate="screen"/>
          <a:stretch>
            <a:fillRect/>
          </a:stretch>
        </p:blipFill>
        <p:spPr bwMode="auto">
          <a:xfrm>
            <a:off x="2959608" y="1601565"/>
            <a:ext cx="3224784" cy="4523232"/>
          </a:xfrm>
          <a:prstGeom prst="rect">
            <a:avLst/>
          </a:prstGeom>
          <a:noFill/>
        </p:spPr>
      </p:pic>
    </p:spTree>
  </p:cSld>
  <p:clrMapOvr>
    <a:masterClrMapping/>
  </p:clrMapOvr>
  <p:transition>
    <p:zoom/>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3200" b="1" dirty="0" smtClean="0"/>
              <a:t>Незримый человек (1929)</a:t>
            </a:r>
            <a:endParaRPr lang="ru-RU" sz="3200" dirty="0"/>
          </a:p>
        </p:txBody>
      </p:sp>
      <p:pic>
        <p:nvPicPr>
          <p:cNvPr id="63490" name="Picture 2" descr="Незримый человек"/>
          <p:cNvPicPr>
            <a:picLocks noGrp="1" noChangeAspect="1" noChangeArrowheads="1"/>
          </p:cNvPicPr>
          <p:nvPr>
            <p:ph idx="1"/>
          </p:nvPr>
        </p:nvPicPr>
        <p:blipFill>
          <a:blip r:embed="rId3" cstate="screen"/>
          <a:stretch>
            <a:fillRect/>
          </a:stretch>
        </p:blipFill>
        <p:spPr bwMode="auto">
          <a:xfrm>
            <a:off x="3398520" y="1601565"/>
            <a:ext cx="2346960" cy="4523232"/>
          </a:xfrm>
          <a:prstGeom prst="rect">
            <a:avLst/>
          </a:prstGeom>
          <a:noFill/>
        </p:spPr>
      </p:pic>
    </p:spTree>
  </p:cSld>
  <p:clrMapOvr>
    <a:masterClrMapping/>
  </p:clrMapOvr>
  <p:transition>
    <p:zoom/>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3" name="Содержимое 2"/>
          <p:cNvSpPr>
            <a:spLocks noGrp="1"/>
          </p:cNvSpPr>
          <p:nvPr>
            <p:ph idx="1"/>
          </p:nvPr>
        </p:nvSpPr>
        <p:spPr>
          <a:xfrm>
            <a:off x="2500298" y="357166"/>
            <a:ext cx="6186502" cy="5768997"/>
          </a:xfrm>
        </p:spPr>
        <p:txBody>
          <a:bodyPr>
            <a:normAutofit fontScale="70000" lnSpcReduction="20000"/>
          </a:bodyPr>
          <a:lstStyle/>
          <a:p>
            <a:r>
              <a:rPr lang="ru-RU" b="1" dirty="0" smtClean="0"/>
              <a:t>Сальвадор Дали</a:t>
            </a:r>
            <a:r>
              <a:rPr lang="ru-RU" dirty="0" smtClean="0"/>
              <a:t> умел сделать легенду из любого момента, чуть ли не из каждого часа своей жизни. Его контакт с индустрией моды дал немало интересных изобретений. Он придумал платья с фальшивыми накладными деталями, чтобы создать образ женщины, отвечающий эротическим представлениям мужчины; туфли на пружинках; искусственные ногти с маленькими зеркальцами, в которые можно смотреться; прозрачные манекены для витрин (в них наливали воду и выпускали рыбок для имитации кровообращения). Дали также оформлял своими рисунками обложки и страницы журналов для женщин — "</a:t>
            </a:r>
            <a:r>
              <a:rPr lang="ru-RU" dirty="0" err="1" smtClean="0"/>
              <a:t>Harper’s</a:t>
            </a:r>
            <a:r>
              <a:rPr lang="ru-RU" dirty="0" smtClean="0"/>
              <a:t> </a:t>
            </a:r>
            <a:r>
              <a:rPr lang="ru-RU" dirty="0" err="1" smtClean="0"/>
              <a:t>Bazaar</a:t>
            </a:r>
            <a:r>
              <a:rPr lang="ru-RU" dirty="0" smtClean="0"/>
              <a:t>" и "</a:t>
            </a:r>
            <a:r>
              <a:rPr lang="ru-RU" dirty="0" err="1" smtClean="0"/>
              <a:t>Vogue</a:t>
            </a:r>
            <a:r>
              <a:rPr lang="ru-RU" dirty="0" smtClean="0"/>
              <a:t>". В 1946 году обложку декабрьского номера "</a:t>
            </a:r>
            <a:r>
              <a:rPr lang="ru-RU" dirty="0" err="1" smtClean="0"/>
              <a:t>Vogue</a:t>
            </a:r>
            <a:r>
              <a:rPr lang="ru-RU" dirty="0" smtClean="0"/>
              <a:t>" украсила картина "Рождество", написанная в том же году, которая впоследствии дала идею для создания духов. </a:t>
            </a:r>
            <a:endParaRPr lang="ru-RU" dirty="0"/>
          </a:p>
        </p:txBody>
      </p:sp>
      <p:pic>
        <p:nvPicPr>
          <p:cNvPr id="197634" name="Picture 2" descr="http://www.mir-dali.ru/images/parfum/11.jpg"/>
          <p:cNvPicPr>
            <a:picLocks noChangeAspect="1" noChangeArrowheads="1"/>
          </p:cNvPicPr>
          <p:nvPr/>
        </p:nvPicPr>
        <p:blipFill>
          <a:blip r:embed="rId3"/>
          <a:srcRect/>
          <a:stretch>
            <a:fillRect/>
          </a:stretch>
        </p:blipFill>
        <p:spPr bwMode="auto">
          <a:xfrm>
            <a:off x="428596" y="357166"/>
            <a:ext cx="2286000" cy="3362325"/>
          </a:xfrm>
          <a:prstGeom prst="rect">
            <a:avLst/>
          </a:prstGeom>
          <a:noFill/>
        </p:spPr>
      </p:pic>
    </p:spTree>
  </p:cSld>
  <p:clrMapOvr>
    <a:masterClrMapping/>
  </p:clrMapOvr>
  <p:transition>
    <p:zoom/>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4400" dirty="0" smtClean="0"/>
              <a:t>Д</a:t>
            </a:r>
            <a:r>
              <a:rPr lang="ru-RU" sz="4400" cap="none" dirty="0" smtClean="0"/>
              <a:t>али — дизайнер</a:t>
            </a:r>
            <a:endParaRPr lang="ru-RU" sz="4400" dirty="0"/>
          </a:p>
        </p:txBody>
      </p:sp>
      <p:sp>
        <p:nvSpPr>
          <p:cNvPr id="3" name="Текст 2"/>
          <p:cNvSpPr>
            <a:spLocks noGrp="1"/>
          </p:cNvSpPr>
          <p:nvPr>
            <p:ph type="body" idx="1"/>
          </p:nvPr>
        </p:nvSpPr>
        <p:spPr/>
        <p:txBody>
          <a:bodyPr/>
          <a:lstStyle/>
          <a:p>
            <a:endParaRPr lang="ru-RU"/>
          </a:p>
        </p:txBody>
      </p:sp>
    </p:spTree>
  </p:cSld>
  <p:clrMapOvr>
    <a:masterClrMapping/>
  </p:clrMapOvr>
  <p:transition>
    <p:zoom/>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4" name="Заголовок 3"/>
          <p:cNvSpPr>
            <a:spLocks noGrp="1"/>
          </p:cNvSpPr>
          <p:nvPr>
            <p:ph type="title"/>
          </p:nvPr>
        </p:nvSpPr>
        <p:spPr/>
        <p:txBody>
          <a:bodyPr>
            <a:normAutofit/>
          </a:bodyPr>
          <a:lstStyle/>
          <a:p>
            <a:r>
              <a:rPr lang="ru-RU" sz="3200" b="1" dirty="0" smtClean="0"/>
              <a:t>Духи и Сальвадор Дали</a:t>
            </a:r>
            <a:endParaRPr lang="ru-RU" sz="3200" dirty="0"/>
          </a:p>
        </p:txBody>
      </p:sp>
      <p:pic>
        <p:nvPicPr>
          <p:cNvPr id="198658" name="Picture 2" descr="http://static.ozone.ru/multimedia/audio_cd_covers/1003259674.jpg"/>
          <p:cNvPicPr>
            <a:picLocks noGrp="1" noChangeAspect="1" noChangeArrowheads="1"/>
          </p:cNvPicPr>
          <p:nvPr>
            <p:ph sz="half" idx="1"/>
          </p:nvPr>
        </p:nvPicPr>
        <p:blipFill>
          <a:blip r:embed="rId3"/>
          <a:stretch>
            <a:fillRect/>
          </a:stretch>
        </p:blipFill>
        <p:spPr bwMode="auto">
          <a:xfrm>
            <a:off x="500034" y="1357298"/>
            <a:ext cx="4038600" cy="4038600"/>
          </a:xfrm>
          <a:prstGeom prst="rect">
            <a:avLst/>
          </a:prstGeom>
          <a:noFill/>
        </p:spPr>
      </p:pic>
      <p:pic>
        <p:nvPicPr>
          <p:cNvPr id="198662" name="Picture 6" descr="http://static.ozone.ru/multimedia/audio_cd_covers/1000557802.jpg"/>
          <p:cNvPicPr>
            <a:picLocks noGrp="1" noChangeAspect="1" noChangeArrowheads="1"/>
          </p:cNvPicPr>
          <p:nvPr>
            <p:ph sz="half" idx="2"/>
          </p:nvPr>
        </p:nvPicPr>
        <p:blipFill>
          <a:blip r:embed="rId4"/>
          <a:stretch>
            <a:fillRect/>
          </a:stretch>
        </p:blipFill>
        <p:spPr bwMode="auto">
          <a:xfrm>
            <a:off x="5357818" y="1714488"/>
            <a:ext cx="3101193" cy="3101193"/>
          </a:xfrm>
          <a:prstGeom prst="rect">
            <a:avLst/>
          </a:prstGeom>
          <a:noFill/>
          <a:effectLst>
            <a:softEdge rad="127000"/>
          </a:effectLst>
        </p:spPr>
      </p:pic>
      <p:pic>
        <p:nvPicPr>
          <p:cNvPr id="198660" name="Picture 4" descr="http://static.ozone.ru/multimedia/audio_cd_covers/c200/1002039633.jpg"/>
          <p:cNvPicPr>
            <a:picLocks noChangeAspect="1" noChangeArrowheads="1"/>
          </p:cNvPicPr>
          <p:nvPr/>
        </p:nvPicPr>
        <p:blipFill>
          <a:blip r:embed="rId5"/>
          <a:srcRect/>
          <a:stretch>
            <a:fillRect/>
          </a:stretch>
        </p:blipFill>
        <p:spPr bwMode="auto">
          <a:xfrm>
            <a:off x="3857620" y="3476612"/>
            <a:ext cx="2786082" cy="2786082"/>
          </a:xfrm>
          <a:prstGeom prst="rect">
            <a:avLst/>
          </a:prstGeom>
          <a:noFill/>
        </p:spPr>
      </p:pic>
    </p:spTree>
  </p:cSld>
  <p:clrMapOvr>
    <a:masterClrMapping/>
  </p:clrMapOvr>
  <p:transition>
    <p:zoom/>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Autofit/>
          </a:bodyPr>
          <a:lstStyle/>
          <a:p>
            <a:r>
              <a:rPr lang="ru-RU" sz="3200" b="1" dirty="0" smtClean="0"/>
              <a:t>Сюрреалистическая одежда: </a:t>
            </a:r>
            <a:r>
              <a:rPr lang="ru-RU" sz="3200" b="1" dirty="0" err="1" smtClean="0"/>
              <a:t>Эльза</a:t>
            </a:r>
            <a:r>
              <a:rPr lang="ru-RU" sz="3200" b="1" dirty="0" smtClean="0"/>
              <a:t> </a:t>
            </a:r>
            <a:r>
              <a:rPr lang="ru-RU" sz="3200" b="1" dirty="0" err="1" smtClean="0"/>
              <a:t>Скиапарелли</a:t>
            </a:r>
            <a:r>
              <a:rPr lang="ru-RU" sz="3200" b="1" dirty="0" smtClean="0"/>
              <a:t> и Сальвадор Дали</a:t>
            </a:r>
            <a:endParaRPr lang="ru-RU" sz="3200" dirty="0"/>
          </a:p>
        </p:txBody>
      </p:sp>
      <p:sp>
        <p:nvSpPr>
          <p:cNvPr id="4" name="Содержимое 3"/>
          <p:cNvSpPr>
            <a:spLocks noGrp="1"/>
          </p:cNvSpPr>
          <p:nvPr>
            <p:ph sz="half" idx="2"/>
          </p:nvPr>
        </p:nvSpPr>
        <p:spPr>
          <a:xfrm>
            <a:off x="500034" y="1600200"/>
            <a:ext cx="8186766" cy="4525963"/>
          </a:xfrm>
        </p:spPr>
        <p:txBody>
          <a:bodyPr>
            <a:normAutofit/>
          </a:bodyPr>
          <a:lstStyle/>
          <a:p>
            <a:r>
              <a:rPr lang="ru-RU" dirty="0" smtClean="0"/>
              <a:t>В начале XX века сюрреалистические идеи витали в воздухе, проникая в умы неординарных личностей, подобно вирусу. Сальвадор Дали, самый известный из носителей этого вируса, никогда не отказывал себе в удовольствии сотрудничества с представителями других областей искусства, разделяющими его сюрреалистические взгляды на мир. </a:t>
            </a:r>
            <a:endParaRPr lang="ru-RU" dirty="0"/>
          </a:p>
        </p:txBody>
      </p:sp>
    </p:spTree>
  </p:cSld>
  <p:clrMapOvr>
    <a:masterClrMapping/>
  </p:clrMapOvr>
  <p:transition>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0c34944fcecd0a98d7036ea2084ab8fa.png"/>
          <p:cNvPicPr>
            <a:picLocks noChangeAspect="1"/>
          </p:cNvPicPr>
          <p:nvPr/>
        </p:nvPicPr>
        <p:blipFill>
          <a:blip r:embed="rId2">
            <a:duotone>
              <a:schemeClr val="accent3">
                <a:shade val="45000"/>
                <a:satMod val="135000"/>
              </a:schemeClr>
              <a:prstClr val="white"/>
            </a:duotone>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normAutofit fontScale="92500" lnSpcReduction="20000"/>
          </a:bodyPr>
          <a:lstStyle/>
          <a:p>
            <a:r>
              <a:rPr lang="ru-RU" dirty="0" smtClean="0"/>
              <a:t>Примерно с 1926 года Дали писал в очень резкой, почти фотографической манере; одновременно он экспериментировал и с другими стилями. Работами этого периода Дали доказал, что он уверенно владеет живописной техникой старых мастеров. Это совершенство он позже использовал для того, чтобы представить как реальность самые фантастические сюжеты из своих иррациональных кошмаров и грез.</a:t>
            </a:r>
            <a:br>
              <a:rPr lang="ru-RU" dirty="0" smtClean="0"/>
            </a:br>
            <a:endParaRPr lang="ru-RU" dirty="0"/>
          </a:p>
        </p:txBody>
      </p:sp>
    </p:spTree>
  </p:cSld>
  <p:clrMapOvr>
    <a:masterClrMapping/>
  </p:clrMapOvr>
  <p:transition>
    <p:zoom/>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0c34944fcecd0a98d7036ea2084ab8fa.png"/>
          <p:cNvPicPr>
            <a:picLocks noChangeAspect="1"/>
          </p:cNvPicPr>
          <p:nvPr/>
        </p:nvPicPr>
        <p:blipFill>
          <a:blip r:embed="rId3">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Autofit/>
          </a:bodyPr>
          <a:lstStyle/>
          <a:p>
            <a:r>
              <a:rPr lang="ru-RU" sz="3200" b="1" dirty="0" smtClean="0"/>
              <a:t>«Безумная» одежда </a:t>
            </a:r>
            <a:r>
              <a:rPr lang="ru-RU" sz="3200" b="1" dirty="0" err="1" smtClean="0"/>
              <a:t>Эльзы</a:t>
            </a:r>
            <a:r>
              <a:rPr lang="ru-RU" sz="3200" b="1" dirty="0" smtClean="0"/>
              <a:t> </a:t>
            </a:r>
            <a:r>
              <a:rPr lang="ru-RU" sz="3200" b="1" dirty="0" err="1" smtClean="0"/>
              <a:t>Скиапарелли</a:t>
            </a:r>
            <a:endParaRPr lang="ru-RU" sz="3200" b="1" dirty="0" smtClean="0"/>
          </a:p>
        </p:txBody>
      </p:sp>
      <p:pic>
        <p:nvPicPr>
          <p:cNvPr id="1026" name="Picture 2" descr="Эльза Скиапарелли"/>
          <p:cNvPicPr>
            <a:picLocks noGrp="1" noChangeAspect="1" noChangeArrowheads="1"/>
          </p:cNvPicPr>
          <p:nvPr>
            <p:ph sz="half" idx="1"/>
          </p:nvPr>
        </p:nvPicPr>
        <p:blipFill>
          <a:blip r:embed="rId4"/>
          <a:srcRect/>
          <a:stretch>
            <a:fillRect/>
          </a:stretch>
        </p:blipFill>
        <p:spPr bwMode="auto">
          <a:xfrm rot="20325652">
            <a:off x="1064686" y="1874958"/>
            <a:ext cx="1702863" cy="2253456"/>
          </a:xfrm>
          <a:prstGeom prst="rect">
            <a:avLst/>
          </a:prstGeom>
          <a:noFill/>
        </p:spPr>
      </p:pic>
      <p:sp>
        <p:nvSpPr>
          <p:cNvPr id="4" name="Содержимое 3"/>
          <p:cNvSpPr>
            <a:spLocks noGrp="1"/>
          </p:cNvSpPr>
          <p:nvPr>
            <p:ph sz="half" idx="2"/>
          </p:nvPr>
        </p:nvSpPr>
        <p:spPr>
          <a:xfrm>
            <a:off x="4643438" y="1517631"/>
            <a:ext cx="4038600" cy="5340369"/>
          </a:xfrm>
        </p:spPr>
        <p:txBody>
          <a:bodyPr>
            <a:normAutofit fontScale="85000" lnSpcReduction="20000"/>
          </a:bodyPr>
          <a:lstStyle/>
          <a:p>
            <a:r>
              <a:rPr lang="ru-RU" dirty="0" smtClean="0"/>
              <a:t>Знакомство Дали с Жаном Кокто и эпатажным дизайнером </a:t>
            </a:r>
            <a:r>
              <a:rPr lang="ru-RU" dirty="0" err="1" smtClean="0"/>
              <a:t>Эльзой</a:t>
            </a:r>
            <a:r>
              <a:rPr lang="ru-RU" dirty="0" smtClean="0"/>
              <a:t> </a:t>
            </a:r>
            <a:r>
              <a:rPr lang="ru-RU" dirty="0" err="1" smtClean="0"/>
              <a:t>Скиапарелли</a:t>
            </a:r>
            <a:r>
              <a:rPr lang="ru-RU" dirty="0" smtClean="0"/>
              <a:t>, которое произошло в 20-x годах прошлого века, было предрешено: </a:t>
            </a:r>
            <a:r>
              <a:rPr lang="ru-RU" dirty="0" err="1" smtClean="0"/>
              <a:t>Эльза</a:t>
            </a:r>
            <a:r>
              <a:rPr lang="ru-RU" dirty="0" smtClean="0"/>
              <a:t> не упускала случая шокировать публику, реализуя принципы сюрреализма в конструировании одежды, а Сальвадора и Жана очаровала идея создания </a:t>
            </a:r>
            <a:r>
              <a:rPr lang="ru-RU" dirty="0" err="1" smtClean="0"/>
              <a:t>арт-шедевров</a:t>
            </a:r>
            <a:r>
              <a:rPr lang="ru-RU" dirty="0" smtClean="0"/>
              <a:t> в платьях и костюмах. </a:t>
            </a:r>
            <a:endParaRPr lang="ru-RU" dirty="0"/>
          </a:p>
        </p:txBody>
      </p:sp>
      <p:pic>
        <p:nvPicPr>
          <p:cNvPr id="1028" name="Picture 4" descr="Жан Кокто"/>
          <p:cNvPicPr>
            <a:picLocks noChangeAspect="1" noChangeArrowheads="1"/>
          </p:cNvPicPr>
          <p:nvPr/>
        </p:nvPicPr>
        <p:blipFill>
          <a:blip r:embed="rId5"/>
          <a:srcRect/>
          <a:stretch>
            <a:fillRect/>
          </a:stretch>
        </p:blipFill>
        <p:spPr bwMode="auto">
          <a:xfrm rot="1215278">
            <a:off x="2178988" y="3529226"/>
            <a:ext cx="2296005" cy="2680923"/>
          </a:xfrm>
          <a:prstGeom prst="rect">
            <a:avLst/>
          </a:prstGeom>
          <a:noFill/>
        </p:spPr>
      </p:pic>
    </p:spTree>
  </p:cSld>
  <p:clrMapOvr>
    <a:masterClrMapping/>
  </p:clrMapOvr>
  <p:transition>
    <p:zoom/>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3">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Autofit/>
          </a:bodyPr>
          <a:lstStyle/>
          <a:p>
            <a:r>
              <a:rPr lang="ru-RU" sz="2400" b="1" dirty="0" smtClean="0"/>
              <a:t>Несколько эскизов Дали для шляпок </a:t>
            </a:r>
            <a:r>
              <a:rPr lang="ru-RU" sz="2400" b="1" dirty="0" err="1" smtClean="0"/>
              <a:t>Эльзы</a:t>
            </a:r>
            <a:r>
              <a:rPr lang="ru-RU" sz="2400" b="1" dirty="0" smtClean="0"/>
              <a:t> </a:t>
            </a:r>
            <a:r>
              <a:rPr lang="ru-RU" sz="2400" b="1" dirty="0" err="1" smtClean="0"/>
              <a:t>Скиапарелли</a:t>
            </a:r>
            <a:r>
              <a:rPr lang="ru-RU" sz="2400" b="1" dirty="0" smtClean="0"/>
              <a:t> (шляпа-котлета, шляпа-туфля и шляпа-чернильница): </a:t>
            </a:r>
            <a:endParaRPr lang="ru-RU" sz="2400" b="1" dirty="0"/>
          </a:p>
        </p:txBody>
      </p:sp>
      <p:pic>
        <p:nvPicPr>
          <p:cNvPr id="200706" name="Picture 2" descr="Эскизы Дали"/>
          <p:cNvPicPr>
            <a:picLocks noGrp="1" noChangeAspect="1" noChangeArrowheads="1"/>
          </p:cNvPicPr>
          <p:nvPr>
            <p:ph idx="1"/>
          </p:nvPr>
        </p:nvPicPr>
        <p:blipFill>
          <a:blip r:embed="rId4"/>
          <a:srcRect/>
          <a:stretch>
            <a:fillRect/>
          </a:stretch>
        </p:blipFill>
        <p:spPr bwMode="auto">
          <a:xfrm>
            <a:off x="849719" y="2071678"/>
            <a:ext cx="7323292" cy="3643338"/>
          </a:xfrm>
          <a:prstGeom prst="rect">
            <a:avLst/>
          </a:prstGeom>
          <a:noFill/>
        </p:spPr>
      </p:pic>
    </p:spTree>
  </p:cSld>
  <p:clrMapOvr>
    <a:masterClrMapping/>
  </p:clrMapOvr>
  <p:transition>
    <p:zoom/>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3" name="Содержимое 2"/>
          <p:cNvSpPr>
            <a:spLocks noGrp="1"/>
          </p:cNvSpPr>
          <p:nvPr>
            <p:ph idx="1"/>
          </p:nvPr>
        </p:nvSpPr>
        <p:spPr>
          <a:xfrm>
            <a:off x="3857620" y="285728"/>
            <a:ext cx="4829180" cy="5840435"/>
          </a:xfrm>
        </p:spPr>
        <p:txBody>
          <a:bodyPr>
            <a:normAutofit/>
          </a:bodyPr>
          <a:lstStyle/>
          <a:p>
            <a:r>
              <a:rPr lang="ru-RU" sz="2400" dirty="0" smtClean="0"/>
              <a:t>Идея шляпы-обуви появилась у Дали еще в 1933 году, когда, фотографируя Гала, он положил ей на голову комнатную туфлю. В 1937 году задумка была реализована и пополнила шляпную коллекцию </a:t>
            </a:r>
            <a:r>
              <a:rPr lang="ru-RU" sz="2400" dirty="0" err="1" smtClean="0"/>
              <a:t>Скиапарелли</a:t>
            </a:r>
            <a:r>
              <a:rPr lang="ru-RU" sz="2400" dirty="0" smtClean="0"/>
              <a:t>. Шляпу-туфлю носили Гала и сама </a:t>
            </a:r>
            <a:r>
              <a:rPr lang="ru-RU" sz="2400" dirty="0" err="1" smtClean="0"/>
              <a:t>Эльза</a:t>
            </a:r>
            <a:r>
              <a:rPr lang="ru-RU" sz="2400" dirty="0" smtClean="0"/>
              <a:t>, а затем она досталась одной из лучших клиенток </a:t>
            </a:r>
            <a:r>
              <a:rPr lang="ru-RU" sz="2400" dirty="0" err="1" smtClean="0"/>
              <a:t>Скиапарелли</a:t>
            </a:r>
            <a:r>
              <a:rPr lang="ru-RU" sz="2400" dirty="0" smtClean="0"/>
              <a:t>, </a:t>
            </a:r>
            <a:r>
              <a:rPr lang="ru-RU" sz="2400" dirty="0" err="1" smtClean="0"/>
              <a:t>Дэйзи</a:t>
            </a:r>
            <a:r>
              <a:rPr lang="ru-RU" sz="2400" dirty="0" smtClean="0"/>
              <a:t> </a:t>
            </a:r>
            <a:r>
              <a:rPr lang="ru-RU" sz="2400" dirty="0" err="1" smtClean="0"/>
              <a:t>Феллоуз</a:t>
            </a:r>
            <a:r>
              <a:rPr lang="ru-RU" sz="2400" dirty="0" smtClean="0"/>
              <a:t>, которая в то время была редактором франко-американского журнала </a:t>
            </a:r>
            <a:r>
              <a:rPr lang="ru-RU" sz="2400" dirty="0" err="1" smtClean="0"/>
              <a:t>Harper's</a:t>
            </a:r>
            <a:r>
              <a:rPr lang="ru-RU" sz="2400" dirty="0" smtClean="0"/>
              <a:t> </a:t>
            </a:r>
            <a:r>
              <a:rPr lang="ru-RU" sz="2400" dirty="0" err="1" smtClean="0"/>
              <a:t>Bazaar</a:t>
            </a:r>
            <a:r>
              <a:rPr lang="ru-RU" sz="2400" dirty="0" smtClean="0"/>
              <a:t>. </a:t>
            </a:r>
            <a:endParaRPr lang="ru-RU" sz="2400" dirty="0"/>
          </a:p>
        </p:txBody>
      </p:sp>
      <p:pic>
        <p:nvPicPr>
          <p:cNvPr id="202754" name="Picture 2" descr="Шляпа-туфля Эльзы Скиапарелли"/>
          <p:cNvPicPr>
            <a:picLocks noChangeAspect="1" noChangeArrowheads="1"/>
          </p:cNvPicPr>
          <p:nvPr/>
        </p:nvPicPr>
        <p:blipFill>
          <a:blip r:embed="rId3"/>
          <a:srcRect/>
          <a:stretch>
            <a:fillRect/>
          </a:stretch>
        </p:blipFill>
        <p:spPr bwMode="auto">
          <a:xfrm>
            <a:off x="500034" y="357166"/>
            <a:ext cx="3065049" cy="4572032"/>
          </a:xfrm>
          <a:prstGeom prst="rect">
            <a:avLst/>
          </a:prstGeom>
          <a:noFill/>
        </p:spPr>
      </p:pic>
      <p:pic>
        <p:nvPicPr>
          <p:cNvPr id="202756" name="Picture 4" descr="Гала Дали"/>
          <p:cNvPicPr>
            <a:picLocks noChangeAspect="1" noChangeArrowheads="1"/>
          </p:cNvPicPr>
          <p:nvPr/>
        </p:nvPicPr>
        <p:blipFill>
          <a:blip r:embed="rId4"/>
          <a:srcRect/>
          <a:stretch>
            <a:fillRect/>
          </a:stretch>
        </p:blipFill>
        <p:spPr bwMode="auto">
          <a:xfrm>
            <a:off x="2643174" y="3786190"/>
            <a:ext cx="1500198" cy="2408390"/>
          </a:xfrm>
          <a:prstGeom prst="rect">
            <a:avLst/>
          </a:prstGeom>
          <a:noFill/>
        </p:spPr>
      </p:pic>
    </p:spTree>
  </p:cSld>
  <p:clrMapOvr>
    <a:masterClrMapping/>
  </p:clrMapOvr>
  <p:transition>
    <p:zoom/>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4" name="Заголовок 3"/>
          <p:cNvSpPr>
            <a:spLocks noGrp="1"/>
          </p:cNvSpPr>
          <p:nvPr>
            <p:ph type="title"/>
          </p:nvPr>
        </p:nvSpPr>
        <p:spPr/>
        <p:txBody>
          <a:bodyPr>
            <a:normAutofit/>
          </a:bodyPr>
          <a:lstStyle/>
          <a:p>
            <a:r>
              <a:rPr lang="ru-RU" sz="2800" b="1" dirty="0" smtClean="0"/>
              <a:t>«Телефон-омар» Сальвадора Дали </a:t>
            </a:r>
            <a:endParaRPr lang="ru-RU" sz="2800" b="1" dirty="0"/>
          </a:p>
        </p:txBody>
      </p:sp>
      <p:pic>
        <p:nvPicPr>
          <p:cNvPr id="205826" name="Picture 2" descr="«Телефон будущего» (Aphrodisiac Telephone)"/>
          <p:cNvPicPr>
            <a:picLocks noGrp="1" noChangeAspect="1" noChangeArrowheads="1"/>
          </p:cNvPicPr>
          <p:nvPr>
            <p:ph sz="half" idx="1"/>
          </p:nvPr>
        </p:nvPicPr>
        <p:blipFill>
          <a:blip r:embed="rId3"/>
          <a:stretch>
            <a:fillRect/>
          </a:stretch>
        </p:blipFill>
        <p:spPr bwMode="auto">
          <a:xfrm>
            <a:off x="500033" y="1214422"/>
            <a:ext cx="2800545" cy="3857652"/>
          </a:xfrm>
          <a:prstGeom prst="rect">
            <a:avLst/>
          </a:prstGeom>
          <a:noFill/>
        </p:spPr>
      </p:pic>
      <p:sp>
        <p:nvSpPr>
          <p:cNvPr id="6" name="Содержимое 5"/>
          <p:cNvSpPr>
            <a:spLocks noGrp="1"/>
          </p:cNvSpPr>
          <p:nvPr>
            <p:ph sz="half" idx="2"/>
          </p:nvPr>
        </p:nvSpPr>
        <p:spPr>
          <a:xfrm>
            <a:off x="3214678" y="1214422"/>
            <a:ext cx="5472122" cy="3328998"/>
          </a:xfrm>
        </p:spPr>
        <p:txBody>
          <a:bodyPr>
            <a:normAutofit fontScale="92500" lnSpcReduction="20000"/>
          </a:bodyPr>
          <a:lstStyle/>
          <a:p>
            <a:r>
              <a:rPr lang="ru-RU" dirty="0" smtClean="0"/>
              <a:t>«Телефон-омар», также известный как «</a:t>
            </a:r>
            <a:r>
              <a:rPr lang="ru-RU" dirty="0" err="1" smtClean="0"/>
              <a:t>Телефон-афродизиак</a:t>
            </a:r>
            <a:r>
              <a:rPr lang="ru-RU" dirty="0" smtClean="0"/>
              <a:t>» (</a:t>
            </a:r>
            <a:r>
              <a:rPr lang="ru-RU" dirty="0" err="1" smtClean="0"/>
              <a:t>Aphrodisiac</a:t>
            </a:r>
            <a:r>
              <a:rPr lang="ru-RU" dirty="0" smtClean="0"/>
              <a:t> </a:t>
            </a:r>
            <a:r>
              <a:rPr lang="ru-RU" dirty="0" err="1" smtClean="0"/>
              <a:t>Telephone</a:t>
            </a:r>
            <a:r>
              <a:rPr lang="ru-RU" dirty="0" smtClean="0"/>
              <a:t>), родился в мозгу Сальвадора Дали в 1935 году. Выполняя заказ еженедельного нью-йоркского издания </a:t>
            </a:r>
            <a:r>
              <a:rPr lang="ru-RU" dirty="0" err="1" smtClean="0"/>
              <a:t>American</a:t>
            </a:r>
            <a:r>
              <a:rPr lang="ru-RU" dirty="0" smtClean="0"/>
              <a:t> </a:t>
            </a:r>
            <a:r>
              <a:rPr lang="ru-RU" dirty="0" err="1" smtClean="0"/>
              <a:t>Weekly</a:t>
            </a:r>
            <a:r>
              <a:rPr lang="ru-RU" dirty="0" smtClean="0"/>
              <a:t>, Дали нарисовал «телефон будущего» — аппарат, у которого вместо ручки… омар. </a:t>
            </a:r>
            <a:endParaRPr lang="ru-RU" dirty="0"/>
          </a:p>
        </p:txBody>
      </p:sp>
      <p:pic>
        <p:nvPicPr>
          <p:cNvPr id="205828" name="Picture 4" descr="«Телефон-омар» Сальвадора Дали"/>
          <p:cNvPicPr>
            <a:picLocks noChangeAspect="1" noChangeArrowheads="1"/>
          </p:cNvPicPr>
          <p:nvPr/>
        </p:nvPicPr>
        <p:blipFill>
          <a:blip r:embed="rId4"/>
          <a:srcRect/>
          <a:stretch>
            <a:fillRect/>
          </a:stretch>
        </p:blipFill>
        <p:spPr bwMode="auto">
          <a:xfrm>
            <a:off x="5929322" y="4857760"/>
            <a:ext cx="2357454" cy="1533267"/>
          </a:xfrm>
          <a:prstGeom prst="rect">
            <a:avLst/>
          </a:prstGeom>
          <a:noFill/>
        </p:spPr>
      </p:pic>
      <p:sp>
        <p:nvSpPr>
          <p:cNvPr id="9" name="Прямоугольник 8"/>
          <p:cNvSpPr/>
          <p:nvPr/>
        </p:nvSpPr>
        <p:spPr>
          <a:xfrm>
            <a:off x="1142976" y="5429264"/>
            <a:ext cx="4572000" cy="1015663"/>
          </a:xfrm>
          <a:prstGeom prst="rect">
            <a:avLst/>
          </a:prstGeom>
        </p:spPr>
        <p:txBody>
          <a:bodyPr>
            <a:spAutoFit/>
          </a:bodyPr>
          <a:lstStyle/>
          <a:p>
            <a:r>
              <a:rPr lang="ru-RU" sz="2000" b="1" i="1" dirty="0" smtClean="0"/>
              <a:t>«Телефон-омар» Сальвадора Дали (сейчас находится в галерее </a:t>
            </a:r>
            <a:r>
              <a:rPr lang="ru-RU" sz="2000" b="1" i="1" dirty="0" err="1" smtClean="0"/>
              <a:t>Tate</a:t>
            </a:r>
            <a:r>
              <a:rPr lang="ru-RU" sz="2000" b="1" i="1" dirty="0" smtClean="0"/>
              <a:t> </a:t>
            </a:r>
            <a:r>
              <a:rPr lang="ru-RU" sz="2000" b="1" i="1" dirty="0" err="1" smtClean="0"/>
              <a:t>Modern</a:t>
            </a:r>
            <a:r>
              <a:rPr lang="ru-RU" sz="2000" b="1" i="1" dirty="0" smtClean="0"/>
              <a:t>)</a:t>
            </a:r>
            <a:endParaRPr lang="ru-RU" sz="2000" b="1" dirty="0"/>
          </a:p>
        </p:txBody>
      </p:sp>
    </p:spTree>
  </p:cSld>
  <p:clrMapOvr>
    <a:masterClrMapping/>
  </p:clrMapOvr>
  <p:transition>
    <p:zoom/>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3200" b="1" dirty="0" smtClean="0"/>
              <a:t>«</a:t>
            </a:r>
            <a:r>
              <a:rPr lang="ru-RU" sz="3200" b="1" dirty="0" err="1" smtClean="0"/>
              <a:t>Диван-губы</a:t>
            </a:r>
            <a:r>
              <a:rPr lang="ru-RU" sz="3200" b="1" dirty="0" smtClean="0"/>
              <a:t>» Сальвадора Дали</a:t>
            </a:r>
            <a:endParaRPr lang="ru-RU" sz="3200" b="1" dirty="0"/>
          </a:p>
        </p:txBody>
      </p:sp>
      <p:pic>
        <p:nvPicPr>
          <p:cNvPr id="206850" name="Picture 2" descr="«Диван-губы» Сальвадора Дали"/>
          <p:cNvPicPr>
            <a:picLocks noGrp="1" noChangeAspect="1" noChangeArrowheads="1"/>
          </p:cNvPicPr>
          <p:nvPr>
            <p:ph sz="half" idx="1"/>
          </p:nvPr>
        </p:nvPicPr>
        <p:blipFill>
          <a:blip r:embed="rId3"/>
          <a:stretch>
            <a:fillRect/>
          </a:stretch>
        </p:blipFill>
        <p:spPr bwMode="auto">
          <a:xfrm>
            <a:off x="714348" y="1357298"/>
            <a:ext cx="2746704" cy="2000264"/>
          </a:xfrm>
          <a:prstGeom prst="rect">
            <a:avLst/>
          </a:prstGeom>
          <a:noFill/>
        </p:spPr>
      </p:pic>
      <p:sp>
        <p:nvSpPr>
          <p:cNvPr id="4" name="Содержимое 3"/>
          <p:cNvSpPr>
            <a:spLocks noGrp="1"/>
          </p:cNvSpPr>
          <p:nvPr>
            <p:ph sz="half" idx="2"/>
          </p:nvPr>
        </p:nvSpPr>
        <p:spPr>
          <a:xfrm>
            <a:off x="3714744" y="1285860"/>
            <a:ext cx="4967294" cy="4525963"/>
          </a:xfrm>
        </p:spPr>
        <p:txBody>
          <a:bodyPr>
            <a:normAutofit fontScale="85000" lnSpcReduction="10000"/>
          </a:bodyPr>
          <a:lstStyle/>
          <a:p>
            <a:r>
              <a:rPr lang="ru-RU" dirty="0" smtClean="0"/>
              <a:t>Губы — один из любимых символов Дали, олицетворение сексуальности, тайны и соблазна. Десятилетия спустя, в 1974 году, Сальвадор Дали вернулся к идее создания дивана в форме губ и совместно с испанским дизайнером Оскаром </a:t>
            </a:r>
            <a:r>
              <a:rPr lang="ru-RU" dirty="0" err="1" smtClean="0"/>
              <a:t>Тускетс</a:t>
            </a:r>
            <a:r>
              <a:rPr lang="ru-RU" dirty="0" smtClean="0"/>
              <a:t> </a:t>
            </a:r>
            <a:r>
              <a:rPr lang="ru-RU" dirty="0" err="1" smtClean="0"/>
              <a:t>Бланкой</a:t>
            </a:r>
            <a:r>
              <a:rPr lang="ru-RU" dirty="0" smtClean="0"/>
              <a:t> создал кожаный ярко-красный диван, который стал центральным элементом комнаты </a:t>
            </a:r>
            <a:r>
              <a:rPr lang="ru-RU" dirty="0" err="1" smtClean="0"/>
              <a:t>Мэй</a:t>
            </a:r>
            <a:r>
              <a:rPr lang="ru-RU" dirty="0" smtClean="0"/>
              <a:t> Уэст в музее </a:t>
            </a:r>
            <a:r>
              <a:rPr lang="ru-RU" dirty="0" err="1" smtClean="0"/>
              <a:t>Фигераса</a:t>
            </a:r>
            <a:r>
              <a:rPr lang="ru-RU" dirty="0" smtClean="0"/>
              <a:t>.</a:t>
            </a:r>
            <a:endParaRPr lang="ru-RU" dirty="0"/>
          </a:p>
        </p:txBody>
      </p:sp>
    </p:spTree>
  </p:cSld>
  <p:clrMapOvr>
    <a:masterClrMapping/>
  </p:clrMapOvr>
  <p:transition>
    <p:zoom/>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Комната Мэй Уэст в театре-музее Сальвадора Дали"/>
          <p:cNvPicPr>
            <a:picLocks noGrp="1" noChangeAspect="1" noChangeArrowheads="1"/>
          </p:cNvPicPr>
          <p:nvPr>
            <p:ph sz="half" idx="1"/>
          </p:nvPr>
        </p:nvPicPr>
        <p:blipFill>
          <a:blip r:embed="rId2"/>
          <a:srcRect/>
          <a:stretch>
            <a:fillRect/>
          </a:stretch>
        </p:blipFill>
        <p:spPr bwMode="auto">
          <a:xfrm>
            <a:off x="788244" y="2071678"/>
            <a:ext cx="3024774" cy="4054485"/>
          </a:xfrm>
          <a:prstGeom prst="rect">
            <a:avLst/>
          </a:prstGeom>
          <a:noFill/>
        </p:spPr>
      </p:pic>
      <p:pic>
        <p:nvPicPr>
          <p:cNvPr id="6" name="Picture 6" descr="Секс-символ Америки 30-х годов прошлого столетия — Мэй Уэст"/>
          <p:cNvPicPr>
            <a:picLocks noGrp="1" noChangeAspect="1" noChangeArrowheads="1"/>
          </p:cNvPicPr>
          <p:nvPr>
            <p:ph sz="half" idx="2"/>
          </p:nvPr>
        </p:nvPicPr>
        <p:blipFill>
          <a:blip r:embed="rId3"/>
          <a:srcRect/>
          <a:stretch>
            <a:fillRect/>
          </a:stretch>
        </p:blipFill>
        <p:spPr bwMode="auto">
          <a:xfrm>
            <a:off x="5286380" y="2094174"/>
            <a:ext cx="3147899" cy="4031990"/>
          </a:xfrm>
          <a:prstGeom prst="rect">
            <a:avLst/>
          </a:prstGeom>
          <a:noFill/>
        </p:spPr>
      </p:pic>
      <p:sp>
        <p:nvSpPr>
          <p:cNvPr id="7" name="Заголовок 6"/>
          <p:cNvSpPr>
            <a:spLocks noGrp="1"/>
          </p:cNvSpPr>
          <p:nvPr>
            <p:ph type="title"/>
          </p:nvPr>
        </p:nvSpPr>
        <p:spPr>
          <a:xfrm>
            <a:off x="457200" y="274638"/>
            <a:ext cx="8229600" cy="1631216"/>
          </a:xfrm>
          <a:prstGeom prst="rect">
            <a:avLst/>
          </a:prstGeom>
        </p:spPr>
        <p:txBody>
          <a:bodyPr>
            <a:spAutoFit/>
          </a:bodyPr>
          <a:lstStyle/>
          <a:p>
            <a:r>
              <a:rPr lang="ru-RU" sz="2000" i="1" dirty="0" err="1" smtClean="0"/>
              <a:t>Сатиново-алый</a:t>
            </a:r>
            <a:r>
              <a:rPr lang="ru-RU" sz="2000" dirty="0" smtClean="0"/>
              <a:t> диван, очертаниями повторяющий форму губ скандальной и необыкновенно сексуальной звезды Бродвея, актрисы </a:t>
            </a:r>
            <a:r>
              <a:rPr lang="ru-RU" sz="2000" dirty="0" err="1" smtClean="0"/>
              <a:t>Мэй</a:t>
            </a:r>
            <a:r>
              <a:rPr lang="ru-RU" sz="2000" dirty="0" smtClean="0"/>
              <a:t> Уэст, появился в 1937 году, в разгар творческого периода, который биографы Дали называют </a:t>
            </a:r>
            <a:r>
              <a:rPr lang="ru-RU" sz="2000" dirty="0" err="1" smtClean="0"/>
              <a:t>параноидально-критическим</a:t>
            </a:r>
            <a:r>
              <a:rPr lang="ru-RU" sz="2000" dirty="0" smtClean="0"/>
              <a:t>. Сам Дали считал </a:t>
            </a:r>
            <a:r>
              <a:rPr lang="ru-RU" sz="2000" dirty="0" err="1" smtClean="0"/>
              <a:t>Мэй</a:t>
            </a:r>
            <a:r>
              <a:rPr lang="ru-RU" sz="2000" dirty="0" smtClean="0"/>
              <a:t> Уэст эротическим памятником эпохи. </a:t>
            </a:r>
            <a:endParaRPr lang="ru-RU" sz="2000" dirty="0"/>
          </a:p>
        </p:txBody>
      </p:sp>
    </p:spTree>
  </p:cSld>
  <p:clrMapOvr>
    <a:masterClrMapping/>
  </p:clrMapOvr>
  <p:transition>
    <p:zoom/>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3200" b="1" dirty="0" smtClean="0"/>
              <a:t>Ретроспективный бюст женщины</a:t>
            </a:r>
            <a:endParaRPr lang="ru-RU" sz="3200" dirty="0"/>
          </a:p>
        </p:txBody>
      </p:sp>
      <p:pic>
        <p:nvPicPr>
          <p:cNvPr id="207874" name="Picture 2" descr="Ретроспективный бюст женщины"/>
          <p:cNvPicPr>
            <a:picLocks noGrp="1" noChangeAspect="1" noChangeArrowheads="1"/>
          </p:cNvPicPr>
          <p:nvPr>
            <p:ph sz="half" idx="1"/>
          </p:nvPr>
        </p:nvPicPr>
        <p:blipFill>
          <a:blip r:embed="rId3"/>
          <a:srcRect/>
          <a:stretch>
            <a:fillRect/>
          </a:stretch>
        </p:blipFill>
        <p:spPr bwMode="auto">
          <a:xfrm>
            <a:off x="500034" y="1214422"/>
            <a:ext cx="2781320" cy="3429024"/>
          </a:xfrm>
          <a:prstGeom prst="rect">
            <a:avLst/>
          </a:prstGeom>
          <a:noFill/>
        </p:spPr>
      </p:pic>
      <p:sp>
        <p:nvSpPr>
          <p:cNvPr id="4" name="Содержимое 3"/>
          <p:cNvSpPr>
            <a:spLocks noGrp="1"/>
          </p:cNvSpPr>
          <p:nvPr>
            <p:ph sz="half" idx="2"/>
          </p:nvPr>
        </p:nvSpPr>
        <p:spPr>
          <a:xfrm>
            <a:off x="3428992" y="1285860"/>
            <a:ext cx="5257808" cy="4840303"/>
          </a:xfrm>
        </p:spPr>
        <p:txBody>
          <a:bodyPr>
            <a:normAutofit fontScale="77500" lnSpcReduction="20000"/>
          </a:bodyPr>
          <a:lstStyle/>
          <a:p>
            <a:r>
              <a:rPr lang="ru-RU" dirty="0" smtClean="0"/>
              <a:t>В 1933 году Дали создал мистический и немыслимый скульптурный коллаж из элементов совершенно различной природы, объектов своего фетиша и символов своего же страха — «Ретроспективный бюст женщины». Сочетание хлеба и кукурузных початков с нежным лицом женщины и ее волнующей грудью создают образ плодородия. Однако ползающие по лбу муравьи и форма багета (удлиненная, фаллическая) символизируют женщину, как объект потребления и представляют собой намек на тщательно скрываемую депрессию. </a:t>
            </a:r>
            <a:endParaRPr lang="ru-RU" dirty="0"/>
          </a:p>
        </p:txBody>
      </p:sp>
    </p:spTree>
  </p:cSld>
  <p:clrMapOvr>
    <a:masterClrMapping/>
  </p:clrMapOvr>
  <p:transition>
    <p:zoom/>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0c34944fcecd0a98d7036ea2084ab8fa.png"/>
          <p:cNvPicPr>
            <a:picLocks noChangeAspect="1"/>
          </p:cNvPicPr>
          <p:nvPr/>
        </p:nvPicPr>
        <p:blipFill>
          <a:blip r:embed="rId3">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3200" b="1" dirty="0" err="1" smtClean="0"/>
              <a:t>Пиджак-афродизиак</a:t>
            </a:r>
            <a:r>
              <a:rPr lang="ru-RU" sz="3200" b="1" dirty="0" smtClean="0"/>
              <a:t> </a:t>
            </a:r>
            <a:endParaRPr lang="ru-RU" sz="3200" dirty="0"/>
          </a:p>
        </p:txBody>
      </p:sp>
      <p:pic>
        <p:nvPicPr>
          <p:cNvPr id="208898" name="Picture 2" descr="Пиджак-афродизиак Сальвадора Дали"/>
          <p:cNvPicPr>
            <a:picLocks noGrp="1" noChangeAspect="1" noChangeArrowheads="1"/>
          </p:cNvPicPr>
          <p:nvPr>
            <p:ph sz="half" idx="1"/>
          </p:nvPr>
        </p:nvPicPr>
        <p:blipFill>
          <a:blip r:embed="rId4"/>
          <a:stretch>
            <a:fillRect/>
          </a:stretch>
        </p:blipFill>
        <p:spPr bwMode="auto">
          <a:xfrm>
            <a:off x="761247" y="1600201"/>
            <a:ext cx="2739183" cy="3613880"/>
          </a:xfrm>
          <a:prstGeom prst="rect">
            <a:avLst/>
          </a:prstGeom>
          <a:noFill/>
        </p:spPr>
      </p:pic>
      <p:sp>
        <p:nvSpPr>
          <p:cNvPr id="4" name="Содержимое 3"/>
          <p:cNvSpPr>
            <a:spLocks noGrp="1"/>
          </p:cNvSpPr>
          <p:nvPr>
            <p:ph sz="half" idx="2"/>
          </p:nvPr>
        </p:nvSpPr>
        <p:spPr>
          <a:xfrm>
            <a:off x="3571868" y="1600201"/>
            <a:ext cx="5114932" cy="3829064"/>
          </a:xfrm>
        </p:spPr>
        <p:txBody>
          <a:bodyPr>
            <a:normAutofit fontScale="70000" lnSpcReduction="20000"/>
          </a:bodyPr>
          <a:lstStyle/>
          <a:p>
            <a:r>
              <a:rPr lang="ru-RU" dirty="0" smtClean="0"/>
              <a:t>Что делает гения гением? Какая сила дарит ему вдохновение, поддерживает огонь в глазах и нашептывает сюжеты шедевров? Сальвадор Дали никогда не скрывал, что источники его вдохновения — это любовь, страсть и сексуальное желание. Для любви и страсти у него была обожаемая Гала, а для поддержания сексуального желания он сам себе придумывал </a:t>
            </a:r>
            <a:r>
              <a:rPr lang="ru-RU" dirty="0" err="1" smtClean="0"/>
              <a:t>афродизиаки</a:t>
            </a:r>
            <a:r>
              <a:rPr lang="ru-RU" dirty="0" smtClean="0"/>
              <a:t>. Один из них — жакет, обостряющий сексуальное восприятие. </a:t>
            </a:r>
          </a:p>
          <a:p>
            <a:r>
              <a:rPr lang="ru-RU" b="1" dirty="0" smtClean="0"/>
              <a:t>Сегодня к ужину наденьте чувственный жакет!</a:t>
            </a:r>
          </a:p>
        </p:txBody>
      </p:sp>
      <p:sp>
        <p:nvSpPr>
          <p:cNvPr id="6" name="Прямоугольник 5"/>
          <p:cNvSpPr/>
          <p:nvPr/>
        </p:nvSpPr>
        <p:spPr>
          <a:xfrm>
            <a:off x="785786" y="5143512"/>
            <a:ext cx="7929618" cy="1323439"/>
          </a:xfrm>
          <a:prstGeom prst="rect">
            <a:avLst/>
          </a:prstGeom>
        </p:spPr>
        <p:txBody>
          <a:bodyPr wrap="square">
            <a:spAutoFit/>
          </a:bodyPr>
          <a:lstStyle/>
          <a:p>
            <a:r>
              <a:rPr lang="ru-RU" sz="2000" dirty="0" smtClean="0"/>
              <a:t>К смокингу на тоненьких соломинках были подвешены 83 стаканчика с мятным ликером (странно, что испанец выбрал в качестве символа усиления влечения именно мяту: как известно, она успокаивает и немного притупляет мужскую силу).</a:t>
            </a:r>
            <a:endParaRPr lang="ru-RU" sz="2000" dirty="0"/>
          </a:p>
        </p:txBody>
      </p:sp>
    </p:spTree>
  </p:cSld>
  <p:clrMapOvr>
    <a:masterClrMapping/>
  </p:clrMapOvr>
  <p:transition>
    <p:zoom/>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0c34944fcecd0a98d7036ea2084ab8fa.png"/>
          <p:cNvPicPr>
            <a:picLocks noChangeAspect="1"/>
          </p:cNvPicPr>
          <p:nvPr/>
        </p:nvPicPr>
        <p:blipFill>
          <a:blip r:embed="rId3">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Autofit/>
          </a:bodyPr>
          <a:lstStyle/>
          <a:p>
            <a:r>
              <a:rPr lang="ru-RU" sz="3200" b="1" dirty="0" smtClean="0"/>
              <a:t>Сюрреалистический «Кадиллак» — «Дождливое такси»</a:t>
            </a:r>
          </a:p>
        </p:txBody>
      </p:sp>
      <p:pic>
        <p:nvPicPr>
          <p:cNvPr id="210946" name="Picture 2" descr="Внутри «Дождливого такси»"/>
          <p:cNvPicPr>
            <a:picLocks noGrp="1" noChangeAspect="1" noChangeArrowheads="1"/>
          </p:cNvPicPr>
          <p:nvPr>
            <p:ph sz="half" idx="1"/>
          </p:nvPr>
        </p:nvPicPr>
        <p:blipFill>
          <a:blip r:embed="rId4"/>
          <a:stretch>
            <a:fillRect/>
          </a:stretch>
        </p:blipFill>
        <p:spPr bwMode="auto">
          <a:xfrm>
            <a:off x="786214" y="1600200"/>
            <a:ext cx="3380572" cy="4525963"/>
          </a:xfrm>
          <a:prstGeom prst="rect">
            <a:avLst/>
          </a:prstGeom>
          <a:noFill/>
        </p:spPr>
      </p:pic>
      <p:pic>
        <p:nvPicPr>
          <p:cNvPr id="210948" name="Picture 4" descr="Дождливое такси и Великая Эсфирь"/>
          <p:cNvPicPr>
            <a:picLocks noGrp="1" noChangeAspect="1" noChangeArrowheads="1"/>
          </p:cNvPicPr>
          <p:nvPr>
            <p:ph sz="half" idx="2"/>
          </p:nvPr>
        </p:nvPicPr>
        <p:blipFill>
          <a:blip r:embed="rId5"/>
          <a:srcRect/>
          <a:stretch>
            <a:fillRect/>
          </a:stretch>
        </p:blipFill>
        <p:spPr bwMode="auto">
          <a:xfrm>
            <a:off x="4286248" y="1571612"/>
            <a:ext cx="3883657" cy="3143272"/>
          </a:xfrm>
          <a:prstGeom prst="rect">
            <a:avLst/>
          </a:prstGeom>
          <a:noFill/>
        </p:spPr>
      </p:pic>
      <p:sp>
        <p:nvSpPr>
          <p:cNvPr id="6" name="Прямоугольник 5"/>
          <p:cNvSpPr/>
          <p:nvPr/>
        </p:nvSpPr>
        <p:spPr>
          <a:xfrm>
            <a:off x="4214810" y="4857760"/>
            <a:ext cx="4357718" cy="1569660"/>
          </a:xfrm>
          <a:prstGeom prst="rect">
            <a:avLst/>
          </a:prstGeom>
        </p:spPr>
        <p:txBody>
          <a:bodyPr wrap="square">
            <a:spAutoFit/>
          </a:bodyPr>
          <a:lstStyle/>
          <a:p>
            <a:r>
              <a:rPr lang="ru-RU" sz="2400" dirty="0" smtClean="0"/>
              <a:t>Впервые «Дождливое такси» появилось на сюрреалистической выставке в Париже, в 1938 году. </a:t>
            </a:r>
            <a:endParaRPr lang="ru-RU" sz="2400" dirty="0"/>
          </a:p>
        </p:txBody>
      </p:sp>
    </p:spTree>
  </p:cSld>
  <p:clrMapOvr>
    <a:masterClrMapping/>
  </p:clrMapOvr>
  <p:transition>
    <p:zoom/>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0c34944fcecd0a98d7036ea2084ab8fa.png"/>
          <p:cNvPicPr>
            <a:picLocks noChangeAspect="1"/>
          </p:cNvPicPr>
          <p:nvPr/>
        </p:nvPicPr>
        <p:blipFill>
          <a:blip r:embed="rId3">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Autofit/>
          </a:bodyPr>
          <a:lstStyle/>
          <a:p>
            <a:r>
              <a:rPr lang="ru-RU" sz="3200" b="1" dirty="0" smtClean="0"/>
              <a:t>Дизайнерская мебель от Сальвадора Дали</a:t>
            </a:r>
          </a:p>
        </p:txBody>
      </p:sp>
      <p:sp>
        <p:nvSpPr>
          <p:cNvPr id="3" name="Содержимое 2"/>
          <p:cNvSpPr>
            <a:spLocks noGrp="1"/>
          </p:cNvSpPr>
          <p:nvPr>
            <p:ph idx="1"/>
          </p:nvPr>
        </p:nvSpPr>
        <p:spPr/>
        <p:txBody>
          <a:bodyPr>
            <a:normAutofit/>
          </a:bodyPr>
          <a:lstStyle/>
          <a:p>
            <a:endParaRPr lang="ru-RU" dirty="0"/>
          </a:p>
        </p:txBody>
      </p:sp>
      <p:sp>
        <p:nvSpPr>
          <p:cNvPr id="5" name="Прямоугольник 4"/>
          <p:cNvSpPr/>
          <p:nvPr/>
        </p:nvSpPr>
        <p:spPr>
          <a:xfrm>
            <a:off x="1214414" y="5786454"/>
            <a:ext cx="2618730" cy="400110"/>
          </a:xfrm>
          <a:prstGeom prst="rect">
            <a:avLst/>
          </a:prstGeom>
        </p:spPr>
        <p:txBody>
          <a:bodyPr wrap="none">
            <a:spAutoFit/>
          </a:bodyPr>
          <a:lstStyle/>
          <a:p>
            <a:r>
              <a:rPr lang="ru-RU" sz="2000" b="1" i="1" dirty="0" smtClean="0"/>
              <a:t>Кресло и столик </a:t>
            </a:r>
            <a:r>
              <a:rPr lang="en-BZ" sz="2000" b="1" i="1" dirty="0" smtClean="0"/>
              <a:t>Leda</a:t>
            </a:r>
            <a:endParaRPr lang="ru-RU" sz="2000" b="1" dirty="0"/>
          </a:p>
        </p:txBody>
      </p:sp>
      <p:pic>
        <p:nvPicPr>
          <p:cNvPr id="212994" name="Picture 2" descr="Кресло и столик Leda"/>
          <p:cNvPicPr>
            <a:picLocks noChangeAspect="1" noChangeArrowheads="1"/>
          </p:cNvPicPr>
          <p:nvPr/>
        </p:nvPicPr>
        <p:blipFill>
          <a:blip r:embed="rId4"/>
          <a:srcRect/>
          <a:stretch>
            <a:fillRect/>
          </a:stretch>
        </p:blipFill>
        <p:spPr bwMode="auto">
          <a:xfrm>
            <a:off x="928662" y="1643050"/>
            <a:ext cx="3071833" cy="4157647"/>
          </a:xfrm>
          <a:prstGeom prst="rect">
            <a:avLst/>
          </a:prstGeom>
          <a:noFill/>
        </p:spPr>
      </p:pic>
      <p:pic>
        <p:nvPicPr>
          <p:cNvPr id="212996" name="Picture 4" descr="Лампы"/>
          <p:cNvPicPr>
            <a:picLocks noChangeAspect="1" noChangeArrowheads="1"/>
          </p:cNvPicPr>
          <p:nvPr/>
        </p:nvPicPr>
        <p:blipFill>
          <a:blip r:embed="rId5"/>
          <a:srcRect/>
          <a:stretch>
            <a:fillRect/>
          </a:stretch>
        </p:blipFill>
        <p:spPr bwMode="auto">
          <a:xfrm>
            <a:off x="5214942" y="1571611"/>
            <a:ext cx="3074600" cy="4169185"/>
          </a:xfrm>
          <a:prstGeom prst="rect">
            <a:avLst/>
          </a:prstGeom>
          <a:noFill/>
        </p:spPr>
      </p:pic>
      <p:sp>
        <p:nvSpPr>
          <p:cNvPr id="8" name="Прямоугольник 7"/>
          <p:cNvSpPr/>
          <p:nvPr/>
        </p:nvSpPr>
        <p:spPr>
          <a:xfrm>
            <a:off x="6715140" y="5786454"/>
            <a:ext cx="982961" cy="400110"/>
          </a:xfrm>
          <a:prstGeom prst="rect">
            <a:avLst/>
          </a:prstGeom>
        </p:spPr>
        <p:txBody>
          <a:bodyPr wrap="none">
            <a:spAutoFit/>
          </a:bodyPr>
          <a:lstStyle/>
          <a:p>
            <a:r>
              <a:rPr lang="ru-RU" sz="2000" b="1" i="1" dirty="0" smtClean="0"/>
              <a:t>Лампы</a:t>
            </a:r>
            <a:endParaRPr lang="ru-RU" sz="2000" b="1" dirty="0"/>
          </a:p>
        </p:txBody>
      </p:sp>
    </p:spTree>
  </p:cSld>
  <p:clrMapOvr>
    <a:masterClrMapping/>
  </p:clrMapOvr>
  <p:transition>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0c34944fcecd0a98d7036ea2084ab8fa.png"/>
          <p:cNvPicPr>
            <a:picLocks noChangeAspect="1"/>
          </p:cNvPicPr>
          <p:nvPr/>
        </p:nvPicPr>
        <p:blipFill>
          <a:blip r:embed="rId3">
            <a:duotone>
              <a:schemeClr val="accent3">
                <a:shade val="45000"/>
                <a:satMod val="135000"/>
              </a:schemeClr>
              <a:prstClr val="white"/>
            </a:duotone>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Autofit/>
          </a:bodyPr>
          <a:lstStyle/>
          <a:p>
            <a:r>
              <a:rPr lang="ru-RU" sz="2400" b="1" dirty="0" smtClean="0"/>
              <a:t>Андалузский пёс: фильм Сальвадора Дали и Луиса </a:t>
            </a:r>
            <a:r>
              <a:rPr lang="ru-RU" sz="2400" b="1" dirty="0" err="1" smtClean="0"/>
              <a:t>Бунюэля</a:t>
            </a:r>
            <a:r>
              <a:rPr lang="ru-RU" sz="2400" b="1" dirty="0" smtClean="0"/>
              <a:t/>
            </a:r>
            <a:br>
              <a:rPr lang="ru-RU" sz="2400" b="1" dirty="0" smtClean="0"/>
            </a:br>
            <a:r>
              <a:rPr lang="ru-RU" sz="2400" b="1" dirty="0" smtClean="0"/>
              <a:t>Год выпуска:</a:t>
            </a:r>
            <a:r>
              <a:rPr lang="ru-RU" sz="2400" dirty="0" smtClean="0"/>
              <a:t> 1928. </a:t>
            </a:r>
            <a:r>
              <a:rPr lang="ru-RU" sz="2400" b="1" dirty="0" smtClean="0"/>
              <a:t>Продолжительность:</a:t>
            </a:r>
            <a:r>
              <a:rPr lang="ru-RU" sz="2400" dirty="0" smtClean="0"/>
              <a:t> 16 мин </a:t>
            </a:r>
            <a:endParaRPr lang="ru-RU" sz="2400" dirty="0"/>
          </a:p>
        </p:txBody>
      </p:sp>
      <p:pic>
        <p:nvPicPr>
          <p:cNvPr id="196610" name="Picture 2" descr="Андалузский пес"/>
          <p:cNvPicPr>
            <a:picLocks noGrp="1" noChangeAspect="1" noChangeArrowheads="1"/>
          </p:cNvPicPr>
          <p:nvPr>
            <p:ph sz="half" idx="1"/>
          </p:nvPr>
        </p:nvPicPr>
        <p:blipFill>
          <a:blip r:embed="rId4"/>
          <a:srcRect/>
          <a:stretch>
            <a:fillRect/>
          </a:stretch>
        </p:blipFill>
        <p:spPr bwMode="auto">
          <a:xfrm>
            <a:off x="857224" y="1337280"/>
            <a:ext cx="1928826" cy="3008767"/>
          </a:xfrm>
          <a:prstGeom prst="rect">
            <a:avLst/>
          </a:prstGeom>
          <a:noFill/>
        </p:spPr>
      </p:pic>
      <p:sp>
        <p:nvSpPr>
          <p:cNvPr id="5" name="Содержимое 4"/>
          <p:cNvSpPr>
            <a:spLocks noGrp="1"/>
          </p:cNvSpPr>
          <p:nvPr>
            <p:ph sz="half" idx="2"/>
          </p:nvPr>
        </p:nvSpPr>
        <p:spPr>
          <a:xfrm>
            <a:off x="2857488" y="1357298"/>
            <a:ext cx="5857916" cy="2714644"/>
          </a:xfrm>
        </p:spPr>
        <p:txBody>
          <a:bodyPr>
            <a:noAutofit/>
          </a:bodyPr>
          <a:lstStyle/>
          <a:p>
            <a:pPr>
              <a:lnSpc>
                <a:spcPct val="120000"/>
              </a:lnSpc>
            </a:pPr>
            <a:r>
              <a:rPr lang="ru-RU" sz="1800" dirty="0" smtClean="0"/>
              <a:t>Фильм представляет собой последовательность разноплановых, зачастую шокирующих, сюрреалистичных образов. В основе сценария фильма </a:t>
            </a:r>
            <a:r>
              <a:rPr lang="ru-RU" sz="1800" b="1" dirty="0" smtClean="0"/>
              <a:t>«Андалузский пес»</a:t>
            </a:r>
            <a:r>
              <a:rPr lang="ru-RU" sz="1800" dirty="0" smtClean="0"/>
              <a:t> лежат два сновидения его создателей Луиса </a:t>
            </a:r>
            <a:r>
              <a:rPr lang="ru-RU" sz="1800" dirty="0" err="1" smtClean="0"/>
              <a:t>Буньюэля</a:t>
            </a:r>
            <a:r>
              <a:rPr lang="ru-RU" sz="1800" dirty="0" smtClean="0"/>
              <a:t> и Сальвадора Дали. Сцена с облаком, рассекающим луну («Словно бритва режет женский глаз») приснилась режиссеру картины Луису </a:t>
            </a:r>
            <a:r>
              <a:rPr lang="ru-RU" sz="1800" dirty="0" err="1" smtClean="0"/>
              <a:t>Бунюэлю</a:t>
            </a:r>
            <a:r>
              <a:rPr lang="ru-RU" sz="1800" dirty="0" smtClean="0"/>
              <a:t>. Сцена с муравьями, ползающими по оторванной руке, — Сальвадору Дали. </a:t>
            </a:r>
            <a:endParaRPr lang="ru-RU" sz="1800" dirty="0"/>
          </a:p>
        </p:txBody>
      </p:sp>
      <p:sp>
        <p:nvSpPr>
          <p:cNvPr id="7" name="Прямоугольник 6"/>
          <p:cNvSpPr/>
          <p:nvPr/>
        </p:nvSpPr>
        <p:spPr>
          <a:xfrm>
            <a:off x="857224" y="4643446"/>
            <a:ext cx="7858180" cy="1754326"/>
          </a:xfrm>
          <a:prstGeom prst="rect">
            <a:avLst/>
          </a:prstGeom>
        </p:spPr>
        <p:txBody>
          <a:bodyPr wrap="square">
            <a:spAutoFit/>
          </a:bodyPr>
          <a:lstStyle/>
          <a:p>
            <a:r>
              <a:rPr lang="ru-RU" dirty="0" err="1" smtClean="0"/>
              <a:t>Бунюэль</a:t>
            </a:r>
            <a:r>
              <a:rPr lang="ru-RU" dirty="0" smtClean="0"/>
              <a:t> невысоко оценивал попытки логических объяснений фильма. "Мне доводилось слышать или читать более или менее изобретательные толкования фильма </a:t>
            </a:r>
            <a:r>
              <a:rPr lang="ru-RU" b="1" dirty="0" smtClean="0"/>
              <a:t>"Андалузский пес"</a:t>
            </a:r>
            <a:r>
              <a:rPr lang="ru-RU" dirty="0" smtClean="0"/>
              <a:t>, но все они одинаково далеки от истины. Вместе с Дали мы брали всё, что только приходило на ум, а затем безжалостно отбрасывали все то, что могло хоть что-нибудь значить" — говорил он в одном из своих интервью. </a:t>
            </a:r>
            <a:endParaRPr lang="ru-RU"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3200" b="1" dirty="0" smtClean="0"/>
              <a:t>Просвещённые удовольствия (1929)</a:t>
            </a:r>
            <a:endParaRPr lang="ru-RU" sz="3200" dirty="0"/>
          </a:p>
        </p:txBody>
      </p:sp>
      <p:pic>
        <p:nvPicPr>
          <p:cNvPr id="64514" name="Picture 2" descr="Просвещённые удовольствия"/>
          <p:cNvPicPr>
            <a:picLocks noGrp="1" noChangeAspect="1" noChangeArrowheads="1"/>
          </p:cNvPicPr>
          <p:nvPr>
            <p:ph idx="1"/>
          </p:nvPr>
        </p:nvPicPr>
        <p:blipFill>
          <a:blip r:embed="rId3"/>
          <a:stretch>
            <a:fillRect/>
          </a:stretch>
        </p:blipFill>
        <p:spPr bwMode="auto">
          <a:xfrm>
            <a:off x="1594393" y="1600200"/>
            <a:ext cx="5955214" cy="4525963"/>
          </a:xfrm>
          <a:prstGeom prst="rect">
            <a:avLst/>
          </a:prstGeom>
          <a:noFill/>
        </p:spPr>
      </p:pic>
    </p:spTree>
  </p:cSld>
  <p:clrMapOvr>
    <a:masterClrMapping/>
  </p:clrMapOvr>
  <p:transition>
    <p:zoom/>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3200" b="1" dirty="0" smtClean="0"/>
              <a:t>Мрачная игра (1929)</a:t>
            </a:r>
            <a:endParaRPr lang="ru-RU" sz="3200" dirty="0"/>
          </a:p>
        </p:txBody>
      </p:sp>
      <p:pic>
        <p:nvPicPr>
          <p:cNvPr id="65538" name="Picture 2" descr="Мрачная игра"/>
          <p:cNvPicPr>
            <a:picLocks noGrp="1" noChangeAspect="1" noChangeArrowheads="1"/>
          </p:cNvPicPr>
          <p:nvPr>
            <p:ph idx="1"/>
          </p:nvPr>
        </p:nvPicPr>
        <p:blipFill>
          <a:blip r:embed="rId3" cstate="screen"/>
          <a:stretch>
            <a:fillRect/>
          </a:stretch>
        </p:blipFill>
        <p:spPr bwMode="auto">
          <a:xfrm>
            <a:off x="3224784" y="1601565"/>
            <a:ext cx="2694432" cy="4523232"/>
          </a:xfrm>
          <a:prstGeom prst="rect">
            <a:avLst/>
          </a:prstGeom>
          <a:noFill/>
        </p:spPr>
      </p:pic>
    </p:spTree>
  </p:cSld>
  <p:clrMapOvr>
    <a:masterClrMapping/>
  </p:clrMapOvr>
  <p:transition>
    <p:zoom/>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3">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3200" b="1" dirty="0" smtClean="0"/>
              <a:t>Сон (1931)</a:t>
            </a:r>
            <a:endParaRPr lang="ru-RU" sz="3200" dirty="0"/>
          </a:p>
        </p:txBody>
      </p:sp>
      <p:pic>
        <p:nvPicPr>
          <p:cNvPr id="68610" name="Picture 2" descr="Сон"/>
          <p:cNvPicPr>
            <a:picLocks noGrp="1" noChangeAspect="1" noChangeArrowheads="1"/>
          </p:cNvPicPr>
          <p:nvPr>
            <p:ph idx="1"/>
          </p:nvPr>
        </p:nvPicPr>
        <p:blipFill>
          <a:blip r:embed="rId4" cstate="screen"/>
          <a:stretch>
            <a:fillRect/>
          </a:stretch>
        </p:blipFill>
        <p:spPr bwMode="auto">
          <a:xfrm>
            <a:off x="2602992" y="1601565"/>
            <a:ext cx="3938016" cy="4523232"/>
          </a:xfrm>
          <a:prstGeom prst="rect">
            <a:avLst/>
          </a:prstGeom>
          <a:noFill/>
        </p:spPr>
      </p:pic>
    </p:spTree>
  </p:cSld>
  <p:clrMapOvr>
    <a:masterClrMapping/>
  </p:clrMapOvr>
  <p:transition>
    <p:zoom/>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3">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3200" b="1" dirty="0" smtClean="0"/>
              <a:t>Постоянство памяти (1931)</a:t>
            </a:r>
            <a:endParaRPr lang="ru-RU" sz="3200" dirty="0"/>
          </a:p>
        </p:txBody>
      </p:sp>
      <p:pic>
        <p:nvPicPr>
          <p:cNvPr id="69634" name="Picture 2" descr="Постоянство памяти"/>
          <p:cNvPicPr>
            <a:picLocks noGrp="1" noChangeAspect="1" noChangeArrowheads="1"/>
          </p:cNvPicPr>
          <p:nvPr>
            <p:ph idx="1"/>
          </p:nvPr>
        </p:nvPicPr>
        <p:blipFill>
          <a:blip r:embed="rId4"/>
          <a:stretch>
            <a:fillRect/>
          </a:stretch>
        </p:blipFill>
        <p:spPr bwMode="auto">
          <a:xfrm>
            <a:off x="1466708" y="1600200"/>
            <a:ext cx="6210584" cy="4525963"/>
          </a:xfrm>
          <a:prstGeom prst="rect">
            <a:avLst/>
          </a:prstGeom>
          <a:noFill/>
        </p:spPr>
      </p:pic>
    </p:spTree>
  </p:cSld>
  <p:clrMapOvr>
    <a:masterClrMapping/>
  </p:clrMapOvr>
  <p:transition>
    <p:zoom/>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Autofit/>
          </a:bodyPr>
          <a:lstStyle/>
          <a:p>
            <a:r>
              <a:rPr lang="ru-RU" sz="3200" b="1" dirty="0" smtClean="0"/>
              <a:t>Сюрреалистическая композиция с незримыми персонажами (1931)</a:t>
            </a:r>
            <a:endParaRPr lang="ru-RU" sz="3200" dirty="0"/>
          </a:p>
        </p:txBody>
      </p:sp>
      <p:pic>
        <p:nvPicPr>
          <p:cNvPr id="70658" name="Picture 2" descr="Сюрреалистическая композиция с незримыми персонажами"/>
          <p:cNvPicPr>
            <a:picLocks noGrp="1" noChangeAspect="1" noChangeArrowheads="1"/>
          </p:cNvPicPr>
          <p:nvPr>
            <p:ph idx="1"/>
          </p:nvPr>
        </p:nvPicPr>
        <p:blipFill>
          <a:blip r:embed="rId3" cstate="screen"/>
          <a:stretch>
            <a:fillRect/>
          </a:stretch>
        </p:blipFill>
        <p:spPr bwMode="auto">
          <a:xfrm>
            <a:off x="3026664" y="1601565"/>
            <a:ext cx="3090672" cy="4523232"/>
          </a:xfrm>
          <a:prstGeom prst="rect">
            <a:avLst/>
          </a:prstGeom>
          <a:noFill/>
        </p:spPr>
      </p:pic>
    </p:spTree>
  </p:cSld>
  <p:clrMapOvr>
    <a:masterClrMapping/>
  </p:clrMapOvr>
  <p:transition>
    <p:zoom/>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3200" b="1" dirty="0" smtClean="0"/>
              <a:t>Растительное превращение (1931)</a:t>
            </a:r>
            <a:endParaRPr lang="ru-RU" sz="3200" dirty="0"/>
          </a:p>
        </p:txBody>
      </p:sp>
      <p:pic>
        <p:nvPicPr>
          <p:cNvPr id="71682" name="Picture 2" descr="Растительное превращение"/>
          <p:cNvPicPr>
            <a:picLocks noGrp="1" noChangeAspect="1" noChangeArrowheads="1"/>
          </p:cNvPicPr>
          <p:nvPr>
            <p:ph idx="1"/>
          </p:nvPr>
        </p:nvPicPr>
        <p:blipFill>
          <a:blip r:embed="rId3" cstate="screen"/>
          <a:stretch>
            <a:fillRect/>
          </a:stretch>
        </p:blipFill>
        <p:spPr bwMode="auto">
          <a:xfrm>
            <a:off x="2883408" y="1601565"/>
            <a:ext cx="3377184" cy="4523232"/>
          </a:xfrm>
          <a:prstGeom prst="rect">
            <a:avLst/>
          </a:prstGeom>
          <a:noFill/>
        </p:spPr>
      </p:pic>
    </p:spTree>
  </p:cSld>
  <p:clrMapOvr>
    <a:masterClrMapping/>
  </p:clrMapOvr>
  <p:transition>
    <p:zoom/>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3200" b="1" dirty="0" smtClean="0"/>
              <a:t>Рождение текучих желаний (1932)</a:t>
            </a:r>
            <a:endParaRPr lang="ru-RU" sz="3200" dirty="0"/>
          </a:p>
        </p:txBody>
      </p:sp>
      <p:pic>
        <p:nvPicPr>
          <p:cNvPr id="72706" name="Picture 2" descr="Рождение текучих желаний"/>
          <p:cNvPicPr>
            <a:picLocks noGrp="1" noChangeAspect="1" noChangeArrowheads="1"/>
          </p:cNvPicPr>
          <p:nvPr>
            <p:ph idx="1"/>
          </p:nvPr>
        </p:nvPicPr>
        <p:blipFill>
          <a:blip r:embed="rId3"/>
          <a:stretch>
            <a:fillRect/>
          </a:stretch>
        </p:blipFill>
        <p:spPr bwMode="auto">
          <a:xfrm>
            <a:off x="2115575" y="1600200"/>
            <a:ext cx="4912850" cy="4525963"/>
          </a:xfrm>
          <a:prstGeom prst="rect">
            <a:avLst/>
          </a:prstGeom>
          <a:noFill/>
        </p:spPr>
      </p:pic>
    </p:spTree>
  </p:cSld>
  <p:clrMapOvr>
    <a:masterClrMapping/>
  </p:clrMapOvr>
  <p:transition>
    <p:zoom/>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Autofit/>
          </a:bodyPr>
          <a:lstStyle/>
          <a:p>
            <a:r>
              <a:rPr lang="ru-RU" sz="3200" b="1" dirty="0" smtClean="0"/>
              <a:t>Портрет Гала с двумя рёбрышками ягнёнка, балансирующими на её плече (1932)</a:t>
            </a:r>
            <a:endParaRPr lang="ru-RU" sz="3200" dirty="0"/>
          </a:p>
        </p:txBody>
      </p:sp>
      <p:pic>
        <p:nvPicPr>
          <p:cNvPr id="73730" name="Picture 2" descr="Портрет Гала с двумя рёбрышками ягнёнка, балансирующими на её плече"/>
          <p:cNvPicPr>
            <a:picLocks noGrp="1" noChangeAspect="1" noChangeArrowheads="1"/>
          </p:cNvPicPr>
          <p:nvPr>
            <p:ph idx="1"/>
          </p:nvPr>
        </p:nvPicPr>
        <p:blipFill>
          <a:blip r:embed="rId3"/>
          <a:stretch>
            <a:fillRect/>
          </a:stretch>
        </p:blipFill>
        <p:spPr bwMode="auto">
          <a:xfrm>
            <a:off x="1877974" y="1600200"/>
            <a:ext cx="5388051" cy="4525963"/>
          </a:xfrm>
          <a:prstGeom prst="rect">
            <a:avLst/>
          </a:prstGeom>
          <a:noFill/>
        </p:spPr>
      </p:pic>
    </p:spTree>
  </p:cSld>
  <p:clrMapOvr>
    <a:masterClrMapping/>
  </p:clrMapOvr>
  <p:transition>
    <p:zoom/>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Autofit/>
          </a:bodyPr>
          <a:lstStyle/>
          <a:p>
            <a:r>
              <a:rPr lang="ru-RU" sz="3200" b="1" dirty="0" smtClean="0"/>
              <a:t>Сюрреалистический предмет, способный измерить мгновенное воспоминание (1932)</a:t>
            </a:r>
            <a:endParaRPr lang="ru-RU" sz="3200" dirty="0"/>
          </a:p>
        </p:txBody>
      </p:sp>
      <p:pic>
        <p:nvPicPr>
          <p:cNvPr id="75778" name="Picture 2" descr="Сюрреалистический предмет, способный измерить мгновенное воспоминание"/>
          <p:cNvPicPr>
            <a:picLocks noGrp="1" noChangeAspect="1" noChangeArrowheads="1"/>
          </p:cNvPicPr>
          <p:nvPr>
            <p:ph idx="1"/>
          </p:nvPr>
        </p:nvPicPr>
        <p:blipFill>
          <a:blip r:embed="rId3" cstate="screen"/>
          <a:stretch>
            <a:fillRect/>
          </a:stretch>
        </p:blipFill>
        <p:spPr bwMode="auto">
          <a:xfrm>
            <a:off x="2962656" y="1601565"/>
            <a:ext cx="3218688" cy="4523232"/>
          </a:xfrm>
          <a:prstGeom prst="rect">
            <a:avLst/>
          </a:prstGeom>
          <a:noFill/>
        </p:spPr>
      </p:pic>
    </p:spTree>
  </p:cSld>
  <p:clrMapOvr>
    <a:masterClrMapping/>
  </p:clrMapOvr>
  <p:transition>
    <p:zoom/>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Autofit/>
          </a:bodyPr>
          <a:lstStyle/>
          <a:p>
            <a:r>
              <a:rPr lang="ru-RU" sz="3200" b="1" dirty="0" smtClean="0"/>
              <a:t>Таинственные источники гармонии (1934)</a:t>
            </a:r>
            <a:endParaRPr lang="ru-RU" sz="3200" dirty="0"/>
          </a:p>
        </p:txBody>
      </p:sp>
      <p:pic>
        <p:nvPicPr>
          <p:cNvPr id="79874" name="Picture 2" descr="Таинственные источники гармонии"/>
          <p:cNvPicPr>
            <a:picLocks noGrp="1" noChangeAspect="1" noChangeArrowheads="1"/>
          </p:cNvPicPr>
          <p:nvPr>
            <p:ph idx="1"/>
          </p:nvPr>
        </p:nvPicPr>
        <p:blipFill>
          <a:blip r:embed="rId3" cstate="screen"/>
          <a:stretch>
            <a:fillRect/>
          </a:stretch>
        </p:blipFill>
        <p:spPr bwMode="auto">
          <a:xfrm>
            <a:off x="2804160" y="1601565"/>
            <a:ext cx="3535680" cy="4523232"/>
          </a:xfrm>
          <a:prstGeom prst="rect">
            <a:avLst/>
          </a:prstGeom>
          <a:noFill/>
        </p:spPr>
      </p:pic>
    </p:spTree>
  </p:cSld>
  <p:clrMapOvr>
    <a:masterClrMapping/>
  </p:clrMapOvr>
  <p:transition>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blip>
          <a:stretch>
            <a:fillRect/>
          </a:stretch>
        </p:blipFill>
        <p:spPr>
          <a:xfrm>
            <a:off x="-214347" y="-357214"/>
            <a:ext cx="9572693" cy="7643866"/>
          </a:xfrm>
          <a:prstGeom prst="rect">
            <a:avLst/>
          </a:prstGeom>
        </p:spPr>
      </p:pic>
      <p:sp>
        <p:nvSpPr>
          <p:cNvPr id="2" name="Заголовок 1"/>
          <p:cNvSpPr>
            <a:spLocks noGrp="1"/>
          </p:cNvSpPr>
          <p:nvPr>
            <p:ph type="title"/>
          </p:nvPr>
        </p:nvSpPr>
        <p:spPr>
          <a:xfrm>
            <a:off x="428596" y="571480"/>
            <a:ext cx="8229600" cy="1143000"/>
          </a:xfrm>
        </p:spPr>
        <p:txBody>
          <a:bodyPr>
            <a:noAutofit/>
          </a:bodyPr>
          <a:lstStyle/>
          <a:p>
            <a:r>
              <a:rPr lang="ru-RU" sz="3200" b="1" dirty="0" smtClean="0"/>
              <a:t>Встреча с </a:t>
            </a:r>
            <a:r>
              <a:rPr lang="ru-RU" sz="3200" b="1" dirty="0" err="1" smtClean="0"/>
              <a:t>Галой</a:t>
            </a:r>
            <a:r>
              <a:rPr lang="ru-RU" sz="3200" b="1" dirty="0" smtClean="0"/>
              <a:t/>
            </a:r>
            <a:br>
              <a:rPr lang="ru-RU" sz="3200" b="1" dirty="0" smtClean="0"/>
            </a:br>
            <a:endParaRPr lang="ru-RU" sz="3200" b="1" dirty="0"/>
          </a:p>
        </p:txBody>
      </p:sp>
      <p:sp>
        <p:nvSpPr>
          <p:cNvPr id="3" name="Содержимое 2"/>
          <p:cNvSpPr>
            <a:spLocks noGrp="1"/>
          </p:cNvSpPr>
          <p:nvPr>
            <p:ph idx="1"/>
          </p:nvPr>
        </p:nvSpPr>
        <p:spPr>
          <a:xfrm>
            <a:off x="1928794" y="1285860"/>
            <a:ext cx="6800840" cy="4525963"/>
          </a:xfrm>
        </p:spPr>
        <p:txBody>
          <a:bodyPr>
            <a:noAutofit/>
          </a:bodyPr>
          <a:lstStyle/>
          <a:p>
            <a:r>
              <a:rPr lang="ru-RU" sz="2000" dirty="0" smtClean="0"/>
              <a:t>Весной 1929 года Дали через своего торговца картинами </a:t>
            </a:r>
            <a:r>
              <a:rPr lang="ru-RU" sz="2000" dirty="0" err="1" smtClean="0"/>
              <a:t>Камилла</a:t>
            </a:r>
            <a:r>
              <a:rPr lang="ru-RU" sz="2000" dirty="0" smtClean="0"/>
              <a:t> </a:t>
            </a:r>
            <a:r>
              <a:rPr lang="ru-RU" sz="2000" dirty="0" err="1" smtClean="0"/>
              <a:t>Гоеманса</a:t>
            </a:r>
            <a:r>
              <a:rPr lang="ru-RU" sz="2000" dirty="0" smtClean="0"/>
              <a:t> познакомился с французским поэтом Полем Элюаром, пообещавшим летом навестить художника в </a:t>
            </a:r>
            <a:r>
              <a:rPr lang="ru-RU" sz="2000" dirty="0" err="1" smtClean="0"/>
              <a:t>Кадакесе</a:t>
            </a:r>
            <a:r>
              <a:rPr lang="ru-RU" sz="2000" dirty="0" smtClean="0"/>
              <a:t>.</a:t>
            </a:r>
            <a:br>
              <a:rPr lang="ru-RU" sz="2000" dirty="0" smtClean="0"/>
            </a:br>
            <a:r>
              <a:rPr lang="ru-RU" sz="2000" dirty="0" smtClean="0"/>
              <a:t>В этот период Дали со всей настойчивостью пытался вырваться из под влияния своего деспотичного отца и испытывал комплексы при общении с другими людьми. Состояние художника было близко к истерике.</a:t>
            </a:r>
            <a:br>
              <a:rPr lang="ru-RU" sz="2000" dirty="0" smtClean="0"/>
            </a:br>
            <a:r>
              <a:rPr lang="ru-RU" sz="2000" dirty="0" smtClean="0"/>
              <a:t>Его картины отражали ночные кошмары и были населены малопонятными образами. Когда Элюар приехал в </a:t>
            </a:r>
            <a:r>
              <a:rPr lang="ru-RU" sz="2000" dirty="0" err="1" smtClean="0"/>
              <a:t>Кадакес</a:t>
            </a:r>
            <a:r>
              <a:rPr lang="ru-RU" sz="2000" dirty="0" smtClean="0"/>
              <a:t> с женой </a:t>
            </a:r>
            <a:r>
              <a:rPr lang="ru-RU" sz="2000" dirty="0" err="1" smtClean="0"/>
              <a:t>Галой</a:t>
            </a:r>
            <a:r>
              <a:rPr lang="ru-RU" sz="2000" dirty="0" smtClean="0"/>
              <a:t> и дочерью </a:t>
            </a:r>
            <a:r>
              <a:rPr lang="ru-RU" sz="2000" dirty="0" err="1" smtClean="0"/>
              <a:t>Сесиль</a:t>
            </a:r>
            <a:r>
              <a:rPr lang="ru-RU" sz="2000" dirty="0" smtClean="0"/>
              <a:t>, Дали сразу почувствовал, что его тянет к этой женщине.</a:t>
            </a:r>
            <a:br>
              <a:rPr lang="ru-RU" sz="2000" dirty="0" smtClean="0"/>
            </a:br>
            <a:endParaRPr lang="ru-RU" sz="2000" dirty="0"/>
          </a:p>
        </p:txBody>
      </p:sp>
      <p:pic>
        <p:nvPicPr>
          <p:cNvPr id="205826" name="Picture 2" descr="Картинка 188 из 4171">
            <a:hlinkClick r:id="rId3"/>
          </p:cNvPr>
          <p:cNvPicPr>
            <a:picLocks noChangeAspect="1" noChangeArrowheads="1"/>
          </p:cNvPicPr>
          <p:nvPr/>
        </p:nvPicPr>
        <p:blipFill>
          <a:blip r:embed="rId4"/>
          <a:srcRect/>
          <a:stretch>
            <a:fillRect/>
          </a:stretch>
        </p:blipFill>
        <p:spPr bwMode="auto">
          <a:xfrm>
            <a:off x="357158" y="1357298"/>
            <a:ext cx="1870819" cy="2524121"/>
          </a:xfrm>
          <a:prstGeom prst="rect">
            <a:avLst/>
          </a:prstGeom>
          <a:noFill/>
        </p:spPr>
      </p:pic>
    </p:spTree>
  </p:cSld>
  <p:clrMapOvr>
    <a:masterClrMapping/>
  </p:clrMapOvr>
  <p:transition>
    <p:zoom/>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3">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a:xfrm>
            <a:off x="500034" y="571480"/>
            <a:ext cx="8229600" cy="1143000"/>
          </a:xfrm>
        </p:spPr>
        <p:txBody>
          <a:bodyPr>
            <a:noAutofit/>
          </a:bodyPr>
          <a:lstStyle/>
          <a:p>
            <a:r>
              <a:rPr lang="ru-RU" sz="3200" b="1" dirty="0" smtClean="0"/>
              <a:t>Мягкие часы (1933)</a:t>
            </a:r>
            <a:br>
              <a:rPr lang="ru-RU" sz="3200" b="1" dirty="0" smtClean="0"/>
            </a:br>
            <a:r>
              <a:rPr lang="ru-RU" sz="3200" dirty="0" smtClean="0"/>
              <a:t/>
            </a:r>
            <a:br>
              <a:rPr lang="ru-RU" sz="3200" dirty="0" smtClean="0"/>
            </a:br>
            <a:endParaRPr lang="ru-RU" sz="3200" dirty="0"/>
          </a:p>
        </p:txBody>
      </p:sp>
      <p:pic>
        <p:nvPicPr>
          <p:cNvPr id="80898" name="Picture 2" descr="Мягкие часы"/>
          <p:cNvPicPr>
            <a:picLocks noGrp="1" noChangeAspect="1" noChangeArrowheads="1"/>
          </p:cNvPicPr>
          <p:nvPr>
            <p:ph idx="1"/>
          </p:nvPr>
        </p:nvPicPr>
        <p:blipFill>
          <a:blip r:embed="rId4"/>
          <a:stretch>
            <a:fillRect/>
          </a:stretch>
        </p:blipFill>
        <p:spPr bwMode="auto">
          <a:xfrm>
            <a:off x="2112237" y="1600200"/>
            <a:ext cx="4919525" cy="4525963"/>
          </a:xfrm>
          <a:prstGeom prst="rect">
            <a:avLst/>
          </a:prstGeom>
          <a:noFill/>
        </p:spPr>
      </p:pic>
    </p:spTree>
  </p:cSld>
  <p:clrMapOvr>
    <a:masterClrMapping/>
  </p:clrMapOvr>
  <p:transition>
    <p:zoom/>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a:xfrm>
            <a:off x="428596" y="571480"/>
            <a:ext cx="8229600" cy="1143000"/>
          </a:xfrm>
        </p:spPr>
        <p:txBody>
          <a:bodyPr>
            <a:noAutofit/>
          </a:bodyPr>
          <a:lstStyle/>
          <a:p>
            <a:r>
              <a:rPr lang="ru-RU" sz="3200" b="1" dirty="0" smtClean="0"/>
              <a:t>Треугольный час (1933)</a:t>
            </a:r>
            <a:br>
              <a:rPr lang="ru-RU" sz="3200" b="1" dirty="0" smtClean="0"/>
            </a:br>
            <a:r>
              <a:rPr lang="ru-RU" sz="3200" dirty="0" smtClean="0"/>
              <a:t/>
            </a:r>
            <a:br>
              <a:rPr lang="ru-RU" sz="3200" dirty="0" smtClean="0"/>
            </a:br>
            <a:endParaRPr lang="ru-RU" sz="3200" dirty="0"/>
          </a:p>
        </p:txBody>
      </p:sp>
      <p:pic>
        <p:nvPicPr>
          <p:cNvPr id="81922" name="Picture 2" descr="Треугольный час"/>
          <p:cNvPicPr>
            <a:picLocks noGrp="1" noChangeAspect="1" noChangeArrowheads="1"/>
          </p:cNvPicPr>
          <p:nvPr>
            <p:ph idx="1"/>
          </p:nvPr>
        </p:nvPicPr>
        <p:blipFill>
          <a:blip r:embed="rId3" cstate="screen"/>
          <a:stretch>
            <a:fillRect/>
          </a:stretch>
        </p:blipFill>
        <p:spPr bwMode="auto">
          <a:xfrm>
            <a:off x="3002280" y="1601565"/>
            <a:ext cx="3139440" cy="4523232"/>
          </a:xfrm>
          <a:prstGeom prst="rect">
            <a:avLst/>
          </a:prstGeom>
          <a:noFill/>
        </p:spPr>
      </p:pic>
    </p:spTree>
  </p:cSld>
  <p:clrMapOvr>
    <a:masterClrMapping/>
  </p:clrMapOvr>
  <p:transition>
    <p:zoom/>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3200" b="1" dirty="0" smtClean="0"/>
              <a:t>Ретроспективный бюст женщины (1933)</a:t>
            </a:r>
            <a:endParaRPr lang="ru-RU" sz="3200" dirty="0"/>
          </a:p>
        </p:txBody>
      </p:sp>
      <p:pic>
        <p:nvPicPr>
          <p:cNvPr id="82946" name="Picture 2" descr="Ретроспективный бюст женщины"/>
          <p:cNvPicPr>
            <a:picLocks noGrp="1" noChangeAspect="1" noChangeArrowheads="1"/>
          </p:cNvPicPr>
          <p:nvPr>
            <p:ph idx="1"/>
          </p:nvPr>
        </p:nvPicPr>
        <p:blipFill>
          <a:blip r:embed="rId3" cstate="screen"/>
          <a:stretch>
            <a:fillRect/>
          </a:stretch>
        </p:blipFill>
        <p:spPr bwMode="auto">
          <a:xfrm>
            <a:off x="3011424" y="1601565"/>
            <a:ext cx="3121152" cy="4523232"/>
          </a:xfrm>
          <a:prstGeom prst="rect">
            <a:avLst/>
          </a:prstGeom>
          <a:noFill/>
        </p:spPr>
      </p:pic>
    </p:spTree>
  </p:cSld>
  <p:clrMapOvr>
    <a:masterClrMapping/>
  </p:clrMapOvr>
  <p:transition>
    <p:zoom/>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Autofit/>
          </a:bodyPr>
          <a:lstStyle/>
          <a:p>
            <a:r>
              <a:rPr lang="ru-RU" sz="3200" b="1" dirty="0" smtClean="0"/>
              <a:t>Призрак Вермера </a:t>
            </a:r>
            <a:r>
              <a:rPr lang="ru-RU" sz="3200" b="1" dirty="0" err="1" smtClean="0"/>
              <a:t>Делфтского</a:t>
            </a:r>
            <a:r>
              <a:rPr lang="ru-RU" sz="3200" b="1" dirty="0" smtClean="0"/>
              <a:t>, способный послужить и столом (1934)</a:t>
            </a:r>
            <a:endParaRPr lang="ru-RU" sz="3200" dirty="0"/>
          </a:p>
        </p:txBody>
      </p:sp>
      <p:pic>
        <p:nvPicPr>
          <p:cNvPr id="83970" name="Picture 2" descr="Призрак Вермера Делфтского, способный послужить и столом"/>
          <p:cNvPicPr>
            <a:picLocks noGrp="1" noChangeAspect="1" noChangeArrowheads="1"/>
          </p:cNvPicPr>
          <p:nvPr>
            <p:ph idx="1"/>
          </p:nvPr>
        </p:nvPicPr>
        <p:blipFill>
          <a:blip r:embed="rId3" cstate="screen"/>
          <a:stretch>
            <a:fillRect/>
          </a:stretch>
        </p:blipFill>
        <p:spPr bwMode="auto">
          <a:xfrm>
            <a:off x="3044952" y="1601565"/>
            <a:ext cx="3054096" cy="4523232"/>
          </a:xfrm>
          <a:prstGeom prst="rect">
            <a:avLst/>
          </a:prstGeom>
          <a:noFill/>
        </p:spPr>
      </p:pic>
    </p:spTree>
  </p:cSld>
  <p:clrMapOvr>
    <a:masterClrMapping/>
  </p:clrMapOvr>
  <p:transition>
    <p:zoom/>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3200" b="1" dirty="0" smtClean="0"/>
              <a:t>Атавизм сумерек (1933-1934)</a:t>
            </a:r>
            <a:endParaRPr lang="ru-RU" sz="3200" dirty="0"/>
          </a:p>
        </p:txBody>
      </p:sp>
      <p:pic>
        <p:nvPicPr>
          <p:cNvPr id="84994" name="Picture 2" descr="Атавизм сумерек"/>
          <p:cNvPicPr>
            <a:picLocks noGrp="1" noChangeAspect="1" noChangeArrowheads="1"/>
          </p:cNvPicPr>
          <p:nvPr>
            <p:ph idx="1"/>
          </p:nvPr>
        </p:nvPicPr>
        <p:blipFill>
          <a:blip r:embed="rId3"/>
          <a:stretch>
            <a:fillRect/>
          </a:stretch>
        </p:blipFill>
        <p:spPr bwMode="auto">
          <a:xfrm>
            <a:off x="1786792" y="1600200"/>
            <a:ext cx="5570416" cy="4525963"/>
          </a:xfrm>
          <a:prstGeom prst="rect">
            <a:avLst/>
          </a:prstGeom>
          <a:noFill/>
        </p:spPr>
      </p:pic>
    </p:spTree>
  </p:cSld>
  <p:clrMapOvr>
    <a:masterClrMapping/>
  </p:clrMapOvr>
  <p:transition>
    <p:zoom/>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Autofit/>
          </a:bodyPr>
          <a:lstStyle/>
          <a:p>
            <a:r>
              <a:rPr lang="ru-RU" sz="3200" b="1" dirty="0" smtClean="0"/>
              <a:t>Сон, возлагающий руку на мужскую спину (1934)</a:t>
            </a:r>
            <a:endParaRPr lang="ru-RU" sz="3200" dirty="0"/>
          </a:p>
        </p:txBody>
      </p:sp>
      <p:pic>
        <p:nvPicPr>
          <p:cNvPr id="86018" name="Picture 2" descr="Сон, возлагающий руку на мужскую спину"/>
          <p:cNvPicPr>
            <a:picLocks noGrp="1" noChangeAspect="1" noChangeArrowheads="1"/>
          </p:cNvPicPr>
          <p:nvPr>
            <p:ph idx="1"/>
          </p:nvPr>
        </p:nvPicPr>
        <p:blipFill>
          <a:blip r:embed="rId3"/>
          <a:stretch>
            <a:fillRect/>
          </a:stretch>
        </p:blipFill>
        <p:spPr bwMode="auto">
          <a:xfrm>
            <a:off x="1390303" y="1600200"/>
            <a:ext cx="6363393" cy="4525963"/>
          </a:xfrm>
          <a:prstGeom prst="rect">
            <a:avLst/>
          </a:prstGeom>
          <a:noFill/>
        </p:spPr>
      </p:pic>
    </p:spTree>
  </p:cSld>
  <p:clrMapOvr>
    <a:masterClrMapping/>
  </p:clrMapOvr>
  <p:transition>
    <p:zoom/>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a:xfrm>
            <a:off x="500034" y="714356"/>
            <a:ext cx="8229600" cy="1143000"/>
          </a:xfrm>
        </p:spPr>
        <p:txBody>
          <a:bodyPr>
            <a:noAutofit/>
          </a:bodyPr>
          <a:lstStyle/>
          <a:p>
            <a:r>
              <a:rPr lang="ru-RU" sz="2800" b="1" dirty="0" smtClean="0"/>
              <a:t>Всадник по имени смерть (1935)</a:t>
            </a:r>
            <a:br>
              <a:rPr lang="ru-RU" sz="2800" b="1" dirty="0" smtClean="0"/>
            </a:br>
            <a:r>
              <a:rPr lang="ru-RU" sz="2800" dirty="0" smtClean="0"/>
              <a:t/>
            </a:r>
            <a:br>
              <a:rPr lang="ru-RU" sz="2800" dirty="0" smtClean="0"/>
            </a:br>
            <a:endParaRPr lang="ru-RU" sz="2800" dirty="0"/>
          </a:p>
        </p:txBody>
      </p:sp>
      <p:pic>
        <p:nvPicPr>
          <p:cNvPr id="87042" name="Picture 2" descr="Всадник по имени смерть"/>
          <p:cNvPicPr>
            <a:picLocks noGrp="1" noChangeAspect="1" noChangeArrowheads="1"/>
          </p:cNvPicPr>
          <p:nvPr>
            <p:ph idx="1"/>
          </p:nvPr>
        </p:nvPicPr>
        <p:blipFill>
          <a:blip r:embed="rId3" cstate="screen"/>
          <a:stretch>
            <a:fillRect/>
          </a:stretch>
        </p:blipFill>
        <p:spPr bwMode="auto">
          <a:xfrm>
            <a:off x="2822448" y="1601565"/>
            <a:ext cx="3499104" cy="4523232"/>
          </a:xfrm>
          <a:prstGeom prst="rect">
            <a:avLst/>
          </a:prstGeom>
          <a:noFill/>
        </p:spPr>
      </p:pic>
    </p:spTree>
  </p:cSld>
  <p:clrMapOvr>
    <a:masterClrMapping/>
  </p:clrMapOvr>
  <p:transition>
    <p:zoom/>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3200" b="1" dirty="0" smtClean="0"/>
              <a:t>Женщина с головой из роз (1935)</a:t>
            </a:r>
            <a:endParaRPr lang="ru-RU" sz="3200" dirty="0"/>
          </a:p>
        </p:txBody>
      </p:sp>
      <p:pic>
        <p:nvPicPr>
          <p:cNvPr id="88066" name="Picture 2" descr="Женщина с головой из роз"/>
          <p:cNvPicPr>
            <a:picLocks noGrp="1" noChangeAspect="1" noChangeArrowheads="1"/>
          </p:cNvPicPr>
          <p:nvPr>
            <p:ph idx="1"/>
          </p:nvPr>
        </p:nvPicPr>
        <p:blipFill>
          <a:blip r:embed="rId3" cstate="screen"/>
          <a:stretch>
            <a:fillRect/>
          </a:stretch>
        </p:blipFill>
        <p:spPr bwMode="auto">
          <a:xfrm>
            <a:off x="2880360" y="1601565"/>
            <a:ext cx="3383280" cy="4523232"/>
          </a:xfrm>
          <a:prstGeom prst="rect">
            <a:avLst/>
          </a:prstGeom>
          <a:noFill/>
        </p:spPr>
      </p:pic>
    </p:spTree>
  </p:cSld>
  <p:clrMapOvr>
    <a:masterClrMapping/>
  </p:clrMapOvr>
  <p:transition>
    <p:zoom/>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Autofit/>
          </a:bodyPr>
          <a:lstStyle/>
          <a:p>
            <a:r>
              <a:rPr lang="ru-RU" sz="2800" b="1" dirty="0" smtClean="0"/>
              <a:t>Податливое сооружение с варёными бобами (Предчувствие гражданской войны) (1935)</a:t>
            </a:r>
            <a:endParaRPr lang="ru-RU" sz="2800" dirty="0"/>
          </a:p>
        </p:txBody>
      </p:sp>
      <p:pic>
        <p:nvPicPr>
          <p:cNvPr id="89090" name="Picture 2" descr="Податливое сооружение с варёными бобами (Предчувствие гражданской войны)"/>
          <p:cNvPicPr>
            <a:picLocks noGrp="1" noChangeAspect="1" noChangeArrowheads="1"/>
          </p:cNvPicPr>
          <p:nvPr>
            <p:ph idx="1"/>
          </p:nvPr>
        </p:nvPicPr>
        <p:blipFill>
          <a:blip r:embed="rId3" cstate="screen"/>
          <a:stretch>
            <a:fillRect/>
          </a:stretch>
        </p:blipFill>
        <p:spPr bwMode="auto">
          <a:xfrm>
            <a:off x="2316480" y="1601565"/>
            <a:ext cx="4511040" cy="4523232"/>
          </a:xfrm>
          <a:prstGeom prst="rect">
            <a:avLst/>
          </a:prstGeom>
          <a:noFill/>
        </p:spPr>
      </p:pic>
    </p:spTree>
  </p:cSld>
  <p:clrMapOvr>
    <a:masterClrMapping/>
  </p:clrMapOvr>
  <p:transition>
    <p:zoom/>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a:xfrm>
            <a:off x="428596" y="714356"/>
            <a:ext cx="8229600" cy="1143000"/>
          </a:xfrm>
        </p:spPr>
        <p:txBody>
          <a:bodyPr>
            <a:noAutofit/>
          </a:bodyPr>
          <a:lstStyle/>
          <a:p>
            <a:r>
              <a:rPr lang="ru-RU" sz="2800" b="1" dirty="0" smtClean="0"/>
              <a:t>Бюст </a:t>
            </a:r>
            <a:r>
              <a:rPr lang="ru-RU" sz="2800" b="1" dirty="0" err="1" smtClean="0"/>
              <a:t>Джеллы</a:t>
            </a:r>
            <a:r>
              <a:rPr lang="ru-RU" sz="2800" b="1" dirty="0" smtClean="0"/>
              <a:t> Ллойд (1934)</a:t>
            </a:r>
            <a:br>
              <a:rPr lang="ru-RU" sz="2800" b="1" dirty="0" smtClean="0"/>
            </a:br>
            <a:r>
              <a:rPr lang="ru-RU" sz="2800" dirty="0" smtClean="0"/>
              <a:t/>
            </a:r>
            <a:br>
              <a:rPr lang="ru-RU" sz="2800" dirty="0" smtClean="0"/>
            </a:br>
            <a:endParaRPr lang="ru-RU" sz="2800" dirty="0"/>
          </a:p>
        </p:txBody>
      </p:sp>
      <p:pic>
        <p:nvPicPr>
          <p:cNvPr id="91138" name="Picture 2" descr="Бюст Джеллы Ллойд"/>
          <p:cNvPicPr>
            <a:picLocks noGrp="1" noChangeAspect="1" noChangeArrowheads="1"/>
          </p:cNvPicPr>
          <p:nvPr>
            <p:ph idx="1"/>
          </p:nvPr>
        </p:nvPicPr>
        <p:blipFill>
          <a:blip r:embed="rId3" cstate="screen"/>
          <a:stretch>
            <a:fillRect/>
          </a:stretch>
        </p:blipFill>
        <p:spPr bwMode="auto">
          <a:xfrm>
            <a:off x="3136392" y="1601565"/>
            <a:ext cx="2871216" cy="4523232"/>
          </a:xfrm>
          <a:prstGeom prst="rect">
            <a:avLst/>
          </a:prstGeom>
          <a:noFill/>
        </p:spPr>
      </p:pic>
    </p:spTree>
  </p:cSld>
  <p:clrMapOvr>
    <a:masterClrMapping/>
  </p:clrMapOvr>
  <p:transition>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3">
            <a:duotone>
              <a:schemeClr val="accent3">
                <a:shade val="45000"/>
                <a:satMod val="135000"/>
              </a:schemeClr>
              <a:prstClr val="white"/>
            </a:duotone>
          </a:blip>
          <a:stretch>
            <a:fillRect/>
          </a:stretch>
        </p:blipFill>
        <p:spPr>
          <a:xfrm>
            <a:off x="-214347" y="-357214"/>
            <a:ext cx="9572693" cy="7643866"/>
          </a:xfrm>
          <a:prstGeom prst="rect">
            <a:avLst/>
          </a:prstGeom>
        </p:spPr>
      </p:pic>
      <p:sp>
        <p:nvSpPr>
          <p:cNvPr id="3" name="Содержимое 2"/>
          <p:cNvSpPr>
            <a:spLocks noGrp="1"/>
          </p:cNvSpPr>
          <p:nvPr>
            <p:ph idx="1"/>
          </p:nvPr>
        </p:nvSpPr>
        <p:spPr>
          <a:xfrm>
            <a:off x="3929058" y="714357"/>
            <a:ext cx="4757742" cy="3571900"/>
          </a:xfrm>
        </p:spPr>
        <p:txBody>
          <a:bodyPr>
            <a:noAutofit/>
          </a:bodyPr>
          <a:lstStyle/>
          <a:p>
            <a:r>
              <a:rPr lang="ru-RU" sz="2000" dirty="0" smtClean="0"/>
              <a:t>Его истерия усилилась настолько, что друзья начали беспокоиться о здоровье художника и просили </a:t>
            </a:r>
            <a:r>
              <a:rPr lang="ru-RU" sz="2000" dirty="0" err="1" smtClean="0"/>
              <a:t>Галу</a:t>
            </a:r>
            <a:r>
              <a:rPr lang="ru-RU" sz="2000" dirty="0" smtClean="0"/>
              <a:t> позаботиться о нем. Чтобы привлечь внимание женщины, Дали повел себя еще более эксцентрично. Он выбрил подмышки и выкрасил их голубым цветом, разрезал рубашку, вымазался козьим пометом с рыбьим клеем и украсил ухо красной геранью. А когда он увидел </a:t>
            </a:r>
            <a:r>
              <a:rPr lang="ru-RU" sz="2000" dirty="0" err="1" smtClean="0"/>
              <a:t>Галу</a:t>
            </a:r>
            <a:r>
              <a:rPr lang="ru-RU" sz="2000" dirty="0" smtClean="0"/>
              <a:t>, его начал сотрясать приступ безумного смеха.</a:t>
            </a:r>
            <a:br>
              <a:rPr lang="ru-RU" sz="2000" dirty="0" smtClean="0"/>
            </a:br>
            <a:endParaRPr lang="ru-RU" sz="2000" dirty="0"/>
          </a:p>
        </p:txBody>
      </p:sp>
      <p:pic>
        <p:nvPicPr>
          <p:cNvPr id="204802" name="Picture 2" descr="http://dobrodeya.ucoz.de/Sudjba/2010/Gala/muza.jpg">
            <a:hlinkClick r:id="rId4"/>
          </p:cNvPr>
          <p:cNvPicPr>
            <a:picLocks noChangeAspect="1" noChangeArrowheads="1"/>
          </p:cNvPicPr>
          <p:nvPr/>
        </p:nvPicPr>
        <p:blipFill>
          <a:blip r:embed="rId5"/>
          <a:srcRect/>
          <a:stretch>
            <a:fillRect/>
          </a:stretch>
        </p:blipFill>
        <p:spPr bwMode="auto">
          <a:xfrm>
            <a:off x="357158" y="785794"/>
            <a:ext cx="3743325" cy="3286126"/>
          </a:xfrm>
          <a:prstGeom prst="rect">
            <a:avLst/>
          </a:prstGeom>
          <a:noFill/>
        </p:spPr>
      </p:pic>
      <p:sp>
        <p:nvSpPr>
          <p:cNvPr id="6" name="Прямоугольник 5"/>
          <p:cNvSpPr/>
          <p:nvPr/>
        </p:nvSpPr>
        <p:spPr>
          <a:xfrm>
            <a:off x="428596" y="4357694"/>
            <a:ext cx="8429684" cy="1631216"/>
          </a:xfrm>
          <a:prstGeom prst="rect">
            <a:avLst/>
          </a:prstGeom>
        </p:spPr>
        <p:txBody>
          <a:bodyPr wrap="square">
            <a:spAutoFit/>
          </a:bodyPr>
          <a:lstStyle/>
          <a:p>
            <a:r>
              <a:rPr lang="ru-RU" sz="2000" dirty="0" smtClean="0"/>
              <a:t>Тогда женщина взяла художника за руку и попыталась успокоить, пообещав никогда его не оставлять. Вскоре стало ясно, что между </a:t>
            </a:r>
            <a:r>
              <a:rPr lang="ru-RU" sz="2000" dirty="0" err="1" smtClean="0"/>
              <a:t>Галой</a:t>
            </a:r>
            <a:r>
              <a:rPr lang="ru-RU" sz="2000" dirty="0" smtClean="0"/>
              <a:t> и Дали возникло сильное взаимное чувство. И когда Элюар хотел увезти жену назад в Париж, она решила остаться с Дали.</a:t>
            </a:r>
            <a:br>
              <a:rPr lang="ru-RU" sz="2000" dirty="0" smtClean="0"/>
            </a:br>
            <a:endParaRPr lang="ru-RU" sz="2000" dirty="0"/>
          </a:p>
        </p:txBody>
      </p:sp>
    </p:spTree>
  </p:cSld>
  <p:clrMapOvr>
    <a:masterClrMapping/>
  </p:clrMapOvr>
  <p:transition>
    <p:zoom/>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a:xfrm>
            <a:off x="428596" y="785794"/>
            <a:ext cx="8229600" cy="1143000"/>
          </a:xfrm>
        </p:spPr>
        <p:txBody>
          <a:bodyPr>
            <a:noAutofit/>
          </a:bodyPr>
          <a:lstStyle/>
          <a:p>
            <a:r>
              <a:rPr lang="ru-RU" sz="2800" b="1" dirty="0" smtClean="0"/>
              <a:t>Лицо </a:t>
            </a:r>
            <a:r>
              <a:rPr lang="ru-RU" sz="2800" b="1" dirty="0" err="1" smtClean="0"/>
              <a:t>Мэй</a:t>
            </a:r>
            <a:r>
              <a:rPr lang="ru-RU" sz="2800" b="1" dirty="0" smtClean="0"/>
              <a:t> Уэст (сюрреалистическая комната) (1934-1935)</a:t>
            </a:r>
            <a:br>
              <a:rPr lang="ru-RU" sz="2800" b="1" dirty="0" smtClean="0"/>
            </a:br>
            <a:r>
              <a:rPr lang="ru-RU" sz="2800" dirty="0" smtClean="0"/>
              <a:t/>
            </a:r>
            <a:br>
              <a:rPr lang="ru-RU" sz="2800" dirty="0" smtClean="0"/>
            </a:br>
            <a:endParaRPr lang="ru-RU" sz="2800" dirty="0"/>
          </a:p>
        </p:txBody>
      </p:sp>
      <p:pic>
        <p:nvPicPr>
          <p:cNvPr id="90114" name="Picture 2" descr="Лицо Мэй Уэст (сюрреалистическая комната)"/>
          <p:cNvPicPr>
            <a:picLocks noGrp="1" noChangeAspect="1" noChangeArrowheads="1"/>
          </p:cNvPicPr>
          <p:nvPr>
            <p:ph idx="1"/>
          </p:nvPr>
        </p:nvPicPr>
        <p:blipFill>
          <a:blip r:embed="rId3" cstate="screen"/>
          <a:stretch>
            <a:fillRect/>
          </a:stretch>
        </p:blipFill>
        <p:spPr bwMode="auto">
          <a:xfrm>
            <a:off x="3233928" y="1601565"/>
            <a:ext cx="2676144" cy="4523232"/>
          </a:xfrm>
          <a:prstGeom prst="rect">
            <a:avLst/>
          </a:prstGeom>
          <a:noFill/>
        </p:spPr>
      </p:pic>
    </p:spTree>
  </p:cSld>
  <p:clrMapOvr>
    <a:masterClrMapping/>
  </p:clrMapOvr>
  <p:transition>
    <p:zoom/>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3200" b="1" dirty="0" smtClean="0"/>
              <a:t>"</a:t>
            </a:r>
            <a:r>
              <a:rPr lang="ru-RU" sz="3200" b="1" dirty="0" err="1" smtClean="0"/>
              <a:t>Анжелюс</a:t>
            </a:r>
            <a:r>
              <a:rPr lang="ru-RU" sz="3200" b="1" dirty="0" smtClean="0"/>
              <a:t>" Гала (1936)</a:t>
            </a:r>
            <a:endParaRPr lang="ru-RU" sz="3200" dirty="0"/>
          </a:p>
        </p:txBody>
      </p:sp>
      <p:pic>
        <p:nvPicPr>
          <p:cNvPr id="165890" name="Picture 2" descr="Анжелюс Гала"/>
          <p:cNvPicPr>
            <a:picLocks noGrp="1" noChangeAspect="1" noChangeArrowheads="1"/>
          </p:cNvPicPr>
          <p:nvPr>
            <p:ph idx="1"/>
          </p:nvPr>
        </p:nvPicPr>
        <p:blipFill>
          <a:blip r:embed="rId3"/>
          <a:stretch>
            <a:fillRect/>
          </a:stretch>
        </p:blipFill>
        <p:spPr bwMode="auto">
          <a:xfrm>
            <a:off x="2925009" y="1600200"/>
            <a:ext cx="3293982" cy="4525963"/>
          </a:xfrm>
          <a:prstGeom prst="rect">
            <a:avLst/>
          </a:prstGeom>
          <a:noFill/>
        </p:spPr>
      </p:pic>
    </p:spTree>
  </p:cSld>
  <p:clrMapOvr>
    <a:masterClrMapping/>
  </p:clrMapOvr>
  <p:transition>
    <p:zoom/>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2800" b="1" dirty="0" smtClean="0"/>
              <a:t>Венера </a:t>
            </a:r>
            <a:r>
              <a:rPr lang="ru-RU" sz="2800" b="1" dirty="0" err="1" smtClean="0"/>
              <a:t>Милосская</a:t>
            </a:r>
            <a:r>
              <a:rPr lang="ru-RU" sz="2800" b="1" dirty="0" smtClean="0"/>
              <a:t> с ящиками (1936)</a:t>
            </a:r>
            <a:endParaRPr lang="ru-RU" sz="2800" dirty="0"/>
          </a:p>
        </p:txBody>
      </p:sp>
      <p:pic>
        <p:nvPicPr>
          <p:cNvPr id="167938" name="Picture 2" descr="Венера Милосская с ящиками"/>
          <p:cNvPicPr>
            <a:picLocks noGrp="1" noChangeAspect="1" noChangeArrowheads="1"/>
          </p:cNvPicPr>
          <p:nvPr>
            <p:ph idx="1"/>
          </p:nvPr>
        </p:nvPicPr>
        <p:blipFill>
          <a:blip r:embed="rId3"/>
          <a:stretch>
            <a:fillRect/>
          </a:stretch>
        </p:blipFill>
        <p:spPr bwMode="auto">
          <a:xfrm>
            <a:off x="3087057" y="1600200"/>
            <a:ext cx="2969885" cy="4525963"/>
          </a:xfrm>
          <a:prstGeom prst="rect">
            <a:avLst/>
          </a:prstGeom>
          <a:noFill/>
        </p:spPr>
      </p:pic>
    </p:spTree>
  </p:cSld>
  <p:clrMapOvr>
    <a:masterClrMapping/>
  </p:clrMapOvr>
  <p:transition>
    <p:zoom/>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3200" b="1" dirty="0" smtClean="0"/>
              <a:t>Большой параноик (1936)</a:t>
            </a:r>
            <a:endParaRPr lang="ru-RU" sz="3200" dirty="0"/>
          </a:p>
        </p:txBody>
      </p:sp>
      <p:pic>
        <p:nvPicPr>
          <p:cNvPr id="93186" name="Picture 2" descr="Большой параноик"/>
          <p:cNvPicPr>
            <a:picLocks noGrp="1" noChangeAspect="1" noChangeArrowheads="1"/>
          </p:cNvPicPr>
          <p:nvPr>
            <p:ph idx="1"/>
          </p:nvPr>
        </p:nvPicPr>
        <p:blipFill>
          <a:blip r:embed="rId3" cstate="screen"/>
          <a:stretch>
            <a:fillRect/>
          </a:stretch>
        </p:blipFill>
        <p:spPr bwMode="auto">
          <a:xfrm>
            <a:off x="2593848" y="1601565"/>
            <a:ext cx="3956304" cy="4523232"/>
          </a:xfrm>
          <a:prstGeom prst="rect">
            <a:avLst/>
          </a:prstGeom>
          <a:noFill/>
        </p:spPr>
      </p:pic>
    </p:spTree>
  </p:cSld>
  <p:clrMapOvr>
    <a:masterClrMapping/>
  </p:clrMapOvr>
  <p:transition>
    <p:zoom/>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3200" b="1" dirty="0" smtClean="0"/>
              <a:t>Осенний каннибализм (1936)</a:t>
            </a:r>
            <a:endParaRPr lang="ru-RU" sz="3200" dirty="0"/>
          </a:p>
        </p:txBody>
      </p:sp>
      <p:pic>
        <p:nvPicPr>
          <p:cNvPr id="168962" name="Picture 2" descr="Осенний каннибализм"/>
          <p:cNvPicPr>
            <a:picLocks noGrp="1" noChangeAspect="1" noChangeArrowheads="1"/>
          </p:cNvPicPr>
          <p:nvPr>
            <p:ph idx="1"/>
          </p:nvPr>
        </p:nvPicPr>
        <p:blipFill>
          <a:blip r:embed="rId3"/>
          <a:stretch>
            <a:fillRect/>
          </a:stretch>
        </p:blipFill>
        <p:spPr bwMode="auto">
          <a:xfrm>
            <a:off x="2558130" y="1600200"/>
            <a:ext cx="4027740" cy="4525963"/>
          </a:xfrm>
          <a:prstGeom prst="rect">
            <a:avLst/>
          </a:prstGeom>
          <a:noFill/>
        </p:spPr>
      </p:pic>
    </p:spTree>
  </p:cSld>
  <p:clrMapOvr>
    <a:masterClrMapping/>
  </p:clrMapOvr>
  <p:transition>
    <p:zoom/>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3200" b="1" dirty="0" smtClean="0"/>
              <a:t>Антропоморфный шкафчик (1936)</a:t>
            </a:r>
            <a:endParaRPr lang="ru-RU" sz="3200" dirty="0"/>
          </a:p>
        </p:txBody>
      </p:sp>
      <p:pic>
        <p:nvPicPr>
          <p:cNvPr id="98306" name="Picture 2" descr="Антропоморфный шкафчик"/>
          <p:cNvPicPr>
            <a:picLocks noGrp="1" noChangeAspect="1" noChangeArrowheads="1"/>
          </p:cNvPicPr>
          <p:nvPr>
            <p:ph idx="1"/>
          </p:nvPr>
        </p:nvPicPr>
        <p:blipFill>
          <a:blip r:embed="rId3"/>
          <a:stretch>
            <a:fillRect/>
          </a:stretch>
        </p:blipFill>
        <p:spPr bwMode="auto">
          <a:xfrm>
            <a:off x="1042984" y="1600200"/>
            <a:ext cx="7058032" cy="4525963"/>
          </a:xfrm>
          <a:prstGeom prst="rect">
            <a:avLst/>
          </a:prstGeom>
          <a:noFill/>
        </p:spPr>
      </p:pic>
    </p:spTree>
  </p:cSld>
  <p:clrMapOvr>
    <a:masterClrMapping/>
  </p:clrMapOvr>
  <p:transition>
    <p:zoom/>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3200" b="1" dirty="0" smtClean="0"/>
              <a:t>Сон (1937)</a:t>
            </a:r>
            <a:endParaRPr lang="ru-RU" sz="3200" dirty="0"/>
          </a:p>
        </p:txBody>
      </p:sp>
      <p:pic>
        <p:nvPicPr>
          <p:cNvPr id="100354" name="Picture 2" descr="Сон"/>
          <p:cNvPicPr>
            <a:picLocks noGrp="1" noChangeAspect="1" noChangeArrowheads="1"/>
          </p:cNvPicPr>
          <p:nvPr>
            <p:ph idx="1"/>
          </p:nvPr>
        </p:nvPicPr>
        <p:blipFill>
          <a:blip r:embed="rId3"/>
          <a:stretch>
            <a:fillRect/>
          </a:stretch>
        </p:blipFill>
        <p:spPr bwMode="auto">
          <a:xfrm>
            <a:off x="1379081" y="1600200"/>
            <a:ext cx="6385838" cy="4525963"/>
          </a:xfrm>
          <a:prstGeom prst="rect">
            <a:avLst/>
          </a:prstGeom>
          <a:noFill/>
        </p:spPr>
      </p:pic>
    </p:spTree>
  </p:cSld>
  <p:clrMapOvr>
    <a:masterClrMapping/>
  </p:clrMapOvr>
  <p:transition>
    <p:zoom/>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3200" b="1" dirty="0" smtClean="0"/>
              <a:t>Лебеди, отражённые в слонах (1937)</a:t>
            </a:r>
            <a:endParaRPr lang="ru-RU" sz="3200" dirty="0"/>
          </a:p>
        </p:txBody>
      </p:sp>
      <p:pic>
        <p:nvPicPr>
          <p:cNvPr id="173058" name="Picture 2" descr="Лебеди, отражённые в слонах"/>
          <p:cNvPicPr>
            <a:picLocks noGrp="1" noChangeAspect="1" noChangeArrowheads="1"/>
          </p:cNvPicPr>
          <p:nvPr>
            <p:ph idx="1"/>
          </p:nvPr>
        </p:nvPicPr>
        <p:blipFill>
          <a:blip r:embed="rId3"/>
          <a:stretch>
            <a:fillRect/>
          </a:stretch>
        </p:blipFill>
        <p:spPr bwMode="auto">
          <a:xfrm>
            <a:off x="1373439" y="1600200"/>
            <a:ext cx="6397121" cy="4525963"/>
          </a:xfrm>
          <a:prstGeom prst="rect">
            <a:avLst/>
          </a:prstGeom>
          <a:noFill/>
        </p:spPr>
      </p:pic>
    </p:spTree>
  </p:cSld>
  <p:clrMapOvr>
    <a:masterClrMapping/>
  </p:clrMapOvr>
  <p:transition>
    <p:zoom/>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3200" b="1" dirty="0" smtClean="0"/>
              <a:t>Превращение нарцисса (1936-1937)</a:t>
            </a:r>
            <a:endParaRPr lang="ru-RU" sz="3200" dirty="0"/>
          </a:p>
        </p:txBody>
      </p:sp>
      <p:pic>
        <p:nvPicPr>
          <p:cNvPr id="174082" name="Picture 2" descr="Превращение нарцисса"/>
          <p:cNvPicPr>
            <a:picLocks noGrp="1" noChangeAspect="1" noChangeArrowheads="1"/>
          </p:cNvPicPr>
          <p:nvPr>
            <p:ph idx="1"/>
          </p:nvPr>
        </p:nvPicPr>
        <p:blipFill>
          <a:blip r:embed="rId3"/>
          <a:stretch>
            <a:fillRect/>
          </a:stretch>
        </p:blipFill>
        <p:spPr bwMode="auto">
          <a:xfrm>
            <a:off x="1390303" y="1600200"/>
            <a:ext cx="6363393" cy="4525963"/>
          </a:xfrm>
          <a:prstGeom prst="rect">
            <a:avLst/>
          </a:prstGeom>
          <a:noFill/>
        </p:spPr>
      </p:pic>
    </p:spTree>
  </p:cSld>
  <p:clrMapOvr>
    <a:masterClrMapping/>
  </p:clrMapOvr>
  <p:transition>
    <p:zoom/>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c34944fcecd0a98d7036ea2084ab8fa.png"/>
          <p:cNvPicPr>
            <a:picLocks noChangeAspect="1"/>
          </p:cNvPicPr>
          <p:nvPr/>
        </p:nvPicPr>
        <p:blipFill>
          <a:blip r:embed="rId2">
            <a:duotone>
              <a:schemeClr val="accent3">
                <a:shade val="45000"/>
                <a:satMod val="135000"/>
              </a:schemeClr>
              <a:prstClr val="white"/>
            </a:duotone>
            <a:lum bright="35000"/>
          </a:blip>
          <a:stretch>
            <a:fillRect/>
          </a:stretch>
        </p:blipFill>
        <p:spPr>
          <a:xfrm>
            <a:off x="-214347" y="-357214"/>
            <a:ext cx="9572693" cy="7643866"/>
          </a:xfrm>
          <a:prstGeom prst="rect">
            <a:avLst/>
          </a:prstGeom>
        </p:spPr>
      </p:pic>
      <p:sp>
        <p:nvSpPr>
          <p:cNvPr id="2" name="Заголовок 1"/>
          <p:cNvSpPr>
            <a:spLocks noGrp="1"/>
          </p:cNvSpPr>
          <p:nvPr>
            <p:ph type="title"/>
          </p:nvPr>
        </p:nvSpPr>
        <p:spPr/>
        <p:txBody>
          <a:bodyPr>
            <a:normAutofit/>
          </a:bodyPr>
          <a:lstStyle/>
          <a:p>
            <a:r>
              <a:rPr lang="ru-RU" sz="3200" b="1" dirty="0" smtClean="0"/>
              <a:t>Сотворение чудовищ (1937)</a:t>
            </a:r>
            <a:endParaRPr lang="ru-RU" sz="3200" dirty="0"/>
          </a:p>
        </p:txBody>
      </p:sp>
      <p:pic>
        <p:nvPicPr>
          <p:cNvPr id="101378" name="Picture 2" descr="Сотворение чудовищ"/>
          <p:cNvPicPr>
            <a:picLocks noGrp="1" noChangeAspect="1" noChangeArrowheads="1"/>
          </p:cNvPicPr>
          <p:nvPr>
            <p:ph idx="1"/>
          </p:nvPr>
        </p:nvPicPr>
        <p:blipFill>
          <a:blip r:embed="rId3"/>
          <a:stretch>
            <a:fillRect/>
          </a:stretch>
        </p:blipFill>
        <p:spPr bwMode="auto">
          <a:xfrm>
            <a:off x="1390303" y="1600200"/>
            <a:ext cx="6363393" cy="4525963"/>
          </a:xfrm>
          <a:prstGeom prst="rect">
            <a:avLst/>
          </a:prstGeom>
          <a:noFill/>
        </p:spPr>
      </p:pic>
    </p:spTree>
  </p:cSld>
  <p:clrMapOvr>
    <a:masterClrMapping/>
  </p:clrMapOvr>
  <p:transition>
    <p:zoom/>
  </p:transition>
  <p:timing>
    <p:tnLst>
      <p:par>
        <p:cTn id="1" dur="indefinite" restart="never" nodeType="tmRoot"/>
      </p:par>
    </p:tnLst>
  </p:timing>
</p:sld>
</file>

<file path=ppt/theme/theme1.xml><?xml version="1.0" encoding="utf-8"?>
<a:theme xmlns:a="http://schemas.openxmlformats.org/drawingml/2006/main" name="Тема37">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Тема37</Template>
  <TotalTime>903</TotalTime>
  <Words>3971</Words>
  <Application>Microsoft Office PowerPoint</Application>
  <PresentationFormat>Экран (4:3)</PresentationFormat>
  <Paragraphs>220</Paragraphs>
  <Slides>128</Slides>
  <Notes>17</Notes>
  <HiddenSlides>4</HiddenSlides>
  <MMClips>0</MMClips>
  <ScaleCrop>false</ScaleCrop>
  <HeadingPairs>
    <vt:vector size="4" baseType="variant">
      <vt:variant>
        <vt:lpstr>Тема</vt:lpstr>
      </vt:variant>
      <vt:variant>
        <vt:i4>1</vt:i4>
      </vt:variant>
      <vt:variant>
        <vt:lpstr>Заголовки слайдов</vt:lpstr>
      </vt:variant>
      <vt:variant>
        <vt:i4>128</vt:i4>
      </vt:variant>
    </vt:vector>
  </HeadingPairs>
  <TitlesOfParts>
    <vt:vector size="129" baseType="lpstr">
      <vt:lpstr>Тема37</vt:lpstr>
      <vt:lpstr>Жизнь и творчество Сальвадора Дали.</vt:lpstr>
      <vt:lpstr>Презентация PowerPoint</vt:lpstr>
      <vt:lpstr>Презентация PowerPoint</vt:lpstr>
      <vt:lpstr>ЭТО УДИВИТЕЛЬНО! СЮРРЕАЛИСТ И ГЕНЕТИКА</vt:lpstr>
      <vt:lpstr>Презентация PowerPoint</vt:lpstr>
      <vt:lpstr>Презентация PowerPoint</vt:lpstr>
      <vt:lpstr>Андалузский пёс: фильм Сальвадора Дали и Луиса Бунюэля Год выпуска: 1928. Продолжительность: 16 мин </vt:lpstr>
      <vt:lpstr>Встреча с Галой </vt:lpstr>
      <vt:lpstr>Презентация PowerPoint</vt:lpstr>
      <vt:lpstr>Сальвадор Дали и Гала (Елена Дьяконова)</vt:lpstr>
      <vt:lpstr>Презентация PowerPoint</vt:lpstr>
      <vt:lpstr>Презентация PowerPoint</vt:lpstr>
      <vt:lpstr>Презентация PowerPoint</vt:lpstr>
      <vt:lpstr>Выступления и статьи </vt:lpstr>
      <vt:lpstr>Дали и фотография </vt:lpstr>
      <vt:lpstr>Послевоенная слава 1958 – 1970</vt:lpstr>
      <vt:lpstr>Презентация PowerPoint</vt:lpstr>
      <vt:lpstr>Скандалы и катастрофы </vt:lpstr>
      <vt:lpstr>Эксперименты последних лет 1971 - 1989</vt:lpstr>
      <vt:lpstr>Праздник в Фигерасе (1916)</vt:lpstr>
      <vt:lpstr>Натюрморт (1918)</vt:lpstr>
      <vt:lpstr>Лодка (ок. 1918)</vt:lpstr>
      <vt:lpstr>Портрет моего отца (1920-1921)</vt:lpstr>
      <vt:lpstr>Кадакес, увиденный со спины (1921)</vt:lpstr>
      <vt:lpstr>Портрет Люсии (1918)</vt:lpstr>
      <vt:lpstr>Автопортрет в студии (1919)</vt:lpstr>
      <vt:lpstr>Два цыганских мальчика (1920)</vt:lpstr>
      <vt:lpstr>Археологический отголосок Анжелюса Милле (1935)</vt:lpstr>
      <vt:lpstr>Пылающий жираф (Жираф в огне) (1936-1937)</vt:lpstr>
      <vt:lpstr>Бродячие акробаты (1921)  </vt:lpstr>
      <vt:lpstr>Цирк (1921)</vt:lpstr>
      <vt:lpstr>Подглядывающий (1921)  </vt:lpstr>
      <vt:lpstr>Автопортрет с рафаэлевой шеей (ок. 1920-1921)</vt:lpstr>
      <vt:lpstr>Автопортрет (ок. 1921)</vt:lpstr>
      <vt:lpstr>Кубистический автопортрет (1923)</vt:lpstr>
      <vt:lpstr>Больной мальчик (Автопортрет в Кадакесе) (1923)</vt:lpstr>
      <vt:lpstr>Натюрморт — Рыба (1922)</vt:lpstr>
      <vt:lpstr>Молодые женщины (ок. 1923)</vt:lpstr>
      <vt:lpstr>Венера и матрос (1925)</vt:lpstr>
      <vt:lpstr>Венера и матрос (1925)</vt:lpstr>
      <vt:lpstr>Женская фигура у окна (1925)</vt:lpstr>
      <vt:lpstr>Размышление (1925)</vt:lpstr>
      <vt:lpstr>Молодая женщина, увиденная со спины (1925)</vt:lpstr>
      <vt:lpstr>Пьерро, играющий на гитаре (1925)</vt:lpstr>
      <vt:lpstr>Женщина у окна в Фигерасе (ок. 1926)</vt:lpstr>
      <vt:lpstr>Пенья-Сегатс (1926)  </vt:lpstr>
      <vt:lpstr>Корзинка с хлебом (1925)</vt:lpstr>
      <vt:lpstr>Барселонская манекенщица (1927)</vt:lpstr>
      <vt:lpstr>Кубистическая фигура (ок. 1927)</vt:lpstr>
      <vt:lpstr>Натюрморт в лунном свете (1928)</vt:lpstr>
      <vt:lpstr>Приспособление и рука (1927)</vt:lpstr>
      <vt:lpstr>Симбиоз женщины и животного (1928)</vt:lpstr>
      <vt:lpstr>Призрачная корова (1928)</vt:lpstr>
      <vt:lpstr>Сюррелистическая композиция (1928)</vt:lpstr>
      <vt:lpstr>Незримый человек (1929)</vt:lpstr>
      <vt:lpstr>Презентация PowerPoint</vt:lpstr>
      <vt:lpstr>Дали — дизайнер</vt:lpstr>
      <vt:lpstr>Духи и Сальвадор Дали</vt:lpstr>
      <vt:lpstr>Сюрреалистическая одежда: Эльза Скиапарелли и Сальвадор Дали</vt:lpstr>
      <vt:lpstr>«Безумная» одежда Эльзы Скиапарелли</vt:lpstr>
      <vt:lpstr>Несколько эскизов Дали для шляпок Эльзы Скиапарелли (шляпа-котлета, шляпа-туфля и шляпа-чернильница): </vt:lpstr>
      <vt:lpstr>Презентация PowerPoint</vt:lpstr>
      <vt:lpstr>«Телефон-омар» Сальвадора Дали </vt:lpstr>
      <vt:lpstr>«Диван-губы» Сальвадора Дали</vt:lpstr>
      <vt:lpstr>Сатиново-алый диван, очертаниями повторяющий форму губ скандальной и необыкновенно сексуальной звезды Бродвея, актрисы Мэй Уэст, появился в 1937 году, в разгар творческого периода, который биографы Дали называют параноидально-критическим. Сам Дали считал Мэй Уэст эротическим памятником эпохи. </vt:lpstr>
      <vt:lpstr>Ретроспективный бюст женщины</vt:lpstr>
      <vt:lpstr>Пиджак-афродизиак </vt:lpstr>
      <vt:lpstr>Сюрреалистический «Кадиллак» — «Дождливое такси»</vt:lpstr>
      <vt:lpstr>Дизайнерская мебель от Сальвадора Дали</vt:lpstr>
      <vt:lpstr>Просвещённые удовольствия (1929)</vt:lpstr>
      <vt:lpstr>Мрачная игра (1929)</vt:lpstr>
      <vt:lpstr>Сон (1931)</vt:lpstr>
      <vt:lpstr>Постоянство памяти (1931)</vt:lpstr>
      <vt:lpstr>Сюрреалистическая композиция с незримыми персонажами (1931)</vt:lpstr>
      <vt:lpstr>Растительное превращение (1931)</vt:lpstr>
      <vt:lpstr>Рождение текучих желаний (1932)</vt:lpstr>
      <vt:lpstr>Портрет Гала с двумя рёбрышками ягнёнка, балансирующими на её плече (1932)</vt:lpstr>
      <vt:lpstr>Сюрреалистический предмет, способный измерить мгновенное воспоминание (1932)</vt:lpstr>
      <vt:lpstr>Таинственные источники гармонии (1934)</vt:lpstr>
      <vt:lpstr>Мягкие часы (1933)  </vt:lpstr>
      <vt:lpstr>Треугольный час (1933)  </vt:lpstr>
      <vt:lpstr>Ретроспективный бюст женщины (1933)</vt:lpstr>
      <vt:lpstr>Призрак Вермера Делфтского, способный послужить и столом (1934)</vt:lpstr>
      <vt:lpstr>Атавизм сумерек (1933-1934)</vt:lpstr>
      <vt:lpstr>Сон, возлагающий руку на мужскую спину (1934)</vt:lpstr>
      <vt:lpstr>Всадник по имени смерть (1935)  </vt:lpstr>
      <vt:lpstr>Женщина с головой из роз (1935)</vt:lpstr>
      <vt:lpstr>Податливое сооружение с варёными бобами (Предчувствие гражданской войны) (1935)</vt:lpstr>
      <vt:lpstr>Бюст Джеллы Ллойд (1934)  </vt:lpstr>
      <vt:lpstr>Лицо Мэй Уэст (сюрреалистическая комната) (1934-1935)  </vt:lpstr>
      <vt:lpstr>"Анжелюс" Гала (1936)</vt:lpstr>
      <vt:lpstr>Венера Милосская с ящиками (1936)</vt:lpstr>
      <vt:lpstr>Большой параноик (1936)</vt:lpstr>
      <vt:lpstr>Осенний каннибализм (1936)</vt:lpstr>
      <vt:lpstr>Антропоморфный шкафчик (1936)</vt:lpstr>
      <vt:lpstr>Сон (1937)</vt:lpstr>
      <vt:lpstr>Лебеди, отражённые в слонах (1937)</vt:lpstr>
      <vt:lpstr>Превращение нарцисса (1936-1937)</vt:lpstr>
      <vt:lpstr>Сотворение чудовищ (1937)</vt:lpstr>
      <vt:lpstr>Загадка Гитлера (1937)  </vt:lpstr>
      <vt:lpstr>Испания (1938)</vt:lpstr>
      <vt:lpstr>Явление лица и вазы с Фруктами на берегу моря (1938)  </vt:lpstr>
      <vt:lpstr>Беконечная загадка (1938)</vt:lpstr>
      <vt:lpstr>Исчезающие образы (1938)</vt:lpstr>
      <vt:lpstr>Невольничий рынок с явлением незримого бюста Вольтера (1938)</vt:lpstr>
      <vt:lpstr>Вечерний паук...надежда (1940)</vt:lpstr>
      <vt:lpstr>Философ, освещённый луной и ущербным солнцем (1939)</vt:lpstr>
      <vt:lpstr>Эскиз декорации для балета "Лабиринт" (1941)</vt:lpstr>
      <vt:lpstr>Леди Луис Маунтбеттен (1940)</vt:lpstr>
      <vt:lpstr>Моя жена,обнажённая, смотрит на собственное тело, ставшее лесенкой,  тремя позвонками колонны, небом и архитектурой (1945)</vt:lpstr>
      <vt:lpstr>Портрет Пикассо (1947)</vt:lpstr>
      <vt:lpstr>Расщепление атома (1947)  </vt:lpstr>
      <vt:lpstr>Мадонна Порт-Льигата (1950)</vt:lpstr>
      <vt:lpstr>Христос святого Хуана де ля Крус (1951)</vt:lpstr>
      <vt:lpstr>Гала, созерцающая Corpus hupercubus (1954)</vt:lpstr>
      <vt:lpstr>Corpus hupercubus (1954)</vt:lpstr>
      <vt:lpstr>Колосс Родосский (1954)</vt:lpstr>
      <vt:lpstr>Тайная вечеря (1955)</vt:lpstr>
      <vt:lpstr>Гвадалупская Богоматерь (1959)</vt:lpstr>
      <vt:lpstr>Веласкес, пишущий портрет инфанты Маргариты в лучах и тени собственной славы (1958)</vt:lpstr>
      <vt:lpstr>Портрет моего покойного брата (1963)</vt:lpstr>
      <vt:lpstr>Дали, повернувшись спиною, пишет портрет Гала, повернувшейся  спиною и увековеченной шестью виртуальными роговицами,  временно отражёнными в шести зеркалах (1977)</vt:lpstr>
      <vt:lpstr>Явление лица Афродиты Книдской на фоне пейзажа (1981)</vt:lpstr>
      <vt:lpstr>Путь загадки (1981)  </vt:lpstr>
      <vt:lpstr>Pieta (1982)</vt:lpstr>
      <vt:lpstr>Голова, подсказанная Микеланджело (1982)</vt:lpstr>
      <vt:lpstr>Жемчужина (1981)</vt:lpstr>
      <vt:lpstr>Мученик (1982)</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Жизнь и творчество Сальвадора Дали.</dc:title>
  <dc:creator>user</dc:creator>
  <cp:lastModifiedBy>Света</cp:lastModifiedBy>
  <cp:revision>105</cp:revision>
  <dcterms:created xsi:type="dcterms:W3CDTF">2012-03-18T15:17:39Z</dcterms:created>
  <dcterms:modified xsi:type="dcterms:W3CDTF">2012-11-06T12:36:25Z</dcterms:modified>
</cp:coreProperties>
</file>