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4"/>
  </p:notesMasterIdLst>
  <p:sldIdLst>
    <p:sldId id="256" r:id="rId2"/>
    <p:sldId id="258" r:id="rId3"/>
    <p:sldId id="304" r:id="rId4"/>
    <p:sldId id="275" r:id="rId5"/>
    <p:sldId id="277" r:id="rId6"/>
    <p:sldId id="305" r:id="rId7"/>
    <p:sldId id="278" r:id="rId8"/>
    <p:sldId id="279" r:id="rId9"/>
    <p:sldId id="280" r:id="rId10"/>
    <p:sldId id="306" r:id="rId11"/>
    <p:sldId id="307" r:id="rId12"/>
    <p:sldId id="281" r:id="rId13"/>
    <p:sldId id="308" r:id="rId14"/>
    <p:sldId id="283" r:id="rId15"/>
    <p:sldId id="284" r:id="rId16"/>
    <p:sldId id="309" r:id="rId17"/>
    <p:sldId id="310" r:id="rId18"/>
    <p:sldId id="285" r:id="rId19"/>
    <p:sldId id="287" r:id="rId20"/>
    <p:sldId id="288" r:id="rId21"/>
    <p:sldId id="289" r:id="rId22"/>
    <p:sldId id="291" r:id="rId23"/>
    <p:sldId id="292" r:id="rId24"/>
    <p:sldId id="293" r:id="rId25"/>
    <p:sldId id="311" r:id="rId26"/>
    <p:sldId id="295" r:id="rId27"/>
    <p:sldId id="313" r:id="rId28"/>
    <p:sldId id="296" r:id="rId29"/>
    <p:sldId id="314" r:id="rId30"/>
    <p:sldId id="297" r:id="rId31"/>
    <p:sldId id="312" r:id="rId32"/>
    <p:sldId id="299" r:id="rId33"/>
    <p:sldId id="315" r:id="rId34"/>
    <p:sldId id="300" r:id="rId35"/>
    <p:sldId id="316" r:id="rId36"/>
    <p:sldId id="301" r:id="rId37"/>
    <p:sldId id="318" r:id="rId38"/>
    <p:sldId id="317" r:id="rId39"/>
    <p:sldId id="257" r:id="rId40"/>
    <p:sldId id="259" r:id="rId41"/>
    <p:sldId id="302" r:id="rId42"/>
    <p:sldId id="303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420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B90AF-886B-4A8A-B802-717BE54CE4F9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D5BE7A-C337-4730-A0B6-42392B25AC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508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Огромные глыбы, из которых они складывались, приходилось ставить на место с помощью блоков, после чего их скрепляли металлическими штырями. Когда здание покрыла крыша, художники придали ему законченный вид, украсив скульптурами и орнаментами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5BE7A-C337-4730-A0B6-42392B25AC9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67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fio.ifmo.ru/archive/group11/c3wu6/7ch/map.gi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dreamworlds.ru/uploads/posts/2009-05/1243660712_koloss03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upload.wikimedia.org/wikipedia/commons/5/5f/Colosse_de_Rhodes_(Barclay)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wyllf.ru/uploads/posts/2008-12/1229006370_6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helena54.narod.ru/1153211109_mausoleum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fio.ifmo.ru/archive/group11/c3wu6/7ch/mavzolej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hyperlink" Target="http://www.gametrance.pl/gt/inc_image.php?o=galerie/Civilization_IV_Beyond_the_Sword/02.jpg&amp;wm=390&amp;hm=30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lib.cap.ru/images/161104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upload.wikimedia.org/wikipedia/commons/6/61/Tombeau_de_Mausole_(Barclay)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hyperlink" Target="http://dreamworlds.ru/uploads/posts/2009-05/1243660676_mausol01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-day.ru/article/wp-content/uploads/2008/03/mausoleum.jp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media.meta.ua/files/pic/0/21/140/Qw5ici0NYi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rev.de/img/wondermap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7" Type="http://schemas.openxmlformats.org/officeDocument/2006/relationships/image" Target="../media/image26.jpeg"/><Relationship Id="rId2" Type="http://schemas.openxmlformats.org/officeDocument/2006/relationships/hyperlink" Target="http://fio.ifmo.ru/archive/group11/c3wu6/7ch/majk.gi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1.liveinternet.ru/images/attach/c/0/40/493/40493938_mayak.jpg" TargetMode="External"/><Relationship Id="rId5" Type="http://schemas.openxmlformats.org/officeDocument/2006/relationships/image" Target="../media/image25.jpeg"/><Relationship Id="rId4" Type="http://schemas.openxmlformats.org/officeDocument/2006/relationships/hyperlink" Target="http://www.devichnik.ru/konkurs/kp7/tur5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netreferata.com/referat_rus_unzip/3004/refimages/image02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hyperlink" Target="http://upload.wikimedia.org/wikipedia/commons/9/9f/Phare_d'Alexandrie_(Barclay).jpg" TargetMode="Externa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stihi.ru/pics/2009/01/19/2001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img13.nnm.ru/imagez/gallery/3/8/c/e/f/38cefdaef19515b7774a16c050eb2b79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hyperlink" Target="http://upload.wikimedia.org/wikipedia/commons/4/43/Pyramides_de_Gizeh_(Barclay).jpg" TargetMode="Externa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chydosan.narod.ru/7/Pir/Pir.jpg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nkj.ru/upload/iblock/1a0/1a0f22f847331c8cc66ed26e3343c2bf.jpg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ctoday.ru/images/article/13/4.jpg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rev.de/img/wondermap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dreamworlds.ru/uploads/posts/2009-05/1243626315_zeus3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://upload.wikimedia.org/wikipedia/commons/d/d6/Zeus_d'Olympie_(Barclay).jpg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://s53.radikal.ru/i141/0903/aa/121bd8ca75a8.jpg" TargetMode="Externa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fio.novgorod.ru/projects/Project1025/hram.jpg" TargetMode="Externa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hyperlink" Target="http://moikompas.ru/img/compas/2008-01-07/miracle/59576448_orig.jpg" TargetMode="Externa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hyperlink" Target="http://moikompas.ru/img/compas/2008-01-07/miracle/59576448_orig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netreferata.com/referat_rus_unzip/3004/refimages/image012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reamworlds.ru/uploads/posts/2009-05/1243623036_khram03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upload.wikimedia.org/wikipedia/commons/3/3b/Temple_de_Diane_(Barclay)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dreamworlds.ru/uploads/posts/2009-05/1243660683_koloss04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hyperlink" Target="http://ctoday.ru/images/article/23/2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g1.nnm.ru/a/4/b/e/3/a4be337e1aed02f983bdcdfaeb30ad22_full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929066"/>
            <a:ext cx="7122990" cy="1857388"/>
          </a:xfrm>
        </p:spPr>
        <p:txBody>
          <a:bodyPr>
            <a:normAutofit fontScale="90000"/>
          </a:bodyPr>
          <a:lstStyle/>
          <a:p>
            <a:r>
              <a:rPr lang="ru-RU" sz="10700" dirty="0" smtClean="0">
                <a:solidFill>
                  <a:schemeClr val="accent3">
                    <a:lumMod val="75000"/>
                  </a:schemeClr>
                </a:solidFill>
              </a:rPr>
              <a:t>С</a:t>
            </a:r>
            <a:r>
              <a:rPr lang="ru-RU" sz="6600" dirty="0" smtClean="0">
                <a:solidFill>
                  <a:schemeClr val="accent3">
                    <a:lumMod val="75000"/>
                  </a:schemeClr>
                </a:solidFill>
              </a:rPr>
              <a:t>емь Чудес света</a:t>
            </a:r>
            <a:endParaRPr lang="ru-RU" sz="6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Picture 2" descr="Картинка 10 из 2989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5347411" cy="37862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85918" y="6143644"/>
            <a:ext cx="505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Учитель ИЗО,МХК. МАОУ Ильинская СОШ </a:t>
            </a:r>
            <a:endParaRPr lang="ru-RU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15108" y="5929330"/>
            <a:ext cx="24288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3">
                    <a:lumMod val="75000"/>
                  </a:schemeClr>
                </a:solidFill>
                <a:latin typeface="Mistral" pitchFamily="66" charset="0"/>
                <a:cs typeface="AngsanaUPC" pitchFamily="18" charset="-34"/>
              </a:rPr>
              <a:t>Лебедь С.Г.</a:t>
            </a:r>
            <a:endParaRPr lang="ru-RU" sz="4400" b="1" dirty="0">
              <a:solidFill>
                <a:schemeClr val="accent3">
                  <a:lumMod val="75000"/>
                </a:schemeClr>
              </a:solidFill>
              <a:latin typeface="Mistral" pitchFamily="66" charset="0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4048" y="1340768"/>
            <a:ext cx="345638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Мы не знаем точно, как выглядела статуя и где она стояла.</a:t>
            </a:r>
          </a:p>
          <a:p>
            <a:endParaRPr lang="ru-RU" sz="2000" dirty="0">
              <a:solidFill>
                <a:schemeClr val="tx2">
                  <a:lumMod val="9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 А знаем мы, что она была сделана из бронзы и достигала в высоту около </a:t>
            </a: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</a:rPr>
              <a:t>33 метров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. </a:t>
            </a:r>
          </a:p>
          <a:p>
            <a:endParaRPr lang="ru-RU" sz="2000" dirty="0">
              <a:solidFill>
                <a:schemeClr val="tx2">
                  <a:lumMod val="9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Она была создана скульптором </a:t>
            </a:r>
            <a:r>
              <a:rPr lang="ru-RU" sz="2000" b="1" dirty="0" err="1" smtClean="0">
                <a:solidFill>
                  <a:schemeClr val="tx2">
                    <a:lumMod val="90000"/>
                  </a:schemeClr>
                </a:solidFill>
              </a:rPr>
              <a:t>Харетом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, на строительство её ушло </a:t>
            </a: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</a:rPr>
              <a:t>12 лет.</a:t>
            </a:r>
            <a:endParaRPr lang="ru-RU" sz="2000" b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74974" y="229075"/>
            <a:ext cx="392261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Колосс Родосский</a:t>
            </a:r>
            <a:endParaRPr lang="ru-RU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Picture 12" descr="http://files.ostrova.a1tv.ru/files/users/0009/2632/images/view/ac8578fea3bbb73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989" y="1515274"/>
            <a:ext cx="4394853" cy="3744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793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Картинка 279 из 317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980728"/>
            <a:ext cx="4328790" cy="309634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74974" y="229075"/>
            <a:ext cx="392261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Колосс Родосский</a:t>
            </a:r>
            <a:endParaRPr lang="ru-RU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980728"/>
            <a:ext cx="38164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>
                    <a:lumMod val="90000"/>
                  </a:schemeClr>
                </a:solidFill>
              </a:rPr>
              <a:t>Бронзовая оболочка крепилась к железному каркасу. </a:t>
            </a:r>
            <a:endParaRPr lang="ru-RU" sz="2000" dirty="0" smtClean="0">
              <a:solidFill>
                <a:schemeClr val="tx2">
                  <a:lumMod val="90000"/>
                </a:schemeClr>
              </a:solidFill>
            </a:endParaRPr>
          </a:p>
          <a:p>
            <a:endParaRPr lang="ru-RU" sz="2000" dirty="0">
              <a:solidFill>
                <a:schemeClr val="tx2">
                  <a:lumMod val="9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Полую </a:t>
            </a:r>
            <a:r>
              <a:rPr lang="ru-RU" sz="2000" dirty="0">
                <a:solidFill>
                  <a:schemeClr val="tx2">
                    <a:lumMod val="90000"/>
                  </a:schemeClr>
                </a:solidFill>
              </a:rPr>
              <a:t>статую начали строить снизу, и по мере того как она росла, заполняли камнями, чтобы сделать её устойчивее. 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121283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>
                    <a:lumMod val="90000"/>
                  </a:schemeClr>
                </a:solidFill>
              </a:rPr>
              <a:t>Колосс был завершён около 280 г. до н.э. </a:t>
            </a:r>
            <a:endParaRPr lang="ru-RU" sz="2000" dirty="0" smtClean="0">
              <a:solidFill>
                <a:schemeClr val="tx2">
                  <a:lumMod val="90000"/>
                </a:schemeClr>
              </a:solidFill>
            </a:endParaRPr>
          </a:p>
          <a:p>
            <a:endParaRPr lang="ru-RU" sz="2000" dirty="0">
              <a:solidFill>
                <a:schemeClr val="tx2">
                  <a:lumMod val="9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Многие </a:t>
            </a:r>
            <a:r>
              <a:rPr lang="ru-RU" sz="2000" dirty="0">
                <a:solidFill>
                  <a:schemeClr val="tx2">
                    <a:lumMod val="90000"/>
                  </a:schemeClr>
                </a:solidFill>
              </a:rPr>
              <a:t>века люди верили, что Колосс высился над входом в родосскую гавань. Но этого быть не могло. Ширина устья гавани составляла примерно 400 метров, а статуя была всё-таки не настолько колоссальной.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7437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89628" y="1124744"/>
            <a:ext cx="40159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Описания позволяют предположить, что она стояла в центре города и смотрела на море и гавань.</a:t>
            </a:r>
            <a:endParaRPr lang="ru-RU" sz="20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5842" name="AutoShape 2" descr="Колосс Родосский"/>
          <p:cNvSpPr>
            <a:spLocks noChangeAspect="1" noChangeArrowheads="1"/>
          </p:cNvSpPr>
          <p:nvPr/>
        </p:nvSpPr>
        <p:spPr bwMode="auto">
          <a:xfrm>
            <a:off x="155575" y="-914400"/>
            <a:ext cx="1905000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74974" y="229075"/>
            <a:ext cx="392261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Колосс Родосский</a:t>
            </a:r>
            <a:endParaRPr lang="ru-RU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9" name="Picture 2" descr="Файл:Colosse de Rhodes (Barclay)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9552" y="1124744"/>
            <a:ext cx="3504389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7208" y="4369023"/>
            <a:ext cx="86439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Так она пролежала более 900 лет, и отправлялись на Родос лишь затем, чтобы взглянуть на обломки поверженного бога. </a:t>
            </a:r>
          </a:p>
          <a:p>
            <a:endParaRPr lang="ru-RU" sz="2000" dirty="0">
              <a:solidFill>
                <a:schemeClr val="tx2">
                  <a:lumMod val="9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В 654 г. н.э. сирийский князь захватил Родос и снял со статуи бронзовые пластины. Говорили, что он увёз их в Сирию на 900 верблюдах.</a:t>
            </a:r>
            <a:endParaRPr lang="ru-RU" sz="20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5842" name="AutoShape 2" descr="Колосс Родосский"/>
          <p:cNvSpPr>
            <a:spLocks noChangeAspect="1" noChangeArrowheads="1"/>
          </p:cNvSpPr>
          <p:nvPr/>
        </p:nvSpPr>
        <p:spPr bwMode="auto">
          <a:xfrm>
            <a:off x="155575" y="-914400"/>
            <a:ext cx="1905000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6" descr="Картинка 263 из 317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10800" y="990600"/>
            <a:ext cx="4328348" cy="316835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74974" y="229075"/>
            <a:ext cx="392261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Колосс Родосский</a:t>
            </a:r>
            <a:endParaRPr lang="ru-RU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50369" y="990600"/>
            <a:ext cx="36724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>
                    <a:lumMod val="90000"/>
                  </a:schemeClr>
                </a:solidFill>
              </a:rPr>
              <a:t>Примерно через 50 лет после завершения строительства Колосс рухнул. Во время землетрясения он переломился на уровне колен. Оракул велел не восстанавливать статую, и она осталась лежать там, где упала.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984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80712" y="336835"/>
            <a:ext cx="52400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Мавзолей в </a:t>
            </a:r>
            <a:r>
              <a:rPr lang="ru-RU" sz="3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Галикарнасе</a:t>
            </a:r>
            <a:endParaRPr lang="ru-RU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Picture 2" descr="Картинка 21 из 300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00108"/>
            <a:ext cx="4862344" cy="314447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57504" y="4005064"/>
            <a:ext cx="82467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tx2">
                  <a:lumMod val="9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Столицей </a:t>
            </a:r>
            <a:r>
              <a:rPr lang="ru-RU" sz="2000" dirty="0">
                <a:solidFill>
                  <a:schemeClr val="tx2">
                    <a:lumMod val="90000"/>
                  </a:schemeClr>
                </a:solidFill>
              </a:rPr>
              <a:t>области был </a:t>
            </a:r>
            <a:r>
              <a:rPr lang="ru-RU" sz="2000" dirty="0" err="1">
                <a:solidFill>
                  <a:schemeClr val="tx2">
                    <a:lumMod val="90000"/>
                  </a:schemeClr>
                </a:solidFill>
              </a:rPr>
              <a:t>Галикарнас</a:t>
            </a:r>
            <a:r>
              <a:rPr lang="ru-RU" sz="2000" dirty="0">
                <a:solidFill>
                  <a:schemeClr val="tx2">
                    <a:lumMod val="90000"/>
                  </a:schemeClr>
                </a:solidFill>
              </a:rPr>
              <a:t>, ставший под названием </a:t>
            </a:r>
            <a:r>
              <a:rPr lang="ru-RU" sz="2000" dirty="0" err="1">
                <a:solidFill>
                  <a:schemeClr val="tx2">
                    <a:lumMod val="90000"/>
                  </a:schemeClr>
                </a:solidFill>
              </a:rPr>
              <a:t>Бодрум</a:t>
            </a:r>
            <a:r>
              <a:rPr lang="ru-RU" sz="2000" dirty="0">
                <a:solidFill>
                  <a:schemeClr val="tx2">
                    <a:lumMod val="90000"/>
                  </a:schemeClr>
                </a:solidFill>
              </a:rPr>
              <a:t> туристическим центром в современной Турции. </a:t>
            </a:r>
            <a:endParaRPr lang="ru-RU" sz="2000" dirty="0" smtClean="0">
              <a:solidFill>
                <a:schemeClr val="tx2">
                  <a:lumMod val="90000"/>
                </a:schemeClr>
              </a:solidFill>
            </a:endParaRPr>
          </a:p>
          <a:p>
            <a:endParaRPr lang="ru-RU" sz="2000" dirty="0">
              <a:solidFill>
                <a:schemeClr val="tx2">
                  <a:lumMod val="90000"/>
                </a:schemeClr>
              </a:solidFill>
            </a:endParaRPr>
          </a:p>
          <a:p>
            <a:r>
              <a:rPr lang="ru-RU" sz="2000" dirty="0" err="1" smtClean="0">
                <a:solidFill>
                  <a:schemeClr val="tx2">
                    <a:lumMod val="90000"/>
                  </a:schemeClr>
                </a:solidFill>
              </a:rPr>
              <a:t>Мавсол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2">
                    <a:lumMod val="90000"/>
                  </a:schemeClr>
                </a:solidFill>
              </a:rPr>
              <a:t>сменил своего отца в качестве повелителя города и сатрапа провинции.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92080" y="1016425"/>
            <a:ext cx="33477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chemeClr val="tx2">
                    <a:lumMod val="90000"/>
                  </a:schemeClr>
                </a:solidFill>
              </a:rPr>
              <a:t>Мавсол</a:t>
            </a:r>
            <a:r>
              <a:rPr lang="ru-RU" sz="2000" dirty="0">
                <a:solidFill>
                  <a:schemeClr val="tx2">
                    <a:lumMod val="90000"/>
                  </a:schemeClr>
                </a:solidFill>
              </a:rPr>
              <a:t> был правителем </a:t>
            </a:r>
            <a:r>
              <a:rPr lang="ru-RU" sz="2000" dirty="0" err="1">
                <a:solidFill>
                  <a:schemeClr val="tx2">
                    <a:lumMod val="90000"/>
                  </a:schemeClr>
                </a:solidFill>
              </a:rPr>
              <a:t>Карии</a:t>
            </a:r>
            <a:r>
              <a:rPr lang="ru-RU" sz="2000" dirty="0">
                <a:solidFill>
                  <a:schemeClr val="tx2">
                    <a:lumMod val="90000"/>
                  </a:schemeClr>
                </a:solidFill>
              </a:rPr>
              <a:t>, входившей в персидскую империю, с 377 по 353 гг. до н.э.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290205"/>
            <a:ext cx="58579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Мавзолей в </a:t>
            </a:r>
            <a:r>
              <a:rPr lang="ru-RU" sz="3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Галикарнасе</a:t>
            </a:r>
            <a:endParaRPr lang="ru-RU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645024"/>
            <a:ext cx="78324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chemeClr val="tx2">
                    <a:lumMod val="90000"/>
                  </a:schemeClr>
                </a:solidFill>
              </a:rPr>
              <a:t>Мавсол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 женился на своей сестре </a:t>
            </a:r>
            <a:r>
              <a:rPr lang="ru-RU" sz="2000" dirty="0" err="1" smtClean="0">
                <a:solidFill>
                  <a:schemeClr val="tx2">
                    <a:lumMod val="90000"/>
                  </a:schemeClr>
                </a:solidFill>
              </a:rPr>
              <a:t>Артемизии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. </a:t>
            </a:r>
          </a:p>
          <a:p>
            <a:endParaRPr lang="ru-RU" sz="2000" dirty="0">
              <a:solidFill>
                <a:schemeClr val="tx2">
                  <a:lumMod val="9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Приобретая всё больше могущества, он стал задумываться о гробнице для себя и своей царицы. Это должна была быть необычайная гробница. </a:t>
            </a:r>
            <a:r>
              <a:rPr lang="ru-RU" sz="2000" dirty="0" err="1" smtClean="0">
                <a:solidFill>
                  <a:schemeClr val="tx2">
                    <a:lumMod val="90000"/>
                  </a:schemeClr>
                </a:solidFill>
              </a:rPr>
              <a:t>Мавсол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 мечтал о величественном памятнике, который бы напоминал миру о его богатстве и могуществе спустя долгое время после его смерти. </a:t>
            </a:r>
            <a:endParaRPr lang="ru-RU" sz="2000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6" name="Picture 2" descr="Картинка 0 из 298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83568" y="1072102"/>
            <a:ext cx="3214710" cy="2214022"/>
          </a:xfrm>
          <a:prstGeom prst="rect">
            <a:avLst/>
          </a:prstGeom>
          <a:noFill/>
        </p:spPr>
      </p:pic>
      <p:pic>
        <p:nvPicPr>
          <p:cNvPr id="7" name="Picture 8" descr="Картинка 61 из 3073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3568" y="1052736"/>
            <a:ext cx="3214710" cy="24151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290205"/>
            <a:ext cx="58579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Мавзолей в </a:t>
            </a:r>
            <a:r>
              <a:rPr lang="ru-RU" sz="3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Галикарнасе</a:t>
            </a:r>
            <a:endParaRPr lang="ru-RU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1196752"/>
            <a:ext cx="450168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chemeClr val="tx2">
                    <a:lumMod val="90000"/>
                  </a:schemeClr>
                </a:solidFill>
              </a:rPr>
              <a:t>Мавсол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 умер до окончания работ над гробницей, но его вдова продолжала руководить строительством до его полного завершения, примерно в 350 г. до н.э. </a:t>
            </a:r>
          </a:p>
          <a:p>
            <a:endParaRPr lang="ru-RU" sz="2000" dirty="0">
              <a:solidFill>
                <a:schemeClr val="tx2">
                  <a:lumMod val="9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Гробница была названа Мавзолеем, по имени царя, и это слово стало означать всякую внушительную и величественную гробницу.</a:t>
            </a:r>
            <a:endParaRPr lang="ru-RU" sz="2000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5" name="Picture 6" descr="Картинка 101 из 298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11560" y="1281795"/>
            <a:ext cx="3361315" cy="4919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816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867171"/>
            <a:ext cx="44599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Пепел царственной четы хранился в золотых урнах в </a:t>
            </a:r>
            <a:r>
              <a:rPr lang="ru-RU" sz="2000" dirty="0" err="1" smtClean="0">
                <a:solidFill>
                  <a:schemeClr val="tx2">
                    <a:lumMod val="90000"/>
                  </a:schemeClr>
                </a:solidFill>
              </a:rPr>
              <a:t>усыпалице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, находившейся в основании здания. </a:t>
            </a:r>
          </a:p>
          <a:p>
            <a:endParaRPr lang="ru-RU" sz="2000" dirty="0">
              <a:solidFill>
                <a:schemeClr val="tx2">
                  <a:lumMod val="9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Ряд каменных львов сторожил это помещение. </a:t>
            </a:r>
          </a:p>
          <a:p>
            <a:endParaRPr lang="ru-RU" sz="2000" dirty="0">
              <a:solidFill>
                <a:schemeClr val="tx2">
                  <a:lumMod val="9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Над массивным каменным основанием возвышалось сооружение, напоминавшее греческий храм, окружённый колоннами и статуями. </a:t>
            </a:r>
            <a:endParaRPr lang="ru-RU" sz="2000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4" name="Picture 2" descr="Файл:Tombeau de Mausole (Barclay)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20417" y="927060"/>
            <a:ext cx="3214694" cy="482204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93001" y="201019"/>
            <a:ext cx="58579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Мавзолей в </a:t>
            </a:r>
            <a:r>
              <a:rPr lang="ru-RU" sz="3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Галикарнасе</a:t>
            </a:r>
            <a:endParaRPr lang="ru-RU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Picture 2" descr="Картинка 5 из 2989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8064" y="896437"/>
            <a:ext cx="3559400" cy="49292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363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4" y="1124744"/>
            <a:ext cx="42091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На вершине здания находилась ступенчатая пирамида. Венчало её, на высоте 43 метров над землёй, скульптурное изображение колесницы, запряжённой лошадьми. На ней, вероятно, стояли статуи царя и царицы.</a:t>
            </a:r>
            <a:endParaRPr lang="ru-RU" sz="20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9153" y="5240971"/>
            <a:ext cx="54792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Спустя восемнадцать столетий землетрясение разрушило Мавзолей до основания. </a:t>
            </a:r>
            <a:endParaRPr lang="ru-RU" sz="2000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5" name="Picture 6" descr="http://files.ostrova.a1tv.ru/files/users/0009/2632/images/view/9b487784533efba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088" y="3832012"/>
            <a:ext cx="3065556" cy="263202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93001" y="201019"/>
            <a:ext cx="58579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Мавзолей в </a:t>
            </a:r>
            <a:r>
              <a:rPr lang="ru-RU" sz="3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Галикарнасе</a:t>
            </a:r>
            <a:endParaRPr lang="ru-RU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8" name="Picture 4" descr="Картинка 34 из 300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2201" y="1124745"/>
            <a:ext cx="3959758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38830" y="260648"/>
            <a:ext cx="4907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Александрийский маяк</a:t>
            </a:r>
            <a:endParaRPr lang="ru-RU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Picture 8" descr="Картинка 69 из 307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1680" y="845422"/>
            <a:ext cx="5407719" cy="355103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4937" y="4411056"/>
            <a:ext cx="7704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>
                    <a:lumMod val="90000"/>
                  </a:schemeClr>
                </a:solidFill>
              </a:rPr>
              <a:t>В III веке до н.э. был построен маяк, чтобы корабли могли благополучно миновать рифы на пути в александрийскую бухту. Ночью им помогало в этом отражение языков пламени, а днём - столб дыма. </a:t>
            </a:r>
            <a:endParaRPr lang="ru-RU" sz="2000" dirty="0" smtClean="0">
              <a:solidFill>
                <a:schemeClr val="tx2">
                  <a:lumMod val="90000"/>
                </a:schemeClr>
              </a:solidFill>
            </a:endParaRPr>
          </a:p>
          <a:p>
            <a:endParaRPr lang="ru-RU" sz="2000" dirty="0">
              <a:solidFill>
                <a:schemeClr val="tx2">
                  <a:lumMod val="9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Это </a:t>
            </a:r>
            <a:r>
              <a:rPr lang="ru-RU" sz="2000" dirty="0">
                <a:solidFill>
                  <a:schemeClr val="tx2">
                    <a:lumMod val="90000"/>
                  </a:schemeClr>
                </a:solidFill>
              </a:rPr>
              <a:t>был первый в мире маяк, и простоял он 1500 лет.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ертикальный свиток 5"/>
          <p:cNvSpPr/>
          <p:nvPr/>
        </p:nvSpPr>
        <p:spPr>
          <a:xfrm>
            <a:off x="214282" y="428604"/>
            <a:ext cx="8715436" cy="6072230"/>
          </a:xfrm>
          <a:prstGeom prst="verticalScroll">
            <a:avLst/>
          </a:prstGeom>
          <a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95087" y="1153729"/>
            <a:ext cx="65722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        Более 2000 лет тому назад  люди начали составлять списки поразительных зданий и сооружений, которые они видели или о которых им приходилось слышать. </a:t>
            </a:r>
          </a:p>
          <a:p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Около 120 года до н.э. греческий поэт по имени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Антипатр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Сидонский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описал семь таких мест. Все их можно было отыскать на небольшой территории в восточном Средиземноморье - области, которую хорошо знали древнегреческие писатели. 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8" name="Picture 2" descr="Картинка 6 из 298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5286388"/>
            <a:ext cx="1578527" cy="11910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214290"/>
            <a:ext cx="58579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Александрийский маяк</a:t>
            </a:r>
            <a:endParaRPr lang="ru-RU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Picture 4" descr="Картинка 10 из 298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2462" y="5500702"/>
            <a:ext cx="1251579" cy="1143008"/>
          </a:xfrm>
          <a:prstGeom prst="rect">
            <a:avLst/>
          </a:prstGeom>
          <a:noFill/>
        </p:spPr>
      </p:pic>
      <p:pic>
        <p:nvPicPr>
          <p:cNvPr id="5" name="Picture 10" descr="Картинка 435 из 3220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57158" y="1000108"/>
            <a:ext cx="4373792" cy="5643602"/>
          </a:xfrm>
          <a:prstGeom prst="rect">
            <a:avLst/>
          </a:prstGeom>
          <a:noFill/>
        </p:spPr>
      </p:pic>
      <p:pic>
        <p:nvPicPr>
          <p:cNvPr id="3" name="Picture 2" descr="Картинка 3 из 2989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1000107"/>
            <a:ext cx="4429156" cy="567655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857752" y="1000108"/>
            <a:ext cx="385765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Маяк был построен на маленьком острове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Фарос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в Средиземном море, около берегов Александрии. </a:t>
            </a:r>
          </a:p>
          <a:p>
            <a:endParaRPr lang="ru-RU" dirty="0">
              <a:solidFill>
                <a:schemeClr val="tx2">
                  <a:lumMod val="90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Этот оживлённый порт основал Александр Великий во время посещения Египта. </a:t>
            </a:r>
          </a:p>
          <a:p>
            <a:endParaRPr lang="ru-RU" dirty="0">
              <a:solidFill>
                <a:schemeClr val="tx2">
                  <a:lumMod val="90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Сооружение назвали по имени острова. </a:t>
            </a:r>
          </a:p>
          <a:p>
            <a:endParaRPr lang="ru-RU" dirty="0">
              <a:solidFill>
                <a:schemeClr val="tx2">
                  <a:lumMod val="90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На его строительство, должно быть, ушло 20 лет, а завершён он был около 280 г. до н.э., во времена правления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Птоломея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II, царя Египта.</a:t>
            </a:r>
            <a:endParaRPr lang="ru-RU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214290"/>
            <a:ext cx="58579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Александрийский маяк</a:t>
            </a:r>
            <a:endParaRPr lang="ru-RU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Picture 12" descr="Картинка 542 из 322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786190"/>
            <a:ext cx="1032626" cy="280986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6248" y="785794"/>
            <a:ext cx="44622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Фаросский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маяк состоял из трёх мраморных башен, стоявших на основании из массивных каменных блоков. Первая башня была прямоугольной, в ней находились комнаты, в которых жили рабочие и солдаты. Над этой башней располагалась меньшая, восьмиугольная башня со спиральным пандусом, ведущим в верхнюю башню.</a:t>
            </a:r>
            <a:endParaRPr lang="ru-RU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43570" y="3786190"/>
            <a:ext cx="33575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Верхняя башня формой напоминала цилиндр, в котором горел огонь, помогавший кораблям благополучно достигнуть бухты. На вершине башни стояла статуя Зевса Спасителя. </a:t>
            </a:r>
            <a:r>
              <a:rPr lang="ru-RU" b="1" u="sng" dirty="0" smtClean="0">
                <a:solidFill>
                  <a:schemeClr val="tx2">
                    <a:lumMod val="90000"/>
                  </a:schemeClr>
                </a:solidFill>
              </a:rPr>
              <a:t>Общая высота маяка составляла 117 метров.</a:t>
            </a:r>
            <a:endParaRPr lang="ru-RU" b="1" u="sng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3" name="Picture 10" descr="http://files.ostrova.a1tv.ru/files/users/0009/2632/images/view/7c82d35b0b26f3b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785794"/>
            <a:ext cx="3214710" cy="5887921"/>
          </a:xfrm>
          <a:prstGeom prst="rect">
            <a:avLst/>
          </a:prstGeom>
          <a:noFill/>
        </p:spPr>
      </p:pic>
      <p:pic>
        <p:nvPicPr>
          <p:cNvPr id="5" name="Picture 2" descr="Файл:Phare d'Alexandrie (Barclay)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5719" y="785794"/>
            <a:ext cx="3905277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155 из 317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142984"/>
            <a:ext cx="8429684" cy="546065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43042" y="214290"/>
            <a:ext cx="56600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Пирамида Хеопса</a:t>
            </a:r>
            <a:endParaRPr lang="ru-RU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Picture 4" descr="http://im4-tub.yandex.net/i?id=147277516&amp;tov=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1560" y="5500702"/>
            <a:ext cx="1616698" cy="1066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142852"/>
            <a:ext cx="58579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Пирамида Хеопса</a:t>
            </a:r>
            <a:endParaRPr lang="ru-RU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Picture 6" descr="Картинка 67 из 307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3357562"/>
            <a:ext cx="3925670" cy="2938730"/>
          </a:xfrm>
          <a:prstGeom prst="rect">
            <a:avLst/>
          </a:prstGeom>
          <a:noFill/>
        </p:spPr>
      </p:pic>
      <p:pic>
        <p:nvPicPr>
          <p:cNvPr id="4" name="Picture 2" descr="http://www.netreferata.com/referat_rus_unzip/3004/refimages/image0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357562"/>
            <a:ext cx="3925670" cy="293561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071802" y="857233"/>
            <a:ext cx="57150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Эта грациозная Египетская </a:t>
            </a:r>
            <a:r>
              <a:rPr lang="ru-RU" b="1" dirty="0" smtClean="0">
                <a:solidFill>
                  <a:schemeClr val="tx2">
                    <a:lumMod val="90000"/>
                  </a:schemeClr>
                </a:solidFill>
              </a:rPr>
              <a:t>пирамида является древнейшей из семи чудес древности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. Кроме того, </a:t>
            </a:r>
            <a:r>
              <a:rPr lang="ru-RU" b="1" dirty="0" smtClean="0">
                <a:solidFill>
                  <a:schemeClr val="tx2">
                    <a:lumMod val="90000"/>
                  </a:schemeClr>
                </a:solidFill>
              </a:rPr>
              <a:t>это единственное из чудес, сохранившихся до наших дней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. Во времена своего создания Великая пирамида была самым высоким сооружением в мире. И удерживала она этот рекорд, по всей видимости, почти 4000 лет.</a:t>
            </a:r>
            <a:endParaRPr lang="ru-RU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43578" y="3212976"/>
            <a:ext cx="421484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Великая пирамида была построена как гробница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Хуфу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, известного грекам как Хеопс. Он был одним из фараонов, или царей древнего Египта, а его гробница была завершена в 2580 году до н.э. Позднее в Гизе было построено ещё две пирамиды, для сына и внука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Хуфу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, а также меньшие по размерам пирамиды для их цариц. </a:t>
            </a:r>
            <a:r>
              <a:rPr lang="ru-RU" b="1" dirty="0" smtClean="0">
                <a:solidFill>
                  <a:schemeClr val="tx2">
                    <a:lumMod val="90000"/>
                  </a:schemeClr>
                </a:solidFill>
              </a:rPr>
              <a:t>Пирамида </a:t>
            </a:r>
            <a:r>
              <a:rPr lang="ru-RU" b="1" dirty="0" err="1" smtClean="0">
                <a:solidFill>
                  <a:schemeClr val="tx2">
                    <a:lumMod val="90000"/>
                  </a:schemeClr>
                </a:solidFill>
              </a:rPr>
              <a:t>Хуфу</a:t>
            </a:r>
            <a:r>
              <a:rPr lang="ru-RU" b="1" dirty="0" smtClean="0">
                <a:solidFill>
                  <a:schemeClr val="tx2">
                    <a:lumMod val="90000"/>
                  </a:schemeClr>
                </a:solidFill>
              </a:rPr>
              <a:t> является самой большой. </a:t>
            </a:r>
            <a:endParaRPr lang="ru-RU" b="1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9" name="Picture 2" descr="Файл:Pyramides de Gizeh (Barclay)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5352" y="951311"/>
            <a:ext cx="2629525" cy="18431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214290"/>
            <a:ext cx="58579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Пирамида Хеопса</a:t>
            </a:r>
            <a:endParaRPr lang="ru-RU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Picture 4" descr="Картинка 63 из 307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6508" y="865597"/>
            <a:ext cx="4514219" cy="37147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929190" y="785794"/>
            <a:ext cx="374726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Пирамида стоят на древнем кладбище в Гизе, на противоположном от Каира, столицы современного Египта, берегу реки Нил. Некоторые археологи считают, что, возможно, в строительстве  пирамиды участвовало  100000 человек и  потребовалось 20 лет. </a:t>
            </a:r>
            <a:endParaRPr lang="ru-RU" sz="20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8726" y="4580373"/>
            <a:ext cx="85517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>
                    <a:lumMod val="90000"/>
                  </a:schemeClr>
                </a:solidFill>
              </a:rPr>
              <a:t>Она была создана из более чем 2 миллионов каменных блоков, каждый из которых весил не менее 2,5 тонн. Рабочие подтаскивали их к месту, используя пандусы, блоки и рычаги, а затем подгоняли друг к другу, без раствора.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00166" y="214290"/>
            <a:ext cx="58579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Пирамида Хеопса</a:t>
            </a:r>
            <a:endParaRPr lang="ru-RU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7183" y="4005064"/>
            <a:ext cx="85324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tx2">
                  <a:lumMod val="9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Теперь её вершина обвалилась, кроме того, в настоящее время одна только пирамида сына </a:t>
            </a:r>
            <a:r>
              <a:rPr lang="ru-RU" sz="2000" dirty="0" err="1" smtClean="0">
                <a:solidFill>
                  <a:schemeClr val="tx2">
                    <a:lumMod val="90000"/>
                  </a:schemeClr>
                </a:solidFill>
              </a:rPr>
              <a:t>Хуфу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 сохранила на самом своём верху известняковую облицовку. </a:t>
            </a:r>
          </a:p>
          <a:p>
            <a:endParaRPr lang="ru-RU" sz="2000" dirty="0">
              <a:solidFill>
                <a:schemeClr val="tx2">
                  <a:lumMod val="9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Сторона основания Великой пирамиды достигает </a:t>
            </a: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</a:rPr>
              <a:t>230 метров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. Она занимает больше площади, чем девять футбольных полей.</a:t>
            </a:r>
            <a:endParaRPr lang="ru-RU" sz="20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2082" y="1124744"/>
            <a:ext cx="3388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>
                    <a:lumMod val="90000"/>
                  </a:schemeClr>
                </a:solidFill>
              </a:rPr>
              <a:t>По завершении работ Великая пирамида поднялась на </a:t>
            </a:r>
            <a:r>
              <a:rPr lang="ru-RU" sz="2000" b="1" dirty="0">
                <a:solidFill>
                  <a:schemeClr val="tx2">
                    <a:lumMod val="90000"/>
                  </a:schemeClr>
                </a:solidFill>
              </a:rPr>
              <a:t>147 метров</a:t>
            </a:r>
            <a:r>
              <a:rPr lang="ru-RU" sz="2000" dirty="0">
                <a:solidFill>
                  <a:schemeClr val="tx2">
                    <a:lumMod val="90000"/>
                  </a:schemeClr>
                </a:solidFill>
              </a:rPr>
              <a:t>. </a:t>
            </a:r>
          </a:p>
        </p:txBody>
      </p:sp>
      <p:pic>
        <p:nvPicPr>
          <p:cNvPr id="6" name="Picture 6" descr="Картинка 338 из 317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2" y="1268760"/>
            <a:ext cx="4408504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222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27" y="214289"/>
            <a:ext cx="85725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Висячие сады Вавилона</a:t>
            </a:r>
            <a:endParaRPr lang="ru-RU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Picture 2" descr="Картинка 148 из 317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8101" y="1340768"/>
            <a:ext cx="4318402" cy="280736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8543" y="4725144"/>
            <a:ext cx="80915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Мы </a:t>
            </a:r>
            <a:r>
              <a:rPr lang="ru-RU" sz="2000" dirty="0">
                <a:solidFill>
                  <a:schemeClr val="tx2">
                    <a:lumMod val="90000"/>
                  </a:schemeClr>
                </a:solidFill>
              </a:rPr>
              <a:t>знаем только одно: сады действительно существовали, потому что люди видели и описали их.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41617" y="1340768"/>
            <a:ext cx="37584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>
                    <a:lumMod val="90000"/>
                  </a:schemeClr>
                </a:solidFill>
              </a:rPr>
              <a:t>Висячие сады были одной из самых знаменитых диковинок древнего города Вавилон. </a:t>
            </a:r>
            <a:endParaRPr lang="ru-RU" sz="2000" dirty="0" smtClean="0">
              <a:solidFill>
                <a:schemeClr val="tx2">
                  <a:lumMod val="90000"/>
                </a:schemeClr>
              </a:solidFill>
            </a:endParaRPr>
          </a:p>
          <a:p>
            <a:endParaRPr lang="ru-RU" sz="2000" dirty="0">
              <a:solidFill>
                <a:schemeClr val="tx2">
                  <a:lumMod val="90000"/>
                </a:schemeClr>
              </a:solidFill>
            </a:endParaRPr>
          </a:p>
          <a:p>
            <a:endParaRPr lang="ru-RU" sz="2000" dirty="0" smtClean="0">
              <a:solidFill>
                <a:schemeClr val="tx2">
                  <a:lumMod val="9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Однако</a:t>
            </a:r>
            <a:r>
              <a:rPr lang="ru-RU" sz="2000" dirty="0">
                <a:solidFill>
                  <a:schemeClr val="tx2">
                    <a:lumMod val="90000"/>
                  </a:schemeClr>
                </a:solidFill>
              </a:rPr>
              <a:t>, хотя археологи и нашли предполагаемые руины садов, доказать, что это именно они, невозможно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g0.liveinternet.ru/images/attach/c/5/87/424/87424026_large_4826654_0_65441_c0f84d9b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7" y="1268760"/>
            <a:ext cx="5256585" cy="395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827" y="214289"/>
            <a:ext cx="85725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Висячие сады Вавилона</a:t>
            </a:r>
            <a:endParaRPr lang="ru-RU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5380672"/>
            <a:ext cx="720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tx2">
                    <a:lumMod val="90000"/>
                  </a:schemeClr>
                </a:solidFill>
              </a:rPr>
              <a:t>Греческие и римские писатели рассказывают, что сады были построены около 600 г. до н.э. по приказу </a:t>
            </a:r>
            <a:r>
              <a:rPr lang="ru-RU" sz="2000" b="1" dirty="0">
                <a:solidFill>
                  <a:schemeClr val="tx2">
                    <a:lumMod val="90000"/>
                  </a:schemeClr>
                </a:solidFill>
              </a:rPr>
              <a:t>Навуходоносора II</a:t>
            </a:r>
            <a:r>
              <a:rPr lang="ru-RU" sz="2000" dirty="0">
                <a:solidFill>
                  <a:schemeClr val="tx2">
                    <a:lumMod val="90000"/>
                  </a:schemeClr>
                </a:solidFill>
              </a:rPr>
              <a:t>, повелителя Вавилона. </a:t>
            </a:r>
          </a:p>
        </p:txBody>
      </p:sp>
    </p:spTree>
    <p:extLst>
      <p:ext uri="{BB962C8B-B14F-4D97-AF65-F5344CB8AC3E}">
        <p14:creationId xmlns:p14="http://schemas.microsoft.com/office/powerpoint/2010/main" val="12165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850109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Висячие сады Семирамиды</a:t>
            </a:r>
            <a:endParaRPr lang="ru-RU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8741" y="4891943"/>
            <a:ext cx="720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solidFill>
                <a:schemeClr val="tx2">
                  <a:lumMod val="90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Этот город лежал на берегах реки Евфрат, к югу от сегодняшнего Багдада, столицы Ирака. </a:t>
            </a:r>
          </a:p>
          <a:p>
            <a:pPr algn="ctr"/>
            <a:endParaRPr lang="ru-RU" sz="2000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8194" name="Picture 2" descr="http://storage2.peteava.ro/serve/thumbnail/37987/res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251" y="1067335"/>
            <a:ext cx="494378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iki.iteach.ru/images/a/a6/O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22" y="1340768"/>
            <a:ext cx="4056385" cy="486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827" y="214289"/>
            <a:ext cx="85725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Висячие сады Вавилона</a:t>
            </a:r>
            <a:endParaRPr lang="ru-RU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88023" y="1340768"/>
            <a:ext cx="37903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>
                    <a:lumMod val="90000"/>
                  </a:schemeClr>
                </a:solidFill>
              </a:rPr>
              <a:t>Легенда повествует, что царь приказал построить сады ради тосковавшей по дому молодой </a:t>
            </a:r>
            <a:r>
              <a:rPr lang="ru-RU" sz="2000" b="1" dirty="0">
                <a:solidFill>
                  <a:schemeClr val="tx2">
                    <a:lumMod val="90000"/>
                  </a:schemeClr>
                </a:solidFill>
              </a:rPr>
              <a:t>жены </a:t>
            </a:r>
            <a:r>
              <a:rPr lang="ru-RU" sz="2000" b="1" dirty="0" err="1">
                <a:solidFill>
                  <a:schemeClr val="tx2">
                    <a:lumMod val="90000"/>
                  </a:schemeClr>
                </a:solidFill>
              </a:rPr>
              <a:t>Амитис</a:t>
            </a:r>
            <a:r>
              <a:rPr lang="ru-RU" sz="2000" dirty="0">
                <a:solidFill>
                  <a:schemeClr val="tx2">
                    <a:lumMod val="90000"/>
                  </a:schemeClr>
                </a:solidFill>
              </a:rPr>
              <a:t>, надеясь, что они напомнят ей родные персидские горы. </a:t>
            </a:r>
          </a:p>
        </p:txBody>
      </p:sp>
      <p:pic>
        <p:nvPicPr>
          <p:cNvPr id="7172" name="Picture 4" descr="http://f5.ifotki.info/org/4342457e34861a2b9846e6edab1f1e4e5bd1e9565824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139" y="3375377"/>
            <a:ext cx="2232248" cy="282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20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ертикальный свиток 5"/>
          <p:cNvSpPr/>
          <p:nvPr/>
        </p:nvSpPr>
        <p:spPr>
          <a:xfrm>
            <a:off x="214282" y="428604"/>
            <a:ext cx="8715436" cy="6072230"/>
          </a:xfrm>
          <a:prstGeom prst="verticalScroll">
            <a:avLst/>
          </a:prstGeom>
          <a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1412776"/>
            <a:ext cx="65722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Немногие бывали за её пределами. Быть может, этот список был своего рода туристическим путеводителем. </a:t>
            </a:r>
          </a:p>
          <a:p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Список чудес сохранился до наших дней, хотя из перечисленных сооружений стоять осталось лишь одно. Они  стали известны как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Семь чудес древности.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8" name="Picture 2" descr="Картинка 6 из 298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5286388"/>
            <a:ext cx="1578527" cy="11910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75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850109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Висячие сады Семирамиды</a:t>
            </a:r>
            <a:endParaRPr lang="ru-RU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611" y="1124744"/>
            <a:ext cx="381986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Висячие сады были построены, вероятно, у реки и смотрели на городские стены Вавилона. </a:t>
            </a:r>
          </a:p>
          <a:p>
            <a:endParaRPr lang="ru-RU" sz="2000" dirty="0">
              <a:solidFill>
                <a:schemeClr val="tx2">
                  <a:lumMod val="9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Они были устроены в виде террас, самая верхняя из которых, возможно, возвышалась над землёй на 40 метров. </a:t>
            </a:r>
          </a:p>
          <a:p>
            <a:endParaRPr lang="ru-RU" sz="2000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9218" name="Picture 2" descr="http://www10.0zz0.com/2010/05/15/16/20006607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3"/>
          <a:stretch/>
        </p:blipFill>
        <p:spPr bwMode="auto">
          <a:xfrm>
            <a:off x="251520" y="1268760"/>
            <a:ext cx="4672379" cy="333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8596" y="5091669"/>
            <a:ext cx="81758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>
                    <a:lumMod val="90000"/>
                  </a:schemeClr>
                </a:solidFill>
              </a:rPr>
              <a:t>Навуходоносор распорядился посадить в саду все мыслимые виды деревьев и цветов.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937861"/>
            <a:ext cx="83164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Воду </a:t>
            </a:r>
            <a:r>
              <a:rPr lang="ru-RU" sz="2000" dirty="0">
                <a:solidFill>
                  <a:schemeClr val="tx2">
                    <a:lumMod val="90000"/>
                  </a:schemeClr>
                </a:solidFill>
              </a:rPr>
              <a:t>могли поднимать на верхнюю террасу с помощью цепочки вёдер, прикреплённых к колесу, которое вращали рабы. </a:t>
            </a:r>
            <a:endParaRPr lang="ru-RU" sz="2000" dirty="0" smtClean="0">
              <a:solidFill>
                <a:schemeClr val="tx2">
                  <a:lumMod val="90000"/>
                </a:schemeClr>
              </a:solidFill>
            </a:endParaRPr>
          </a:p>
          <a:p>
            <a:pPr algn="ctr"/>
            <a:endParaRPr lang="ru-RU" sz="2000" dirty="0">
              <a:solidFill>
                <a:schemeClr val="tx2">
                  <a:lumMod val="90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А </a:t>
            </a:r>
            <a:r>
              <a:rPr lang="ru-RU" sz="2000" dirty="0">
                <a:solidFill>
                  <a:schemeClr val="tx2">
                    <a:lumMod val="90000"/>
                  </a:schemeClr>
                </a:solidFill>
              </a:rPr>
              <a:t>потом она, должно быть, сбегала по садам ручьями и водопадами, так что земля всегда оставалась влажной.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14290"/>
            <a:ext cx="850109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Висячие сады Семирамиды</a:t>
            </a:r>
            <a:endParaRPr lang="ru-RU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 descr="http://i.piccy.info/i7/0fbcf12638ae6e4cb917ef38f2062f04/4-55-1192/20651051/92443409_large_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712" y="961299"/>
            <a:ext cx="5654352" cy="399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06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14290"/>
            <a:ext cx="85725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Статуя Зевса в Олимпии</a:t>
            </a:r>
            <a:endParaRPr lang="ru-RU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88024" y="1071545"/>
            <a:ext cx="394020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>
                    <a:lumMod val="90000"/>
                  </a:schemeClr>
                </a:solidFill>
              </a:rPr>
              <a:t>Почти 3000 лет назад Олимпия была важным религиозным центром Юго-Западной Греции. </a:t>
            </a:r>
            <a:endParaRPr lang="ru-RU" sz="2000" dirty="0" smtClean="0">
              <a:solidFill>
                <a:schemeClr val="tx2">
                  <a:lumMod val="90000"/>
                </a:schemeClr>
              </a:solidFill>
            </a:endParaRPr>
          </a:p>
          <a:p>
            <a:endParaRPr lang="ru-RU" sz="2000" dirty="0">
              <a:solidFill>
                <a:schemeClr val="tx2">
                  <a:lumMod val="90000"/>
                </a:schemeClr>
              </a:solidFill>
            </a:endParaRPr>
          </a:p>
          <a:p>
            <a:endParaRPr lang="ru-RU" sz="2000" dirty="0" smtClean="0">
              <a:solidFill>
                <a:schemeClr val="tx2">
                  <a:lumMod val="9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Древние </a:t>
            </a:r>
            <a:r>
              <a:rPr lang="ru-RU" sz="2000" dirty="0">
                <a:solidFill>
                  <a:schemeClr val="tx2">
                    <a:lumMod val="90000"/>
                  </a:schemeClr>
                </a:solidFill>
              </a:rPr>
              <a:t>греки поклонялись Зевсу, царю богов, и проводили там регулярные празднества в его честь, которые включали в себя спортивные соревнования.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6414" y="5126865"/>
            <a:ext cx="82160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>
                    <a:lumMod val="90000"/>
                  </a:schemeClr>
                </a:solidFill>
              </a:rPr>
              <a:t>Первые Олимпийские игры, как их стали называть, были проведены, вероятно, в 776 году до н.э. </a:t>
            </a:r>
            <a:endParaRPr lang="ru-RU" sz="2000" dirty="0"/>
          </a:p>
        </p:txBody>
      </p:sp>
      <p:pic>
        <p:nvPicPr>
          <p:cNvPr id="15362" name="Picture 2" descr="http://www.tio.by/uploads/tinymce_images/OLIMPIA/3f203d34621855cfb001362930c655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14" y="1156141"/>
            <a:ext cx="4298130" cy="343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14290"/>
            <a:ext cx="85725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Статуя Зевса в Олимпии</a:t>
            </a:r>
            <a:endParaRPr lang="ru-RU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88024" y="983467"/>
            <a:ext cx="38164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После </a:t>
            </a:r>
            <a:r>
              <a:rPr lang="ru-RU" sz="2000" dirty="0">
                <a:solidFill>
                  <a:schemeClr val="tx2">
                    <a:lumMod val="90000"/>
                  </a:schemeClr>
                </a:solidFill>
              </a:rPr>
              <a:t>этого игры проводились раз в четыре года на протяжении 1100 лет. </a:t>
            </a:r>
            <a:endParaRPr lang="ru-RU" sz="2000" dirty="0" smtClean="0">
              <a:solidFill>
                <a:schemeClr val="tx2">
                  <a:lumMod val="90000"/>
                </a:schemeClr>
              </a:solidFill>
            </a:endParaRPr>
          </a:p>
          <a:p>
            <a:endParaRPr lang="ru-RU" sz="2000" dirty="0">
              <a:solidFill>
                <a:schemeClr val="tx2">
                  <a:lumMod val="90000"/>
                </a:schemeClr>
              </a:solidFill>
            </a:endParaRPr>
          </a:p>
          <a:p>
            <a:endParaRPr lang="ru-RU" sz="2000" dirty="0" smtClean="0">
              <a:solidFill>
                <a:schemeClr val="tx2">
                  <a:lumMod val="9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Они </a:t>
            </a:r>
            <a:r>
              <a:rPr lang="ru-RU" sz="2000" dirty="0">
                <a:solidFill>
                  <a:schemeClr val="tx2">
                    <a:lumMod val="90000"/>
                  </a:schemeClr>
                </a:solidFill>
              </a:rPr>
              <a:t>имели большое значение; на время игр прекращались все войны, чтобы не мешать участникам и зрителям добраться до места. </a:t>
            </a:r>
          </a:p>
        </p:txBody>
      </p:sp>
      <p:pic>
        <p:nvPicPr>
          <p:cNvPr id="10244" name="Picture 4" descr="http://investmentdotorg.files.wordpress.com/2012/06/flig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53" y="1124744"/>
            <a:ext cx="4003795" cy="417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42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596" y="214290"/>
            <a:ext cx="850109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Статуя Зевса в Олимпии</a:t>
            </a:r>
            <a:endParaRPr lang="ru-RU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8456" y="1045455"/>
            <a:ext cx="81559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tx2">
                    <a:lumMod val="90000"/>
                  </a:schemeClr>
                </a:solidFill>
              </a:rPr>
              <a:t>В V веке до н.э. граждане Олимпии решили построить храм Зевса. Величественное здание возводилось между 466 и 456 гг. до н.э. Оно было сооружено из огромных каменных блоков, и его окружали массивные колонны. </a:t>
            </a:r>
            <a:endParaRPr lang="ru-RU" sz="2000" dirty="0"/>
          </a:p>
        </p:txBody>
      </p:sp>
      <p:pic>
        <p:nvPicPr>
          <p:cNvPr id="13314" name="Picture 2" descr="http://pages.uoregon.edu/klio/maps/gr/Olympia%20-%20Modell%2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590978"/>
            <a:ext cx="5256584" cy="369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867776"/>
            <a:ext cx="7272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tx2">
                    <a:lumMod val="90000"/>
                  </a:schemeClr>
                </a:solidFill>
              </a:rPr>
              <a:t>В течение нескольких лет после окончания строительства в храме не было достойной статуи Зевса, хотя довольно скоро решили, что она необходима. В качестве создателя статуи был избран знаменитый афинский скульптор.</a:t>
            </a:r>
          </a:p>
        </p:txBody>
      </p:sp>
      <p:pic>
        <p:nvPicPr>
          <p:cNvPr id="3" name="Picture 4" descr="Картинка 29 из 300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192" y="1117202"/>
            <a:ext cx="2433024" cy="288786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214290"/>
            <a:ext cx="850109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Статуя Зевса в Олимпии</a:t>
            </a:r>
            <a:endParaRPr lang="ru-RU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4338" name="Picture 2" descr="http://savepic.net/177328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4" t="6402" r="3472" b="7480"/>
          <a:stretch/>
        </p:blipFill>
        <p:spPr bwMode="auto">
          <a:xfrm>
            <a:off x="428596" y="1117202"/>
            <a:ext cx="5616624" cy="358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90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88118" y="1249924"/>
            <a:ext cx="49603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Скульптора звали </a:t>
            </a: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</a:rPr>
              <a:t>Фидий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, и он уже успел сотворить две величественные статуи богини Афины. </a:t>
            </a:r>
          </a:p>
          <a:p>
            <a:endParaRPr lang="ru-RU" sz="2000" dirty="0">
              <a:solidFill>
                <a:schemeClr val="tx2">
                  <a:lumMod val="9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В Олимпии Фидий и его подручные создали прежде всего деревянный каркас, который должен был служить статуе Зевса костяком. </a:t>
            </a:r>
          </a:p>
          <a:p>
            <a:endParaRPr lang="ru-RU" sz="2000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5" name="Picture 2" descr="Файл:Zeus d'Olympie (Barclay)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57158" y="1375222"/>
            <a:ext cx="3143272" cy="435803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166646"/>
            <a:ext cx="850109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Статуя Зевса в Олимпии</a:t>
            </a:r>
            <a:endParaRPr lang="ru-RU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07703" y="1052736"/>
            <a:ext cx="39586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>
                    <a:lumMod val="90000"/>
                  </a:schemeClr>
                </a:solidFill>
              </a:rPr>
              <a:t>После этого они покрыли каркас пластинами из слоновой кости, представлявшими кожу бога, и золотыми листами, изображавшими его одеяние. </a:t>
            </a:r>
          </a:p>
        </p:txBody>
      </p:sp>
      <p:pic>
        <p:nvPicPr>
          <p:cNvPr id="3" name="Picture 4" descr="Картинка 24 из 300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576" y="1052736"/>
            <a:ext cx="3818224" cy="504056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166646"/>
            <a:ext cx="850109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Статуя Зевса в Олимпии</a:t>
            </a:r>
            <a:endParaRPr lang="ru-RU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401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655" y="4293096"/>
            <a:ext cx="82466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Создавалось впечатление, что если бы Зевс встал, он снёс бы крышу. Вдоль стен соорудили площадки для зрителей, чтобы люди, поднявшись на них, могли увидеть лицо бога. </a:t>
            </a:r>
          </a:p>
          <a:p>
            <a:endParaRPr lang="ru-RU" sz="2000" dirty="0">
              <a:solidFill>
                <a:schemeClr val="tx2">
                  <a:lumMod val="9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После своего завершения в 435 г. до н.э. статуя на протяжении 800 лет оставалась одним из величайших чудес света.</a:t>
            </a:r>
            <a:endParaRPr lang="ru-RU" sz="20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14290"/>
            <a:ext cx="850109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Статуя Зевса в Олимпии</a:t>
            </a:r>
            <a:endParaRPr lang="ru-RU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Picture 2" descr="http://www.it-day.ru/article/wp-content/uploads/2008/03/ze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9155" y="967935"/>
            <a:ext cx="4392488" cy="292832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076056" y="967935"/>
            <a:ext cx="3600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>
                    <a:lumMod val="90000"/>
                  </a:schemeClr>
                </a:solidFill>
              </a:rPr>
              <a:t>Зевс восседал на троне, инкрустированным чёрным деревом и драгоценными камнями. </a:t>
            </a:r>
            <a:endParaRPr lang="ru-RU" sz="2000" dirty="0" smtClean="0">
              <a:solidFill>
                <a:schemeClr val="tx2">
                  <a:lumMod val="90000"/>
                </a:schemeClr>
              </a:solidFill>
            </a:endParaRPr>
          </a:p>
          <a:p>
            <a:endParaRPr lang="ru-RU" sz="2000" dirty="0">
              <a:solidFill>
                <a:schemeClr val="tx2">
                  <a:lumMod val="9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Законченная </a:t>
            </a:r>
            <a:r>
              <a:rPr lang="ru-RU" sz="2000" dirty="0">
                <a:solidFill>
                  <a:schemeClr val="tx2">
                    <a:lumMod val="90000"/>
                  </a:schemeClr>
                </a:solidFill>
              </a:rPr>
              <a:t>статуя достигала </a:t>
            </a:r>
            <a:r>
              <a:rPr lang="ru-RU" sz="2000" b="1" dirty="0">
                <a:solidFill>
                  <a:schemeClr val="tx2">
                    <a:lumMod val="90000"/>
                  </a:schemeClr>
                </a:solidFill>
              </a:rPr>
              <a:t>13 м в высоту</a:t>
            </a:r>
            <a:r>
              <a:rPr lang="ru-RU" sz="2000" dirty="0">
                <a:solidFill>
                  <a:schemeClr val="tx2">
                    <a:lumMod val="90000"/>
                  </a:schemeClr>
                </a:solidFill>
              </a:rPr>
              <a:t> и почти касалась потолка храма.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0193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" descr="71"/>
          <p:cNvSpPr>
            <a:spLocks noChangeArrowheads="1"/>
          </p:cNvSpPr>
          <p:nvPr/>
        </p:nvSpPr>
        <p:spPr bwMode="auto">
          <a:xfrm>
            <a:off x="508143" y="2060575"/>
            <a:ext cx="2016125" cy="201629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38100" cmpd="dbl">
            <a:solidFill>
              <a:srgbClr val="9966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Rectangle 43" descr="73"/>
          <p:cNvSpPr>
            <a:spLocks noChangeArrowheads="1"/>
          </p:cNvSpPr>
          <p:nvPr/>
        </p:nvSpPr>
        <p:spPr bwMode="auto">
          <a:xfrm>
            <a:off x="2411413" y="2060575"/>
            <a:ext cx="1657350" cy="108108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 cmpd="dbl">
            <a:solidFill>
              <a:srgbClr val="9966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23" descr="75"/>
          <p:cNvSpPr>
            <a:spLocks noChangeArrowheads="1"/>
          </p:cNvSpPr>
          <p:nvPr/>
        </p:nvSpPr>
        <p:spPr bwMode="auto">
          <a:xfrm flipH="1">
            <a:off x="539749" y="4077495"/>
            <a:ext cx="1871664" cy="2304256"/>
          </a:xfrm>
          <a:prstGeom prst="flowChartPunchedCard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38100" cmpd="dbl">
            <a:solidFill>
              <a:srgbClr val="9966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29" descr="76"/>
          <p:cNvSpPr>
            <a:spLocks noChangeArrowheads="1"/>
          </p:cNvSpPr>
          <p:nvPr/>
        </p:nvSpPr>
        <p:spPr bwMode="auto">
          <a:xfrm>
            <a:off x="2411413" y="4869161"/>
            <a:ext cx="1728787" cy="151259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38100" cmpd="dbl">
            <a:solidFill>
              <a:srgbClr val="9966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Rectangle 32" descr="72"/>
          <p:cNvSpPr>
            <a:spLocks noChangeArrowheads="1"/>
          </p:cNvSpPr>
          <p:nvPr/>
        </p:nvSpPr>
        <p:spPr bwMode="auto">
          <a:xfrm>
            <a:off x="4067174" y="2060575"/>
            <a:ext cx="2017713" cy="223202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38100" cmpd="dbl">
            <a:solidFill>
              <a:srgbClr val="9966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21" descr="77"/>
          <p:cNvSpPr>
            <a:spLocks noChangeArrowheads="1"/>
          </p:cNvSpPr>
          <p:nvPr/>
        </p:nvSpPr>
        <p:spPr bwMode="auto">
          <a:xfrm>
            <a:off x="4067175" y="4077495"/>
            <a:ext cx="2017713" cy="2304255"/>
          </a:xfrm>
          <a:prstGeom prst="flowChartPunchedCard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38100" cmpd="dbl">
            <a:solidFill>
              <a:srgbClr val="9966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WordArt 44"/>
          <p:cNvSpPr>
            <a:spLocks noChangeArrowheads="1" noChangeShapeType="1" noTextEdit="1"/>
          </p:cNvSpPr>
          <p:nvPr/>
        </p:nvSpPr>
        <p:spPr bwMode="auto">
          <a:xfrm>
            <a:off x="2524268" y="1517275"/>
            <a:ext cx="3344720" cy="431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1400" b="1" kern="10" dirty="0">
                <a:ln/>
                <a:solidFill>
                  <a:schemeClr val="accent3"/>
                </a:solidFill>
                <a:latin typeface="Arial"/>
                <a:cs typeface="Arial"/>
              </a:rPr>
              <a:t>7 чудес света</a:t>
            </a:r>
          </a:p>
        </p:txBody>
      </p:sp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6286512" y="2071678"/>
            <a:ext cx="2627312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Храм Артемиды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Пирамида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Колосс Родосский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Висячие сады Семирамиды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Статуя Зевса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Мавзолей в </a:t>
            </a:r>
            <a:r>
              <a:rPr lang="ru-RU" b="1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Галикарнасе</a:t>
            </a:r>
            <a:r>
              <a:rPr lang="ru-RU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Александрийский маяк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323850" y="274638"/>
            <a:ext cx="8362950" cy="12096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рисунках памятники и постройки, созданные в древности.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Можешь ли ты их назвать? </a:t>
            </a:r>
            <a:b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Под каким общим названием они вошли в историю?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9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AutoShape 27" descr="74"/>
          <p:cNvSpPr>
            <a:spLocks noChangeArrowheads="1"/>
          </p:cNvSpPr>
          <p:nvPr/>
        </p:nvSpPr>
        <p:spPr bwMode="auto">
          <a:xfrm>
            <a:off x="1691680" y="3141663"/>
            <a:ext cx="3096220" cy="1871662"/>
          </a:xfrm>
          <a:prstGeom prst="hexagon">
            <a:avLst>
              <a:gd name="adj" fmla="val 39440"/>
              <a:gd name="vf" fmla="val 115470"/>
            </a:avLst>
          </a:prstGeom>
          <a:blipFill dpi="0" rotWithShape="1">
            <a:blip r:embed="rId8"/>
            <a:srcRect/>
            <a:stretch>
              <a:fillRect/>
            </a:stretch>
          </a:blipFill>
          <a:ln w="38100" cmpd="dbl">
            <a:solidFill>
              <a:srgbClr val="9966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Картинка 481 из 322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928670"/>
            <a:ext cx="8572560" cy="571504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853967" y="278646"/>
            <a:ext cx="52863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Храм Артемиды в Эфесе</a:t>
            </a:r>
            <a:endParaRPr lang="ru-RU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а 1 из 298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4510595" cy="6286544"/>
          </a:xfrm>
          <a:prstGeom prst="rect">
            <a:avLst/>
          </a:prstGeom>
          <a:noFill/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5143504" y="428604"/>
            <a:ext cx="3786182" cy="646331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003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Назовите самое древнее чудо света.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5143504" y="1285860"/>
            <a:ext cx="3786214" cy="2308324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6550" algn="l"/>
                <a:tab pos="24003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каком городе находились висячие сады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Семирамиды? Почему эти сады названы «висячими»?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6550" algn="l"/>
                <a:tab pos="24003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звали царя, по приказу которого были построены эти сады?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6550" algn="l"/>
                <a:tab pos="24003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кого они были построены?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5143504" y="3857628"/>
            <a:ext cx="3786214" cy="2308324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Какое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«чудо света» сохранилось до наших дней? Какая геометрическая фигура лежит в основании этого чуда света, какова его высота? Сколько лет строили это сооружение, из какого материала?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 animBg="1"/>
      <p:bldP spid="30722" grpId="0" animBg="1"/>
      <p:bldP spid="3072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899592" y="1249016"/>
            <a:ext cx="7168848" cy="4093428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4.Какое из семи чудес древности, перечисленных древнегреческим поэтом, не соответствует известным нам чудесам света, и ка­кое чудо света не указано?</a:t>
            </a:r>
            <a:endParaRPr kumimoji="0" lang="ru-RU" sz="2000" b="0" i="0" u="sng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>
              <a:solidFill>
                <a:schemeClr val="bg2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«Видел я стены твои, Вавилон, на которых просторно и колесницам; видел Зевса в Олимпии я, чудо висячих садов Вавилона, колосс Гелиоса и пирамиды - дела многих и тяжких трудов; знаю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Мавсола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гробницу огромную. Но лишь увидел я Артемиды чертог, кровлю вознесший до туч, все остальное померкло пред ним; вне пределов Олимпа солнце не видит нигде равной ему красоты».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4929190" y="428604"/>
            <a:ext cx="3929058" cy="1477328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65313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5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Какой известный древнегреческий скульптор создал статую Зевса? Где находилась статуя? Из чего она была сделана?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Картинка 1 из 298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4510595" cy="6286544"/>
          </a:xfrm>
          <a:prstGeom prst="rect">
            <a:avLst/>
          </a:prstGeom>
          <a:noFill/>
        </p:spPr>
      </p:pic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4929190" y="2420115"/>
            <a:ext cx="3929090" cy="646331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718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6. Где находился храм Артемиды? Кто поджег этот храм?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929190" y="3922023"/>
            <a:ext cx="3929090" cy="646331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7188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7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Что означает выражение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геростратова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слава»?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1" grpId="0" animBg="1"/>
      <p:bldP spid="6144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2749" y="1124744"/>
            <a:ext cx="816161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</a:rPr>
              <a:t>Крез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 был последним царём Лидии, древней области в Малой Азии, входящей в территорию современной Турции. Он славился своим огромным богатством и в 560 году до н.э. построил в Эфесе величественный храм. Сам город был основан за 1000 лет до этого. По легенде его основательницами были амазонки. </a:t>
            </a:r>
            <a:endParaRPr lang="ru-RU" sz="20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7146" y="2860095"/>
            <a:ext cx="408080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Крез решил построить храм в честь богини луны, покровительницы животных и молодых девушек. Греки звали её </a:t>
            </a: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</a:rPr>
              <a:t>Артемидой, 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а римляне - </a:t>
            </a: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</a:rPr>
              <a:t>Дианой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. </a:t>
            </a:r>
          </a:p>
          <a:p>
            <a:endParaRPr lang="ru-RU" sz="2000" dirty="0">
              <a:solidFill>
                <a:schemeClr val="tx2">
                  <a:lumMod val="9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Храм был построен из известняка и мрамора, добывавшегося рабочими в близлежащих горах. </a:t>
            </a:r>
            <a:endParaRPr lang="ru-RU" sz="20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4818" name="AutoShape 2" descr="Колонна, оставшаяся от храма"/>
          <p:cNvSpPr>
            <a:spLocks noChangeAspect="1" noChangeArrowheads="1"/>
          </p:cNvSpPr>
          <p:nvPr/>
        </p:nvSpPr>
        <p:spPr bwMode="auto">
          <a:xfrm>
            <a:off x="155575" y="-1736725"/>
            <a:ext cx="1914525" cy="3819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6" descr="Картинка 305 из 317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12749" y="3068960"/>
            <a:ext cx="3984377" cy="238565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853967" y="278646"/>
            <a:ext cx="52863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Храм Артемиды в Эфесе</a:t>
            </a:r>
            <a:endParaRPr lang="ru-RU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а 0 из 2989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8408" y="1157072"/>
            <a:ext cx="4398886" cy="328003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932040" y="1124744"/>
            <a:ext cx="38180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>
                    <a:lumMod val="90000"/>
                  </a:schemeClr>
                </a:solidFill>
              </a:rPr>
              <a:t>Несущие конструкции храма составляли около 120 мраморных колонн. Гигантские колонны достигали в высоту 20 метров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.. </a:t>
            </a:r>
            <a:endParaRPr lang="ru-RU" sz="20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8408" y="4581128"/>
            <a:ext cx="812546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>
                    <a:lumMod val="90000"/>
                  </a:schemeClr>
                </a:solidFill>
              </a:rPr>
              <a:t>В центре храма стояла статуя Артемиды. Это был один из крупнейших храмов классики, намного превосходивший размерами Парфенон, построенный позже в Афинах. Платформа, на которой он стоял , достигала 131 метра в длину  и 79 метров в ширину.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53967" y="278646"/>
            <a:ext cx="52863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Храм Артемиды в Эфесе</a:t>
            </a:r>
            <a:endParaRPr lang="ru-RU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2262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57158" y="4110353"/>
            <a:ext cx="831929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latin typeface="Arial" charset="0"/>
                <a:cs typeface="Arial" charset="0"/>
              </a:rPr>
              <a:t>Поджёг его человек по имени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latin typeface="Arial" charset="0"/>
                <a:cs typeface="Arial" charset="0"/>
              </a:rPr>
              <a:t>Герострат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latin typeface="Arial" charset="0"/>
                <a:cs typeface="Arial" charset="0"/>
              </a:rPr>
              <a:t>, который просто хотел прославиться. По странному совпадению, храм был уничтожен в тот день, когда родился Александр Великий. 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solidFill>
                <a:schemeClr val="tx2">
                  <a:lumMod val="90000"/>
                </a:schemeClr>
              </a:solidFill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latin typeface="Arial" charset="0"/>
                <a:cs typeface="Arial" charset="0"/>
              </a:rPr>
              <a:t>Спустя годы, Александр посетил Эфес и приказал восстановить храм на прежнем месте.</a:t>
            </a:r>
          </a:p>
        </p:txBody>
      </p:sp>
      <p:pic>
        <p:nvPicPr>
          <p:cNvPr id="3" name="Picture 2" descr="Файл:Temple de Diane (Barclay)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57158" y="1000108"/>
            <a:ext cx="4510251" cy="300495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5984" y="214290"/>
            <a:ext cx="52863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Храм Артемиды в Эфесе</a:t>
            </a:r>
            <a:endParaRPr lang="ru-RU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29143" y="1046859"/>
            <a:ext cx="37473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>
                    <a:lumMod val="90000"/>
                  </a:schemeClr>
                </a:solidFill>
                <a:latin typeface="Arial" charset="0"/>
                <a:cs typeface="Arial" charset="0"/>
              </a:rPr>
              <a:t>Двести лет спустя, в 356 году до н.э., храм был сожжён дотла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69531" y="282339"/>
            <a:ext cx="39226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Колосс Родосский</a:t>
            </a:r>
            <a:endParaRPr lang="ru-RU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Picture 4" descr="Картинка 0 из 298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9492" y="928669"/>
            <a:ext cx="5080078" cy="5390003"/>
          </a:xfrm>
          <a:prstGeom prst="rect">
            <a:avLst/>
          </a:prstGeom>
          <a:noFill/>
        </p:spPr>
      </p:pic>
      <p:pic>
        <p:nvPicPr>
          <p:cNvPr id="5" name="Picture 6" descr="Картинка 35 из 3002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950" y="3339413"/>
            <a:ext cx="2066673" cy="298436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409570" y="867114"/>
            <a:ext cx="330105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>
                    <a:lumMod val="90000"/>
                  </a:schemeClr>
                </a:solidFill>
              </a:rPr>
              <a:t>Колоссом называлась гигантская статуя, которая стояла в портовом городе на Родосе - острове в Эгейском море, у берегов современной Турции.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1050" y="1142984"/>
            <a:ext cx="32787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В древние времена жители Родоса хотели быть независимыми торговцами. Они старались не вмешиваться в чужие войны, и тем не менее их самих неоднократно завоёвывали.</a:t>
            </a:r>
            <a:endParaRPr lang="ru-RU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1050" y="4581128"/>
            <a:ext cx="81360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В конце </a:t>
            </a:r>
            <a:r>
              <a:rPr lang="ru-RU" b="1" dirty="0" smtClean="0">
                <a:solidFill>
                  <a:schemeClr val="tx2">
                    <a:lumMod val="90000"/>
                  </a:schemeClr>
                </a:solidFill>
              </a:rPr>
              <a:t>IV века до н.э.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народ Родоса отпраздновал победу. Они как раз благополучно отстояли свой город, который целый год держали в осаде греческие солдаты. Греки, поняв, что не смогут победить, даже побросали часть осадных сооружений. Народ Родоса решил продать эти сооружения и построить статую почитаемого ими как бог солнца Гелиоса, чтобы отблагодарить его за заступничество.</a:t>
            </a:r>
            <a:endParaRPr lang="ru-RU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74974" y="229075"/>
            <a:ext cx="392261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Колосс Родосский</a:t>
            </a:r>
            <a:endParaRPr lang="ru-RU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Picture 2" descr="Картинка 26 из 300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4919" y="1161031"/>
            <a:ext cx="5001293" cy="32361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553</TotalTime>
  <Words>2200</Words>
  <Application>Microsoft Office PowerPoint</Application>
  <PresentationFormat>Экран (4:3)</PresentationFormat>
  <Paragraphs>172</Paragraphs>
  <Slides>42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Техническая</vt:lpstr>
      <vt:lpstr>Семь Чудес света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Светлана</cp:lastModifiedBy>
  <cp:revision>59</cp:revision>
  <dcterms:created xsi:type="dcterms:W3CDTF">2009-08-04T06:29:31Z</dcterms:created>
  <dcterms:modified xsi:type="dcterms:W3CDTF">2013-10-24T18:21:51Z</dcterms:modified>
</cp:coreProperties>
</file>