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9" r:id="rId10"/>
    <p:sldId id="270" r:id="rId11"/>
    <p:sldId id="263" r:id="rId12"/>
    <p:sldId id="264" r:id="rId13"/>
    <p:sldId id="271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7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9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5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9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4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9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Microsoft" TargetMode="External"/><Relationship Id="rId13" Type="http://schemas.openxmlformats.org/officeDocument/2006/relationships/hyperlink" Target="https://ru.wikipedia.org/wiki/Samsung_Galaxy_Gear" TargetMode="External"/><Relationship Id="rId18" Type="http://schemas.openxmlformats.org/officeDocument/2006/relationships/hyperlink" Target="https://ru.wikipedia.org/wiki/Motorola" TargetMode="External"/><Relationship Id="rId3" Type="http://schemas.openxmlformats.org/officeDocument/2006/relationships/hyperlink" Target="https://ru.wikipedia.org/wiki/Apple" TargetMode="External"/><Relationship Id="rId7" Type="http://schemas.openxmlformats.org/officeDocument/2006/relationships/hyperlink" Target="https://ru.wikipedia.org/wiki/LG" TargetMode="External"/><Relationship Id="rId12" Type="http://schemas.openxmlformats.org/officeDocument/2006/relationships/hyperlink" Target="https://ru.wikipedia.org/wiki/Toshiba" TargetMode="External"/><Relationship Id="rId17" Type="http://schemas.openxmlformats.org/officeDocument/2006/relationships/hyperlink" Target="https://ru.wikipedia.org/wiki/HTC" TargetMode="External"/><Relationship Id="rId2" Type="http://schemas.openxmlformats.org/officeDocument/2006/relationships/hyperlink" Target="https://ru.wikipedia.org/wiki/Acer" TargetMode="External"/><Relationship Id="rId16" Type="http://schemas.openxmlformats.org/officeDocument/2006/relationships/hyperlink" Target="https://ru.wikipedia.org/wiki/Android_We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Google" TargetMode="External"/><Relationship Id="rId11" Type="http://schemas.openxmlformats.org/officeDocument/2006/relationships/hyperlink" Target="https://ru.wikipedia.org/wiki/Sony" TargetMode="External"/><Relationship Id="rId5" Type="http://schemas.openxmlformats.org/officeDocument/2006/relationships/hyperlink" Target="https://ru.wikipedia.org/wiki/Foxconn" TargetMode="External"/><Relationship Id="rId15" Type="http://schemas.openxmlformats.org/officeDocument/2006/relationships/hyperlink" Target="https://ru.wikipedia.org/wiki/Pebble" TargetMode="External"/><Relationship Id="rId10" Type="http://schemas.openxmlformats.org/officeDocument/2006/relationships/hyperlink" Target="https://ru.wikipedia.org/wiki/Samsung" TargetMode="External"/><Relationship Id="rId4" Type="http://schemas.openxmlformats.org/officeDocument/2006/relationships/hyperlink" Target="https://ru.wikipedia.org/wiki/BlackBerry" TargetMode="External"/><Relationship Id="rId9" Type="http://schemas.openxmlformats.org/officeDocument/2006/relationships/hyperlink" Target="https://ru.wikipedia.org/wiki/Qualcomm" TargetMode="External"/><Relationship Id="rId14" Type="http://schemas.openxmlformats.org/officeDocument/2006/relationships/hyperlink" Target="https://ru.wikipedia.org/wiki/Sony_SmartWatch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История развития наручных часов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esktop\Для школы\Презентации\часы\465711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92748" y="5709808"/>
            <a:ext cx="3168352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Подготовил</a:t>
            </a:r>
          </a:p>
          <a:p>
            <a:r>
              <a:rPr lang="ru-RU" dirty="0" smtClean="0"/>
              <a:t>Федотов Александр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7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Такие футуристические часы быстро стали водонепроницаемыми — их можно было не снимать даже во время купания…  А вместо классического </a:t>
            </a:r>
            <a:r>
              <a:rPr lang="ru-RU" dirty="0" smtClean="0"/>
              <a:t>кожаного </a:t>
            </a:r>
            <a:r>
              <a:rPr lang="ru-RU" dirty="0"/>
              <a:t>ремешка — такой модный по тем временам металлический браслет! В СССР конца века электронные часы стали безусловным </a:t>
            </a:r>
            <a:r>
              <a:rPr lang="ru-RU" dirty="0" err="1"/>
              <a:t>must-have</a:t>
            </a:r>
            <a:r>
              <a:rPr lang="ru-RU" dirty="0"/>
              <a:t> любого уважающего себя молодого человека.</a:t>
            </a:r>
            <a:endParaRPr lang="ru-RU" dirty="0"/>
          </a:p>
        </p:txBody>
      </p:sp>
      <p:pic>
        <p:nvPicPr>
          <p:cNvPr id="2050" name="Picture 2" descr="http://www.resimbul.com/sonuc/casio/classic-casio-watches/classic-casio-watches-b52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24" y="1772816"/>
            <a:ext cx="4762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4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399932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</a:t>
            </a:r>
            <a:r>
              <a:rPr lang="ru-RU" sz="1800" dirty="0"/>
              <a:t>отличии от механических и кварцевых часов, которые выпускали советские фабрики под известными по сей день марками «Полет», «Слава», «Янтарь», «Чайка», «Ракета» и т.д., производством электронных часов промышлял только Саратовский завод «Рефлектор» (часы марки «Электроника»), чаще это были контрабандные модели из США, что делало их еще более вожделенными, чем что бы то ни было.</a:t>
            </a:r>
          </a:p>
          <a:p>
            <a:endParaRPr lang="ru-RU" sz="1800" dirty="0"/>
          </a:p>
        </p:txBody>
      </p:sp>
      <p:pic>
        <p:nvPicPr>
          <p:cNvPr id="2050" name="Picture 2" descr="C:\Users\Сергей\Desktop\Для школы\Презентации\часы\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580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3300968"/>
          </a:xfrm>
        </p:spPr>
        <p:txBody>
          <a:bodyPr>
            <a:normAutofit/>
          </a:bodyPr>
          <a:lstStyle/>
          <a:p>
            <a:r>
              <a:rPr lang="ru-RU" sz="1800" dirty="0"/>
              <a:t>Однако вырастая из прыщавых подростков в настоящих мужчин, поклонники наручных часов возвращались к истокам, предпочитая трендовой американской электронике солидную швейцарскую классику. Популяризация мобильных телефонов с встроенными часами не смогла вытеснить из обихода наручные часы в первую очередь именно ввиду их </a:t>
            </a:r>
            <a:r>
              <a:rPr lang="ru-RU" sz="1800" dirty="0" err="1" smtClean="0"/>
              <a:t>статусности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Сергей\Desktop\Для школы\Презентации\часы\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6858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dirty="0"/>
              <a:t>Так сегодня наручные часы – это не просто аксессуар и атрибут, это предмет коллекционирования, произведения ювелирного искусства, ярких дизайнерских решений, инновационных технологий и т.п. За баснословные деньги — дороже чем самый драгоценный в мире </a:t>
            </a:r>
            <a:r>
              <a:rPr lang="ru-RU" sz="1800" dirty="0" err="1"/>
              <a:t>Vertu</a:t>
            </a:r>
            <a:r>
              <a:rPr lang="ru-RU" sz="1800" dirty="0"/>
              <a:t> — наручные часы продаются в бутиках и на крупнейших аукционах. И чем проще они выглядят, чем древнее механизм их работы — тем дороже будет стоить модель.</a:t>
            </a:r>
            <a:endParaRPr lang="ru-RU" sz="1800" dirty="0"/>
          </a:p>
        </p:txBody>
      </p:sp>
      <p:pic>
        <p:nvPicPr>
          <p:cNvPr id="3074" name="Picture 2" descr="http://mobbit.info/media/5/wt_sport_black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9420" y="2347244"/>
            <a:ext cx="366913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2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На 5 июля 2013 года список компаний, которые были заняты в разработке умных часов, включает гигантов рынка вроде </a:t>
            </a:r>
            <a:r>
              <a:rPr lang="ru-RU" sz="1800" dirty="0" err="1">
                <a:hlinkClick r:id="rId2" tooltip="Acer"/>
              </a:rPr>
              <a:t>Acer</a:t>
            </a:r>
            <a:r>
              <a:rPr lang="ru-RU" sz="1800" dirty="0"/>
              <a:t>, </a:t>
            </a:r>
            <a:r>
              <a:rPr lang="ru-RU" sz="1800" dirty="0" err="1">
                <a:hlinkClick r:id="rId3" tooltip="Apple"/>
              </a:rPr>
              <a:t>Apple</a:t>
            </a:r>
            <a:r>
              <a:rPr lang="ru-RU" sz="1800" dirty="0"/>
              <a:t>, </a:t>
            </a:r>
            <a:r>
              <a:rPr lang="ru-RU" sz="1800" dirty="0" err="1">
                <a:hlinkClick r:id="rId4" tooltip="BlackBerry"/>
              </a:rPr>
              <a:t>BlackBerry</a:t>
            </a:r>
            <a:r>
              <a:rPr lang="ru-RU" sz="1800" dirty="0"/>
              <a:t>, </a:t>
            </a:r>
            <a:r>
              <a:rPr lang="ru-RU" sz="1800" dirty="0" err="1">
                <a:hlinkClick r:id="rId5" tooltip="Foxconn"/>
              </a:rPr>
              <a:t>Foxconn</a:t>
            </a:r>
            <a:r>
              <a:rPr lang="ru-RU" sz="1800" dirty="0"/>
              <a:t>, </a:t>
            </a:r>
            <a:r>
              <a:rPr lang="ru-RU" sz="1800" dirty="0" err="1">
                <a:hlinkClick r:id="rId6" tooltip="Google"/>
              </a:rPr>
              <a:t>Google</a:t>
            </a:r>
            <a:r>
              <a:rPr lang="ru-RU" sz="1800" dirty="0"/>
              <a:t>, </a:t>
            </a:r>
            <a:r>
              <a:rPr lang="ru-RU" sz="1800" dirty="0">
                <a:hlinkClick r:id="rId7" tooltip="LG"/>
              </a:rPr>
              <a:t>LG</a:t>
            </a:r>
            <a:r>
              <a:rPr lang="ru-RU" sz="1800" dirty="0"/>
              <a:t>, </a:t>
            </a:r>
            <a:r>
              <a:rPr lang="ru-RU" sz="1800" dirty="0" err="1">
                <a:hlinkClick r:id="rId8" tooltip="Microsoft"/>
              </a:rPr>
              <a:t>Microsoft</a:t>
            </a:r>
            <a:r>
              <a:rPr lang="ru-RU" sz="1800" dirty="0"/>
              <a:t>, </a:t>
            </a:r>
            <a:r>
              <a:rPr lang="ru-RU" sz="1800" dirty="0" err="1">
                <a:hlinkClick r:id="rId9" tooltip="Qualcomm"/>
              </a:rPr>
              <a:t>Qualcomm</a:t>
            </a:r>
            <a:r>
              <a:rPr lang="ru-RU" sz="1800" dirty="0"/>
              <a:t>, </a:t>
            </a:r>
            <a:r>
              <a:rPr lang="ru-RU" sz="1800" dirty="0" err="1">
                <a:hlinkClick r:id="rId10" tooltip="Samsung"/>
              </a:rPr>
              <a:t>Samsung</a:t>
            </a:r>
            <a:r>
              <a:rPr lang="ru-RU" sz="1800" dirty="0"/>
              <a:t>, </a:t>
            </a:r>
            <a:r>
              <a:rPr lang="ru-RU" sz="1800" dirty="0" err="1">
                <a:hlinkClick r:id="rId11" tooltip="Sony"/>
              </a:rPr>
              <a:t>Sony</a:t>
            </a:r>
            <a:r>
              <a:rPr lang="ru-RU" sz="1800" dirty="0"/>
              <a:t>, и </a:t>
            </a:r>
            <a:r>
              <a:rPr lang="ru-RU" sz="1800" dirty="0" err="1">
                <a:hlinkClick r:id="rId12" tooltip="Toshiba"/>
              </a:rPr>
              <a:t>Toshiba</a:t>
            </a:r>
            <a:r>
              <a:rPr lang="ru-RU" sz="1800" dirty="0"/>
              <a:t>.</a:t>
            </a:r>
          </a:p>
          <a:p>
            <a:r>
              <a:rPr lang="ru-RU" sz="1800" dirty="0"/>
              <a:t>В сентябре 2013 года выпущены умные часы </a:t>
            </a:r>
            <a:r>
              <a:rPr lang="ru-RU" sz="1800" dirty="0" err="1">
                <a:hlinkClick r:id="rId13" tooltip="Samsung Galaxy Gear"/>
              </a:rPr>
              <a:t>Samsung</a:t>
            </a:r>
            <a:r>
              <a:rPr lang="ru-RU" sz="1800" dirty="0">
                <a:hlinkClick r:id="rId13" tooltip="Samsung Galaxy Gear"/>
              </a:rPr>
              <a:t> </a:t>
            </a:r>
            <a:r>
              <a:rPr lang="ru-RU" sz="1800" dirty="0" err="1">
                <a:hlinkClick r:id="rId13" tooltip="Samsung Galaxy Gear"/>
              </a:rPr>
              <a:t>Galaxy</a:t>
            </a:r>
            <a:r>
              <a:rPr lang="ru-RU" sz="1800" dirty="0">
                <a:hlinkClick r:id="rId13" tooltip="Samsung Galaxy Gear"/>
              </a:rPr>
              <a:t> </a:t>
            </a:r>
            <a:r>
              <a:rPr lang="ru-RU" sz="1800" dirty="0" err="1">
                <a:hlinkClick r:id="rId13" tooltip="Samsung Galaxy Gear"/>
              </a:rPr>
              <a:t>Gear</a:t>
            </a:r>
            <a:r>
              <a:rPr lang="ru-RU" sz="1800" dirty="0"/>
              <a:t>, </a:t>
            </a:r>
            <a:r>
              <a:rPr lang="ru-RU" sz="1800" dirty="0" err="1">
                <a:hlinkClick r:id="rId14" tooltip="Sony SmartWatch"/>
              </a:rPr>
              <a:t>Sony</a:t>
            </a:r>
            <a:r>
              <a:rPr lang="ru-RU" sz="1800" dirty="0">
                <a:hlinkClick r:id="rId14" tooltip="Sony SmartWatch"/>
              </a:rPr>
              <a:t> </a:t>
            </a:r>
            <a:r>
              <a:rPr lang="ru-RU" sz="1800" dirty="0" err="1">
                <a:hlinkClick r:id="rId14" tooltip="Sony SmartWatch"/>
              </a:rPr>
              <a:t>SmartWatch</a:t>
            </a:r>
            <a:r>
              <a:rPr lang="ru-RU" sz="1800" dirty="0">
                <a:hlinkClick r:id="rId14" tooltip="Sony SmartWatch"/>
              </a:rPr>
              <a:t> 2</a:t>
            </a:r>
            <a:r>
              <a:rPr lang="ru-RU" sz="1800" dirty="0"/>
              <a:t>, </a:t>
            </a:r>
            <a:r>
              <a:rPr lang="ru-RU" sz="1800" dirty="0" err="1"/>
              <a:t>Qualcomm</a:t>
            </a:r>
            <a:r>
              <a:rPr lang="ru-RU" sz="1800" dirty="0"/>
              <a:t> </a:t>
            </a:r>
            <a:r>
              <a:rPr lang="ru-RU" sz="1800" dirty="0" err="1"/>
              <a:t>Toq</a:t>
            </a:r>
            <a:r>
              <a:rPr lang="ru-RU" sz="1800" dirty="0"/>
              <a:t>. В ноябре 2013 года компания </a:t>
            </a:r>
            <a:r>
              <a:rPr lang="ru-RU" sz="1800" dirty="0" err="1">
                <a:hlinkClick r:id="rId15" tooltip="Pebble"/>
              </a:rPr>
              <a:t>Pebble</a:t>
            </a:r>
            <a:r>
              <a:rPr lang="ru-RU" sz="1800" dirty="0"/>
              <a:t> сообщила о продаже 190,000 шт. своей модели умных часов.</a:t>
            </a:r>
          </a:p>
          <a:p>
            <a:r>
              <a:rPr lang="ru-RU" sz="1800" dirty="0"/>
              <a:t>На выставке CES в 2014 году была представлено несколько десятков умных часов от разных крупных и мелких производителей. В мае 2014 компания </a:t>
            </a:r>
            <a:r>
              <a:rPr lang="ru-RU" sz="1800" dirty="0" err="1"/>
              <a:t>Google</a:t>
            </a:r>
            <a:r>
              <a:rPr lang="ru-RU" sz="1800" dirty="0"/>
              <a:t> представила платформу для носимых устройств под названием </a:t>
            </a:r>
            <a:r>
              <a:rPr lang="ru-RU" sz="1800" dirty="0" err="1">
                <a:hlinkClick r:id="rId16" tooltip="Android Wear"/>
              </a:rPr>
              <a:t>Android</a:t>
            </a:r>
            <a:r>
              <a:rPr lang="ru-RU" sz="1800" dirty="0">
                <a:hlinkClick r:id="rId16" tooltip="Android Wear"/>
              </a:rPr>
              <a:t> </a:t>
            </a:r>
            <a:r>
              <a:rPr lang="ru-RU" sz="1800" dirty="0" err="1">
                <a:hlinkClick r:id="rId16" tooltip="Android Wear"/>
              </a:rPr>
              <a:t>Wear</a:t>
            </a:r>
            <a:r>
              <a:rPr lang="ru-RU" sz="1800" dirty="0"/>
              <a:t>, о поддержке которой заявили компании </a:t>
            </a:r>
            <a:r>
              <a:rPr lang="ru-RU" sz="1800" dirty="0">
                <a:hlinkClick r:id="rId17" tooltip="HTC"/>
              </a:rPr>
              <a:t>HTC</a:t>
            </a:r>
            <a:r>
              <a:rPr lang="ru-RU" sz="1800" dirty="0"/>
              <a:t>, </a:t>
            </a:r>
            <a:r>
              <a:rPr lang="ru-RU" sz="1800" dirty="0">
                <a:hlinkClick r:id="rId7" tooltip="LG"/>
              </a:rPr>
              <a:t>LG</a:t>
            </a:r>
            <a:r>
              <a:rPr lang="ru-RU" sz="1800" dirty="0"/>
              <a:t>, </a:t>
            </a:r>
            <a:r>
              <a:rPr lang="ru-RU" sz="1800" dirty="0" err="1">
                <a:hlinkClick r:id="rId18" tooltip="Motorola"/>
              </a:rPr>
              <a:t>Motorola</a:t>
            </a:r>
            <a:r>
              <a:rPr lang="ru-RU" sz="1800" dirty="0"/>
              <a:t> и другие</a:t>
            </a:r>
          </a:p>
          <a:p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7667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Список </a:t>
            </a:r>
            <a:r>
              <a:rPr lang="ru-RU" sz="2400" b="1" dirty="0"/>
              <a:t>компаний, которые были заняты в разработке умных </a:t>
            </a:r>
            <a:r>
              <a:rPr lang="ru-RU" sz="2400" b="1" dirty="0" smtClean="0"/>
              <a:t>часов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937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i="1" dirty="0"/>
              <a:t>24 апреля стартовали продажи </a:t>
            </a:r>
            <a:r>
              <a:rPr lang="ru-RU" sz="1800" i="1" dirty="0" err="1"/>
              <a:t>Apple</a:t>
            </a:r>
            <a:r>
              <a:rPr lang="ru-RU" sz="1800" i="1" dirty="0"/>
              <a:t> </a:t>
            </a:r>
            <a:r>
              <a:rPr lang="ru-RU" sz="1800" i="1" dirty="0" err="1"/>
              <a:t>Watch</a:t>
            </a:r>
            <a:r>
              <a:rPr lang="ru-RU" sz="1800" i="1" dirty="0"/>
              <a:t> — умных часов, которых рынок ждал больше двух лет. За эти два года на волне слухов о будущем продукте </a:t>
            </a:r>
            <a:r>
              <a:rPr lang="ru-RU" sz="1800" i="1" dirty="0" err="1"/>
              <a:t>Apple</a:t>
            </a:r>
            <a:r>
              <a:rPr lang="ru-RU" sz="1800" i="1" dirty="0"/>
              <a:t> успела появиться целая индустрия умных часов: наиболее активными игроками здесь оказались главные конкуренты </a:t>
            </a:r>
            <a:r>
              <a:rPr lang="ru-RU" sz="1800" i="1" dirty="0" err="1"/>
              <a:t>Apple</a:t>
            </a:r>
            <a:r>
              <a:rPr lang="ru-RU" sz="1800" i="1" dirty="0"/>
              <a:t> — </a:t>
            </a:r>
            <a:r>
              <a:rPr lang="ru-RU" sz="1800" i="1" dirty="0" err="1"/>
              <a:t>Samsung</a:t>
            </a:r>
            <a:r>
              <a:rPr lang="ru-RU" sz="1800" i="1" dirty="0"/>
              <a:t> и </a:t>
            </a:r>
            <a:r>
              <a:rPr lang="ru-RU" sz="1800" i="1" dirty="0" err="1"/>
              <a:t>Google</a:t>
            </a:r>
            <a:r>
              <a:rPr lang="ru-RU" sz="1800" i="1" dirty="0"/>
              <a:t>. </a:t>
            </a:r>
            <a:endParaRPr lang="ru-RU" dirty="0"/>
          </a:p>
        </p:txBody>
      </p:sp>
      <p:pic>
        <p:nvPicPr>
          <p:cNvPr id="5122" name="Picture 2" descr="C:\Users\Сергей\Desktop\Для школы\Презентации\часы\apple-w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715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Конец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2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02311"/>
            <a:ext cx="8229600" cy="994122"/>
          </a:xfrm>
        </p:spPr>
        <p:txBody>
          <a:bodyPr/>
          <a:lstStyle/>
          <a:p>
            <a:r>
              <a:rPr lang="ru-RU" dirty="0" smtClean="0"/>
              <a:t>Первые наручные часы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312876"/>
            <a:ext cx="5976664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Самые </a:t>
            </a:r>
            <a:r>
              <a:rPr lang="ru-RU" dirty="0"/>
              <a:t>первые наручные часы появились во Франции в 1809. Правда это был сугубо женский вариант — часики на браслете из золота, украшенные драгоценными камнями, были созданы для невесты Евгения </a:t>
            </a:r>
            <a:r>
              <a:rPr lang="ru-RU" dirty="0" err="1"/>
              <a:t>Богарне</a:t>
            </a:r>
            <a:r>
              <a:rPr lang="ru-RU" dirty="0"/>
              <a:t> — пасынка Наполеона Бонапарта.</a:t>
            </a:r>
          </a:p>
        </p:txBody>
      </p:sp>
    </p:spTree>
    <p:extLst>
      <p:ext uri="{BB962C8B-B14F-4D97-AF65-F5344CB8AC3E}">
        <p14:creationId xmlns:p14="http://schemas.microsoft.com/office/powerpoint/2010/main" val="3078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Война — двигатель прогресса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00" dirty="0" smtClean="0"/>
              <a:t>Идею </a:t>
            </a:r>
            <a:r>
              <a:rPr lang="ru-RU" sz="2300" dirty="0"/>
              <a:t>ношения часов на запястье по достоинству оценили только с началом Первой мировой войны — в бою ведь руки заняты штурвалом или артиллерийским орудием, а время сверять остро необходимо для синхронности ударов по противнику. Вот тогда-то офицеры и авиаторы начали крепить свои карманные часы на запястье.</a:t>
            </a:r>
          </a:p>
          <a:p>
            <a:r>
              <a:rPr lang="ru-RU" sz="2300" dirty="0"/>
              <a:t>Самые обеспеченные вояки заказывали уже готовые «</a:t>
            </a:r>
            <a:r>
              <a:rPr lang="ru-RU" sz="2300" dirty="0" err="1"/>
              <a:t>запястники</a:t>
            </a:r>
            <a:r>
              <a:rPr lang="ru-RU" sz="2300" dirty="0"/>
              <a:t>» (с англ. </a:t>
            </a:r>
            <a:r>
              <a:rPr lang="ru-RU" sz="2300" dirty="0" err="1"/>
              <a:t>wristlet</a:t>
            </a:r>
            <a:r>
              <a:rPr lang="ru-RU" sz="2300" dirty="0"/>
              <a:t>), что, в свою очередь повлекло за собой совершенствование часовщиками как механизма, так и эргономичности форм. Ряд компаний вывел на рынок так называемые траншейные часы специально для военных.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i="1" dirty="0">
                <a:latin typeface="+mn-lt"/>
              </a:rPr>
              <a:t>Первые наручные часы для морских офицеров российского флота марки «QUA </a:t>
            </a:r>
            <a:r>
              <a:rPr lang="ru-RU" sz="1800" i="1" dirty="0" err="1">
                <a:latin typeface="+mn-lt"/>
              </a:rPr>
              <a:t>te</a:t>
            </a:r>
            <a:r>
              <a:rPr lang="ru-RU" sz="1800" i="1" dirty="0">
                <a:latin typeface="+mn-lt"/>
              </a:rPr>
              <a:t> MONARD», Порт-Артур. Изготовлены из </a:t>
            </a:r>
            <a:r>
              <a:rPr lang="ru-RU" sz="1800" i="1" dirty="0" smtClean="0">
                <a:latin typeface="+mn-lt"/>
              </a:rPr>
              <a:t>посеребрённой </a:t>
            </a:r>
            <a:r>
              <a:rPr lang="ru-RU" sz="1800" i="1" dirty="0">
                <a:latin typeface="+mn-lt"/>
              </a:rPr>
              <a:t>бронзы в Швейцарии в 1905 году. </a:t>
            </a:r>
            <a:r>
              <a:rPr lang="ru-RU" sz="1800" i="1" dirty="0" smtClean="0">
                <a:latin typeface="+mn-lt"/>
              </a:rPr>
              <a:t>Заводятся </a:t>
            </a:r>
            <a:r>
              <a:rPr lang="ru-RU" sz="1800" i="1" dirty="0" err="1" smtClean="0">
                <a:latin typeface="+mn-lt"/>
              </a:rPr>
              <a:t>ключём</a:t>
            </a:r>
            <a:r>
              <a:rPr lang="ru-RU" sz="1800" i="1" dirty="0" smtClean="0">
                <a:latin typeface="+mn-lt"/>
              </a:rPr>
              <a:t> </a:t>
            </a:r>
            <a:r>
              <a:rPr lang="ru-RU" sz="1800" i="1" dirty="0">
                <a:latin typeface="+mn-lt"/>
              </a:rPr>
              <a:t>на 2 суток.</a:t>
            </a:r>
            <a:endParaRPr lang="ru-RU" sz="1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7704856" cy="3240360"/>
          </a:xfrm>
        </p:spPr>
      </p:pic>
    </p:spTree>
    <p:extLst>
      <p:ext uri="{BB962C8B-B14F-4D97-AF65-F5344CB8AC3E}">
        <p14:creationId xmlns:p14="http://schemas.microsoft.com/office/powerpoint/2010/main" val="3030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1800" dirty="0"/>
              <a:t>От карманных часов траншейные унаследовали переднюю и заднюю крышку на шарнирах, защищающие стекло и механизм, но отныне имели ушки для ремешка. Эти ушки были как будто сделаны из толстой проволоки и приделаны к классическому круглому корпусу (в отличие от современных наручных часов, у которых ушки интегрированы в общий дизайн корпуса) — не больно тонкая работа.</a:t>
            </a:r>
          </a:p>
        </p:txBody>
      </p:sp>
      <p:pic>
        <p:nvPicPr>
          <p:cNvPr id="2050" name="Picture 2" descr="C:\Users\Сергей\Desktop\Для школы\Презентации\часы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8" y="3212976"/>
            <a:ext cx="6858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Первая серия наручных часов была выпущена швейцарской фирмой </a:t>
            </a:r>
            <a:r>
              <a:rPr lang="ru-RU" sz="1800" dirty="0" err="1"/>
              <a:t>Girard-Perregaux</a:t>
            </a:r>
            <a:r>
              <a:rPr lang="ru-RU" sz="1800" dirty="0"/>
              <a:t> в 1880 году для германского военно-морского флота. Инициативу подхватили </a:t>
            </a:r>
            <a:r>
              <a:rPr lang="ru-RU" sz="1800" dirty="0" err="1"/>
              <a:t>Omega</a:t>
            </a:r>
            <a:r>
              <a:rPr lang="ru-RU" sz="1800" dirty="0"/>
              <a:t>, </a:t>
            </a:r>
            <a:r>
              <a:rPr lang="ru-RU" sz="1800" dirty="0" err="1"/>
              <a:t>Longines</a:t>
            </a:r>
            <a:r>
              <a:rPr lang="ru-RU" sz="1800" dirty="0"/>
              <a:t> и другие производители часов. Впрочем, значительных отличий между часами разных производителей не было. Принцип их работы оставался единым — это был механизм 90-х годов XIX века, который изначально предназначался для женских часов-кулонов и имел маркировку «</a:t>
            </a:r>
            <a:r>
              <a:rPr lang="ru-RU" sz="1800" dirty="0" err="1"/>
              <a:t>Swiss</a:t>
            </a:r>
            <a:r>
              <a:rPr lang="ru-RU" sz="1800" dirty="0"/>
              <a:t>».</a:t>
            </a:r>
          </a:p>
          <a:p>
            <a:r>
              <a:rPr lang="ru-RU" sz="1800" dirty="0"/>
              <a:t>На дизайн же во время войны внимания и вовсе не обращали — все «</a:t>
            </a:r>
            <a:r>
              <a:rPr lang="ru-RU" sz="1800" dirty="0" err="1"/>
              <a:t>запястники</a:t>
            </a:r>
            <a:r>
              <a:rPr lang="ru-RU" sz="1800" dirty="0"/>
              <a:t>» были практически одинаковыми: эмалевый циферблат с крупными белыми цифрами и люминесцентная часовая стрелка. Зачастую на них не было даже указано название производителя. Корпус изготавливался из стали, серебра или золота.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7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Для школы\Презентации\часы\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5100"/>
            <a:ext cx="5473824" cy="39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50912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Часы марки </a:t>
            </a:r>
            <a:r>
              <a:rPr lang="ru-RU" i="1" dirty="0" err="1"/>
              <a:t>Helios</a:t>
            </a:r>
            <a:r>
              <a:rPr lang="ru-RU" i="1" dirty="0"/>
              <a:t> времен Второй мировой войны с хронометром и интегрированными к корпусу ушками. Партию таких часов заказали специально для Гитлеровских сухопутных подразделений.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9377"/>
            <a:ext cx="8229600" cy="3645024"/>
          </a:xfrm>
        </p:spPr>
        <p:txBody>
          <a:bodyPr>
            <a:normAutofit/>
          </a:bodyPr>
          <a:lstStyle/>
          <a:p>
            <a:r>
              <a:rPr lang="ru-RU" sz="1800" dirty="0"/>
              <a:t>А уже после войны наручные часы «пошли в народ» и, как говорится, понеслась душа в рай. Первоначальной функции, то бишь отсчета времени, обывателю стало недостаточно — подавай ему утонченный дизайн, всяческие отличительные </a:t>
            </a:r>
            <a:r>
              <a:rPr lang="ru-RU" sz="1800" dirty="0" smtClean="0"/>
              <a:t>знаки и </a:t>
            </a:r>
            <a:r>
              <a:rPr lang="ru-RU" sz="1800" dirty="0"/>
              <a:t>прочую статусную атрибутику.</a:t>
            </a:r>
          </a:p>
          <a:p>
            <a:endParaRPr lang="ru-RU" sz="1800" dirty="0"/>
          </a:p>
        </p:txBody>
      </p:sp>
      <p:pic>
        <p:nvPicPr>
          <p:cNvPr id="4098" name="Picture 2" descr="C:\Users\Сергей\Desktop\Для школы\Презентации\часы\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752528" cy="26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65313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Маркам пришлось соревноваться за доли рынка уже не столько посредством совершенствования функциональности, сколько в разрезе дизайна. Впрочем, прогресс шел вперед в обеих областях. Так сперва расширили возможности наручных часов, добавив на циферблат хронометр для замера географической долготы, люнет (секундомер), календарь, отображающий дату и месяц, индикатор запаса хода.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8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/>
              <a:t>Но поколение </a:t>
            </a:r>
            <a:r>
              <a:rPr lang="ru-RU" sz="1800" dirty="0" err="1"/>
              <a:t>Pepsi</a:t>
            </a:r>
            <a:r>
              <a:rPr lang="ru-RU" sz="1800" dirty="0"/>
              <a:t> требовало инноваций — в их среде все большую популярность приобретала электроника: роботы в кино, электро-поп — в музыке… Конечно, молодежь </a:t>
            </a:r>
            <a:r>
              <a:rPr lang="ru-RU" sz="1800" dirty="0" err="1"/>
              <a:t>по-достоинству</a:t>
            </a:r>
            <a:r>
              <a:rPr lang="ru-RU" sz="1800" dirty="0"/>
              <a:t> оценила электронные часы, циферблат которых чем-то напоминал панели управления космических кораблей (как у Гагарина) и подсвечивался изнутри светодиодами (как у Электроника).</a:t>
            </a:r>
          </a:p>
          <a:p>
            <a:endParaRPr lang="ru-RU" sz="1800" dirty="0"/>
          </a:p>
        </p:txBody>
      </p:sp>
      <p:pic>
        <p:nvPicPr>
          <p:cNvPr id="1026" name="Picture 2" descr="http://media.vorotila.ru/ru/items/t1@c84b726f-9dd3-4735-b170-e43240f14126/im-watch-umnye-cha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5848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61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851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История развития наручных часов</vt:lpstr>
      <vt:lpstr>Первые наручные часы</vt:lpstr>
      <vt:lpstr>Война — двигатель прогресса </vt:lpstr>
      <vt:lpstr>Первые наручные часы для морских офицеров российского флота марки «QUA te MONARD», Порт-Артур. Изготовлены из посеребрённой бронзы в Швейцарии в 1905 году. Заводятся ключём на 2 суток.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RePack by Diakov</cp:lastModifiedBy>
  <cp:revision>13</cp:revision>
  <dcterms:created xsi:type="dcterms:W3CDTF">2015-11-18T16:00:17Z</dcterms:created>
  <dcterms:modified xsi:type="dcterms:W3CDTF">2016-02-03T18:41:45Z</dcterms:modified>
</cp:coreProperties>
</file>