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8" r:id="rId3"/>
    <p:sldId id="295" r:id="rId4"/>
    <p:sldId id="296" r:id="rId5"/>
    <p:sldId id="297" r:id="rId6"/>
    <p:sldId id="299" r:id="rId7"/>
    <p:sldId id="263" r:id="rId8"/>
    <p:sldId id="264" r:id="rId9"/>
    <p:sldId id="279" r:id="rId10"/>
    <p:sldId id="294" r:id="rId11"/>
    <p:sldId id="257" r:id="rId12"/>
    <p:sldId id="280" r:id="rId13"/>
    <p:sldId id="266" r:id="rId14"/>
    <p:sldId id="265" r:id="rId15"/>
    <p:sldId id="259" r:id="rId16"/>
    <p:sldId id="260" r:id="rId17"/>
    <p:sldId id="282" r:id="rId18"/>
    <p:sldId id="262" r:id="rId19"/>
    <p:sldId id="267" r:id="rId20"/>
    <p:sldId id="283" r:id="rId21"/>
    <p:sldId id="268" r:id="rId22"/>
    <p:sldId id="269" r:id="rId23"/>
    <p:sldId id="270" r:id="rId24"/>
    <p:sldId id="284" r:id="rId25"/>
    <p:sldId id="285" r:id="rId26"/>
    <p:sldId id="300" r:id="rId27"/>
    <p:sldId id="275" r:id="rId28"/>
    <p:sldId id="287" r:id="rId29"/>
    <p:sldId id="286" r:id="rId30"/>
    <p:sldId id="278" r:id="rId31"/>
    <p:sldId id="288" r:id="rId32"/>
    <p:sldId id="289" r:id="rId33"/>
    <p:sldId id="290" r:id="rId34"/>
    <p:sldId id="291" r:id="rId35"/>
    <p:sldId id="292" r:id="rId36"/>
    <p:sldId id="293" r:id="rId37"/>
    <p:sldId id="30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7" autoAdjust="0"/>
  </p:normalViewPr>
  <p:slideViewPr>
    <p:cSldViewPr>
      <p:cViewPr varScale="1">
        <p:scale>
          <a:sx n="57" d="100"/>
          <a:sy n="57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F170-F4AB-4A19-AD25-2F9B9D86B62F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2779-570E-419D-A980-E2A813D98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6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Индию</a:t>
            </a:r>
            <a:r>
              <a:rPr lang="ru-RU" baseline="0" dirty="0" smtClean="0"/>
              <a:t> по праву называют колыбелью древнейших цивилизаций, т.к. она дала миру множество научных и художественных открытий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9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Храмы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Недалеко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Аджанты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базальтовом откосе сохранился комплекс из 34 пещерных храмов, создававшийся на протяжении VIII—IX вв. Большинство из них являются индуистскими, а двенадцать — буддийскими. Несомненно влияние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ранних пещерных храмов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Аджанты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если в них главную роль играла живопись, то природные особенности и веяния нового времени привели к тому, что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стала главенствовать каменная скульптура. Пещерные залы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отличаются от предшествующих скальных храмов размерами и более сложным планом. В скалах проложены длинные галереи, площадь некоторых залов достигает 1600 м2. Стены залов в изобилии украшены статуями и рельефами.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Главный пещерный храм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носит название Тин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Тхал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крупнейший подземный храм, когда-либо созданный в Индии. Он состоит из трех этажей и располагается в глубине прямоугольного двора, напоминающего узкий колодец. Вход в него открывают узкие монолитные ворота. Фасад храма предельно прост и аскетически суров — три ряда квадратных колонн, опирающихся на монолитные скальные платформы. В храм ведет высеченная в камне неширокая лестница. Когда человек попадает внутрь подземного святилища, его взору открываются обширные залы с бесчисленными мощными квадратными колоннами и изваяниями буддийских божеств. Залы Тин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Тхала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подавляют своими колоссальными формами. Мрачное мистическое настроение усиливается благодаря эффекту сгущающегося в глубине храма сумрака, в котором призрачно мерцают огромные каменные изваяния.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Подобное впечатление производят и другие, меньшие по размерам пещерные храмы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храме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Рамешвара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скульптурный рельеф и каменная резьба господствуют практически на всей поверхности стен и колонн. Огромные настенные горельефы буквально обступают зрителей. Фантастические изваяния, вырубленные в скале, пугают своей пластической мощью и ярким контрастом света и тени. Фасады храма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Рамешвара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украшают четыре колонны и две полуколонны с покрытыми сложной резьбой капителями и большими женскими фигурами-кариатидами, расположенными по обе стороны колонн.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2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Огромный скальный храм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Кайласанатха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высеченный в монолитной, одиноко стоящей скале, является центральным сооружением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Эллоры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 величине его можно сравнить со скальным храмом Древнего Египта в Абу-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Симбеле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Белоснежный силуэт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Кайласанатхи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ярким пятном выделяется на фоне скал, возвышаясь среди окружающих пещер-храмов. В середине храма высятся монументальные изваяния слонов и львов высотой около 3 м, словно держащие на своих спинах его тяжесть. Эта идея огромного сооружения, покоящегося на спинах слонов и львов, носит мифологический характер — ведь мир представлялся древним индийцам стоящим на трех слонах. Только слонов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Кайласанатхе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гораздо больше. Сверху донизу храм покрыт искусно выполненной каменной резьбой. Многочисленные рельефы посвящены Шиве («Шива-победитель», «Похищение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Ситы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др.) и поражают драматизмом изображенных событий.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Тут суть в том, что эти храмы создавались по принципу скульптуры - не складывались из камня, а были вытесаны из него, из цельной скалы. Отсекали все лишнее - и получался храм.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Тут суть в том, что эти храмы создавались по принципу скульптуры - не складывались из камня, а были вытесаны из него, из цельной скалы. Отсекали все лишнее - и получался храм.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BZ" dirty="0" smtClean="0"/>
              <a:t>artclassic.edu.ru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Z" dirty="0" smtClean="0"/>
              <a:t>http://artclassic.edu.ru/catalog.asp?ob_no=18936&amp;cat_ob_no=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wordtravel.com.ua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Приняв в 1638 г. решение о переводе столицы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Дели, император приказал начать строительство своего «земного рая» на берегу реки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Джамна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(эта же река была им выбрана и для строительства Тадж-Махала). Сегодня его называют Старый Дели, а в то время он назывался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Шаджеханабадом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 честь его императора.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«Красном форте», строительство которого началось в 1639 г., а закончилось вероятнее всего в 1648 г., проживало около 3 000 человек. Он стал первой цитаделью эпохи Моголов, задуманной в форме неправильного восьмиугольника, что стало позднее особенностью архитектурного стиля времен этой династии. Строительным материалом были кирпичи, облицованные керамикой или красным мрамором. В его архитектуре гармонично сочетаются персидские,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тимуридские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индуистские элементы. Стиль сооружения, для которого характерны сложные геометрические композиции, также был назван по имени императора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шахджехани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Смыкающиеся на севере со более ранним фортом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Салимгарх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построенным Ислам Шах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1546 г., стены ограждения «Красного форта» имеют длину более двух километров. Со стороны реки их высота составляла 16 м, а со стороны города – 36 м. У цитадели было двое входных ворот – одни открывали путь на Дели, а другие –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Лахор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Первые предназначалась для пропуска солдат и дворцовой прислуги; вторые, выходившие на площадь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(«дворцовый базар»), – для посетителей и самого императора. Широкая дорога, ведущая с севера на юг и пролегавшая вдоль базара, отделяла военный лагерь на востоке от дворца – на западе.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Гораздо позже,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середины XIX века в Лал-Кила квартировали британские войска. Дворец был перестроен, сады заменили английскими, большая часть сказочных богатств не сохранилась.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 1947 году Лал-Кила заняли индийские повстанцы, и дворец первым узнал: Индия снова стала свободной. С тех пор ежегодно в день независимости Индии над Лал-Кила поднимают флаг и премьер-министр обращается к народу.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Стена форта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Лал Кила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расположен с восточной стороны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Шахджаханабада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само название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Лал Кила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происходит от огромной стены, которая окружает крепость. Безусловно, именно она является главной достопримечательностью форта. Длина стены составляет около 2,5 км, а высота колеблется от 16 метров в сторону реки до 33 метров в сторону 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Стена имеет два выхода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Делийские 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Лахорские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Лахорские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ворота являются главным входом в форт и ведут к рынку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Чатта-Чоук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где торговцы продавали свои товары местной знати. Рынок существует и по сей день, и сейчас там тоже можно купить товары на любой вкус.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Около главного входа в форт расположено каменное возвышение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Диван-и-Ам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Зал общих аудиенций. Венчает его изящно украшенная золоченная ограда. Шах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Джахан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сидел на высоком троне рядом, но немного ниже, на мраморных лавках размещались королевские князья и визири, а остальные придворные и знать выстраивались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Диван-и-Аме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зависимости от их рангов и иерархии.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троном располагались императорские покои, которые состояли из ряда шатров, между которыми протекал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Нехр-И-Бершит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(Райский поток). В северо-восточной стороне форта находится водонапорная башня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Бурдж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помощью которой в форт поступала вода из реки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Ямуна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она наполняла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Нехр-И-Бершит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Рядом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Диван-И-Амом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построен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Ранг-Махал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(Разноцветный дворец), украшенный множеством разноцветных украшений в виде прекрасных цветочных орнаментов. На одной стене расположены пять резных окон, откуда принцессы могли смотреть битвы слонов. В центре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Ранг-Махала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есть бассейн с лотосом из белого мрамора в центре, украшенный сверкающими самоцветами, выполненными в форме цветков и листьев.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 лучшим залом в Красном форте является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Диван-И-Кхас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(Зал частных аудиенций), который использовался для судебных разбирательств и различных придворных мероприятий.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Диван-И-Кхас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трех сторон окружен открытыми арками. Когда-то он имел серебряный потолок, который поддерживается 32 колоннами, украшенными прекрасной резьбой и инкрустированными самоцветами.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. Построенный им </a:t>
            </a:r>
            <a:r>
              <a:rPr lang="ru-RU" sz="1200" dirty="0" err="1" smtClean="0"/>
              <a:t>Кала-а-Мубрака</a:t>
            </a:r>
            <a:r>
              <a:rPr lang="ru-RU" sz="1200" dirty="0" smtClean="0"/>
              <a:t>, позднее получивший известность как «</a:t>
            </a:r>
            <a:r>
              <a:rPr lang="ru-RU" sz="1200" b="1" dirty="0" smtClean="0"/>
              <a:t>Красный форт</a:t>
            </a:r>
            <a:r>
              <a:rPr lang="ru-RU" sz="1200" dirty="0" smtClean="0"/>
              <a:t>», - это цитадель, в которой находилась и его столица, и императорская резиденция с ее административными службами.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органичной простоте ступы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заключен глубокий символический смысл. Полусферический купол символизирует небесный свод, надстройка с квадратным основанием в форме балкончика на вершине купола — священную гору Меру. Возвышающийся над куполом стержень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навершием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виде священного трехъярусного каменного зонта уподоблялся мировой оси, а три яруса зонта означают три неба. В ступе, как считается, хранятся священные реликвии Будды.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время правления царя </a:t>
            </a:r>
            <a:r>
              <a:rPr lang="ru-RU" dirty="0" err="1" smtClean="0"/>
              <a:t>Ашоки</a:t>
            </a:r>
            <a:r>
              <a:rPr lang="ru-RU" dirty="0" smtClean="0"/>
              <a:t> в архитектуре империи </a:t>
            </a:r>
            <a:r>
              <a:rPr lang="ru-RU" dirty="0" err="1" smtClean="0"/>
              <a:t>Маурьев</a:t>
            </a:r>
            <a:r>
              <a:rPr lang="ru-RU" dirty="0" smtClean="0"/>
              <a:t> получили распространение буддийские мемориальные и погребальные сооружения — ступы. В отличие от других буддийских построек, имевших внутренние помещения и вход, ступа была монолитной и цельной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Нирвана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(санскр., буквально — угасание, затухание), центральное понятие религиозной философии буддизма (а также джайнизма), означающее высшее состояние, конечную цель духовных стремлений человека.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Нирва́на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Нибба́на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(санскр.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निर्वाण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nirvāṇa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IAST, пали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nibbāna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«угасание, прекращение») — понятие в индийской религиозной мысли, обозначающее высшую цель всех живых существ и играющее важнейшую роль в буддизме.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Во время правления царя </a:t>
            </a:r>
            <a:r>
              <a:rPr lang="ru-RU" dirty="0" err="1" smtClean="0"/>
              <a:t>Ашоки</a:t>
            </a:r>
            <a:r>
              <a:rPr lang="ru-RU" dirty="0" smtClean="0"/>
              <a:t> в архитектуре империи </a:t>
            </a:r>
            <a:r>
              <a:rPr lang="ru-RU" dirty="0" err="1" smtClean="0"/>
              <a:t>Маурьев</a:t>
            </a:r>
            <a:r>
              <a:rPr lang="ru-RU" dirty="0" smtClean="0"/>
              <a:t> получили распространение буддийские мемориальные и погребальные сооружения — ступы. В отличие от других буддийских построек, имевших внутренние помещения и вход, ступа была монолитной и цельной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Нирвана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(санскр., буквально — угасание, затухание), центральное понятие религиозной философии буддизма (а также джайнизма), означающее высшее состояние, конечную цель духовных стремлений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Ступа окружена массивной оградой. Четыре пары ворот (</a:t>
            </a:r>
            <a:r>
              <a:rPr lang="ru-RU" dirty="0" err="1" smtClean="0"/>
              <a:t>тораны</a:t>
            </a:r>
            <a:r>
              <a:rPr lang="ru-RU" dirty="0" smtClean="0"/>
              <a:t>) указывают четыре стороны света и своими покрытыми глубокой резьбой балками и колоннами представляют главные стороны учения; они завораживают зрителя своими историями и картинами. На западных воротах архитравы опираются на пузатых карликов. Рельефы этих ворот представляют наибольший интерес. На задней стороне одного из столбов изображена сцена искушения Будды </a:t>
            </a:r>
            <a:r>
              <a:rPr lang="ru-RU" dirty="0" err="1" smtClean="0"/>
              <a:t>Марой</a:t>
            </a:r>
            <a:r>
              <a:rPr lang="ru-RU" dirty="0" smtClean="0"/>
              <a:t>, при этом демоны спасаются бегством, а ангелы торжествуют победу Будды над искусителем. На верхнем архитраве изображены семь </a:t>
            </a:r>
            <a:r>
              <a:rPr lang="ru-RU" dirty="0" err="1" smtClean="0"/>
              <a:t>инкарнаций</a:t>
            </a:r>
            <a:r>
              <a:rPr lang="ru-RU" dirty="0" smtClean="0"/>
              <a:t> Будды, однако поскольку в то время еще не существовало антропоморфных изображений Будды, учитель является то в виде ступы, то в виде священного дерева </a:t>
            </a:r>
            <a:r>
              <a:rPr lang="ru-RU" dirty="0" err="1" smtClean="0"/>
              <a:t>Бо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целом форма и декоративная проработка фигур заимствованы из движений и позиций танца, который всегда был источником вдохновения для индийских художников. </a:t>
            </a:r>
          </a:p>
          <a:p>
            <a:endParaRPr lang="ru-RU" dirty="0" smtClean="0"/>
          </a:p>
          <a:p>
            <a:r>
              <a:rPr lang="ru-RU" dirty="0" smtClean="0"/>
              <a:t>Значение ранних ступ (в </a:t>
            </a:r>
            <a:r>
              <a:rPr lang="ru-RU" dirty="0" err="1" smtClean="0"/>
              <a:t>Бхархуте</a:t>
            </a:r>
            <a:r>
              <a:rPr lang="ru-RU" dirty="0" smtClean="0"/>
              <a:t> и </a:t>
            </a:r>
            <a:r>
              <a:rPr lang="ru-RU" dirty="0" err="1" smtClean="0"/>
              <a:t>Санчи</a:t>
            </a:r>
            <a:r>
              <a:rPr lang="ru-RU" dirty="0" smtClean="0"/>
              <a:t>) — в богатстве представленных на них образов: жанровые сцены, </a:t>
            </a:r>
            <a:r>
              <a:rPr lang="ru-RU" dirty="0" err="1" smtClean="0"/>
              <a:t>джатаки</a:t>
            </a:r>
            <a:r>
              <a:rPr lang="ru-RU" dirty="0" smtClean="0"/>
              <a:t> (эпизоды из предшествующих жизней исторического Будды) и самостоятельные фигуры могут служить наглядной энциклопедией искусства раннего периода. На столбах ворот высечены рельефы с изображением древнейших ведийских божеств. Якши и </a:t>
            </a:r>
            <a:r>
              <a:rPr lang="ru-RU" dirty="0" err="1" smtClean="0"/>
              <a:t>якшини</a:t>
            </a:r>
            <a:r>
              <a:rPr lang="ru-RU" dirty="0" smtClean="0"/>
              <a:t> — духи подземных недр и сил природы, тесно связанные с культом плодородия. Якши и </a:t>
            </a:r>
            <a:r>
              <a:rPr lang="ru-RU" dirty="0" err="1" smtClean="0"/>
              <a:t>якшини</a:t>
            </a:r>
            <a:r>
              <a:rPr lang="ru-RU" dirty="0" smtClean="0"/>
              <a:t> изображались в виде людей. </a:t>
            </a:r>
            <a:r>
              <a:rPr lang="ru-RU" dirty="0" err="1" smtClean="0"/>
              <a:t>Якшини</a:t>
            </a:r>
            <a:r>
              <a:rPr lang="ru-RU" dirty="0" smtClean="0"/>
              <a:t>, происходившие от богинь растительного царства, иногда играли роль духов деревьев. В буддизме </a:t>
            </a:r>
            <a:r>
              <a:rPr lang="ru-RU" dirty="0" err="1" smtClean="0"/>
              <a:t>якши</a:t>
            </a:r>
            <a:r>
              <a:rPr lang="ru-RU" dirty="0" smtClean="0"/>
              <a:t> и </a:t>
            </a:r>
            <a:r>
              <a:rPr lang="ru-RU" dirty="0" err="1" smtClean="0"/>
              <a:t>якшини</a:t>
            </a:r>
            <a:r>
              <a:rPr lang="ru-RU" dirty="0" smtClean="0"/>
              <a:t> считались низшими божествами, однако их роль значительна: в широком смысле они были охранителями учения, а в узком — охраняли буддийский храм от злых духов, в силу этого их часто изображали попарно на воротах и оградах ступ и других культовых построек.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BZ" dirty="0" smtClean="0"/>
              <a:t>artclassic.edu.ru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Z" dirty="0" smtClean="0"/>
              <a:t>ru.wikipedia.org/wiki</a:t>
            </a:r>
            <a:endParaRPr lang="ru-RU" dirty="0" smtClean="0"/>
          </a:p>
          <a:p>
            <a:r>
              <a:rPr lang="ru-RU" dirty="0" smtClean="0"/>
              <a:t>. В дальнем конце молитвенного зала возвышается ступа — наиболее конкретный и мощный из символов буддизма, означающий победу Будды над иллюзией, т.е. его нирвану.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2779-570E-419D-A980-E2A813D981A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rtprojekt.ru/library/arthistory1/pic/st040_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artprojekt.ru/library/arthistory1/pic/st090_0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cient.gerodot.ru/topics/data/india/images/india35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hyperlink" Target="http://upload.wikimedia.org/wikipedia/commons/c/ca/Red_Fort_facade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ightseen.turistua.com/ru/gallery/528/krasnyiy-fort-34489U002Ejpg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rtclassic.edu.ru/attach.asp?a_no=9879"/>
          <p:cNvPicPr>
            <a:picLocks noChangeAspect="1" noChangeArrowheads="1"/>
          </p:cNvPicPr>
          <p:nvPr/>
        </p:nvPicPr>
        <p:blipFill>
          <a:blip r:embed="rId3" cstate="screen">
            <a:biLevel thresh="50000"/>
          </a:blip>
          <a:srcRect/>
          <a:stretch>
            <a:fillRect/>
          </a:stretch>
        </p:blipFill>
        <p:spPr bwMode="auto">
          <a:xfrm>
            <a:off x="7400894" y="214290"/>
            <a:ext cx="1743106" cy="217888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line1.pn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14" y="1857364"/>
            <a:ext cx="6929486" cy="414026"/>
          </a:xfrm>
          <a:prstGeom prst="rect">
            <a:avLst/>
          </a:prstGeom>
        </p:spPr>
      </p:pic>
      <p:pic>
        <p:nvPicPr>
          <p:cNvPr id="7" name="Рисунок 6" descr="line1.pn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071538" y="2071678"/>
            <a:ext cx="6929486" cy="414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081" y="1658160"/>
            <a:ext cx="7772400" cy="1470025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ШЕДЕВРЫ АРХИТЕКТУРЫ ИНДИИ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Резные ворота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>
            <a:off x="428596" y="2285992"/>
            <a:ext cx="6929486" cy="4286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Рисунок 5" descr="Logo_za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5728"/>
            <a:ext cx="2152650" cy="15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6215082"/>
            <a:ext cx="342899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Учитель ИЗО,МХК  Лебедь С.Г.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400" dirty="0" smtClean="0"/>
              <a:t>III—II вв. до н. э.</a:t>
            </a:r>
            <a:br>
              <a:rPr lang="ru-RU" sz="2400" dirty="0" smtClean="0"/>
            </a:br>
            <a:r>
              <a:rPr lang="ru-RU" sz="2400" dirty="0" smtClean="0"/>
              <a:t> (ограда II в. до н. э., ворота I в. до н. э.)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http://artclassic.edu.ru/attach.asp?a_no=987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5218446" cy="348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457200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/>
              <a:t>en.wikipedia.org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500174"/>
            <a:ext cx="35718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Одна из самых древних сохранившихся ступ была сооружена в </a:t>
            </a:r>
            <a:r>
              <a:rPr lang="ru-RU" sz="2000" dirty="0" err="1" smtClean="0"/>
              <a:t>Санчи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Маурьях</a:t>
            </a:r>
            <a:r>
              <a:rPr lang="ru-RU" sz="2000" dirty="0" smtClean="0"/>
              <a:t> (</a:t>
            </a:r>
            <a:r>
              <a:rPr lang="ru-RU" sz="2000" dirty="0" err="1" smtClean="0"/>
              <a:t>ок</a:t>
            </a:r>
            <a:r>
              <a:rPr lang="ru-RU" sz="2000" dirty="0" smtClean="0"/>
              <a:t>. 250 г. до н. э.). Позднее она была перестроена и несколько увеличена в размерах. </a:t>
            </a:r>
          </a:p>
          <a:p>
            <a:endParaRPr lang="ru-RU" sz="2000" dirty="0"/>
          </a:p>
          <a:p>
            <a:r>
              <a:rPr lang="ru-RU" sz="2000" dirty="0" smtClean="0"/>
              <a:t>Полусферический купол ступы покоится на круглом основании с идущей по всему периметру террасой.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28582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Терраса предназначалась для ритуального обряда поклонения, который состоял в том, что молящиеся обходили ступу кругом, по часовой стрелке. С южной стороны к террасе ведут две симметричные лестницы.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400" dirty="0" smtClean="0"/>
              <a:t>III—II вв. до н. э.</a:t>
            </a:r>
            <a:br>
              <a:rPr lang="ru-RU" sz="2400" dirty="0" smtClean="0"/>
            </a:br>
            <a:r>
              <a:rPr lang="ru-RU" sz="2400" dirty="0" smtClean="0"/>
              <a:t> (ограда II в. до н. э., ворота I в. до н. э.)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http://artclassic.edu.ru/attach.asp?a_no=987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5218446" cy="348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457200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/>
              <a:t>en.wikipedia.org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500174"/>
            <a:ext cx="3429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вершине купола установлена колонна, как бы выходящая из сердцевины ступы. В этом исследователи усматривают продолжение культа колонн </a:t>
            </a:r>
            <a:r>
              <a:rPr lang="ru-RU" sz="2000" dirty="0" err="1" smtClean="0"/>
              <a:t>Ашоки</a:t>
            </a:r>
            <a:r>
              <a:rPr lang="ru-RU" sz="2000" dirty="0" smtClean="0"/>
              <a:t>. </a:t>
            </a:r>
          </a:p>
          <a:p>
            <a:endParaRPr lang="ru-RU" sz="2000" dirty="0"/>
          </a:p>
          <a:p>
            <a:r>
              <a:rPr lang="ru-RU" sz="2000" dirty="0" smtClean="0"/>
              <a:t>Центральный столб, символизирующий ось Вселенной, увенчан круглыми дисками и окружен оградой из квадратных столбов.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93602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Зонты олицетворяют небесные уровни или ступени восхождения к нирване. Три зонтика символизируют три драгоценности: Будду, Закон и монашескую общину.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Ранние ступы служили местом захоронения реликвий самого Будды. </a:t>
            </a:r>
          </a:p>
          <a:p>
            <a:r>
              <a:rPr lang="ru-RU" sz="2400" dirty="0" smtClean="0"/>
              <a:t>Существует легенда о том, что Будду спросили, какой должна быть его гробница. </a:t>
            </a:r>
          </a:p>
          <a:p>
            <a:r>
              <a:rPr lang="ru-RU" sz="2400" dirty="0" smtClean="0"/>
              <a:t>Учитель расстелил на земле свой плащ и перевернул на него круглую чашу для сбора подаяний. Так ступа приобрела свою полусферическую форму. </a:t>
            </a:r>
            <a:r>
              <a:rPr lang="ru-RU" sz="2400" b="1" dirty="0" smtClean="0"/>
              <a:t>Полусфера, символ Неба и бесконечности, в буддизме означает нирвану Будды (то есть его окончательное освобождение от мира), а также и самого Будду. </a:t>
            </a:r>
          </a:p>
        </p:txBody>
      </p:sp>
      <p:pic>
        <p:nvPicPr>
          <p:cNvPr id="5" name="Picture 3" descr="Резные ворота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2428860" y="4500570"/>
            <a:ext cx="3653843" cy="213088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Резные воро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00990" cy="437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500063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/>
              <a:t>archi.1001chudo.ru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400" dirty="0" smtClean="0"/>
              <a:t>III—II вв. до н. э.</a:t>
            </a:r>
            <a:br>
              <a:rPr lang="ru-RU" sz="2400" dirty="0" smtClean="0"/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7214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традиции ограда вокруг центрального шеста должна была скрывать его от молящихся во время ритуального обхода.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Резные ворота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7" name="Picture 3" descr="Резные воро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334269" cy="550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621508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/>
              <a:t>www.buddhanet.net, www.shunya.net, fog.ccsf.cc.ca.us,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dirty="0" smtClean="0"/>
              <a:t>III—II вв. до н. э. </a:t>
            </a:r>
            <a:br>
              <a:rPr lang="ru-RU" sz="2800" dirty="0" smtClean="0"/>
            </a:br>
            <a:r>
              <a:rPr lang="ru-RU" sz="2800" dirty="0" smtClean="0"/>
              <a:t>(ограда II в. до н. э., ворота I в. до н. э.).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Западные ворота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72074"/>
            <a:ext cx="2001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sz="1400" dirty="0" smtClean="0"/>
              <a:t>www.greatbuildings.com</a:t>
            </a:r>
            <a:endParaRPr lang="ru-RU" sz="1400" dirty="0"/>
          </a:p>
        </p:txBody>
      </p:sp>
      <p:pic>
        <p:nvPicPr>
          <p:cNvPr id="16386" name="Picture 2" descr="http://artclassic.edu.ru/attach.asp?a_no=98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9095" y="1643050"/>
            <a:ext cx="4648030" cy="293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1643050"/>
            <a:ext cx="36393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Сама ступа также окружена массивной оградой. </a:t>
            </a:r>
          </a:p>
          <a:p>
            <a:r>
              <a:rPr lang="ru-RU" sz="2000" dirty="0" smtClean="0"/>
              <a:t>Четверо ворот (</a:t>
            </a:r>
            <a:r>
              <a:rPr lang="ru-RU" sz="2000" dirty="0" err="1" smtClean="0"/>
              <a:t>тораны</a:t>
            </a:r>
            <a:r>
              <a:rPr lang="ru-RU" sz="2000" dirty="0" smtClean="0"/>
              <a:t>) указывают на четыре стороны света и своими, покрытыми глубокой резьбой, балками и колоннами представляют главные стороны учения; они завораживают зрителя своими историями и картинами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400" dirty="0" smtClean="0"/>
              <a:t>III—II вв. до н. э. (ограда II в. до н. э., ворота I в. до н. э.).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Восточные ворота.</a:t>
            </a:r>
            <a:r>
              <a:rPr lang="ru-RU" sz="2400" dirty="0" smtClean="0"/>
              <a:t> Фрагмент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72206"/>
            <a:ext cx="2001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sz="1400" dirty="0" smtClean="0"/>
              <a:t>www.greatbuildings.com</a:t>
            </a:r>
            <a:endParaRPr lang="ru-RU" sz="1400" dirty="0"/>
          </a:p>
        </p:txBody>
      </p:sp>
      <p:pic>
        <p:nvPicPr>
          <p:cNvPr id="20482" name="Picture 2" descr="http://artclassic.edu.ru/attach.asp?a_no=98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279421" cy="474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135729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Рельефная резьба в </a:t>
            </a:r>
            <a:r>
              <a:rPr lang="ru-RU" sz="2000" b="1" dirty="0" err="1" smtClean="0"/>
              <a:t>Санчи</a:t>
            </a:r>
            <a:r>
              <a:rPr lang="ru-RU" sz="2000" b="1" dirty="0" smtClean="0"/>
              <a:t> ограничена колоннами и балками четырех ворот. </a:t>
            </a:r>
          </a:p>
          <a:p>
            <a:endParaRPr lang="ru-RU" sz="2000" dirty="0"/>
          </a:p>
          <a:p>
            <a:r>
              <a:rPr lang="ru-RU" sz="2000" b="1" dirty="0" smtClean="0"/>
              <a:t>Каждые ворота разделены на три части.</a:t>
            </a:r>
            <a:r>
              <a:rPr lang="ru-RU" sz="2000" dirty="0" smtClean="0"/>
              <a:t> В верхней секции, состоящей из трех архитравов, разворачивается повествование, которое оканчивается в волютах —словно каменные страницы иллюстрированных рукописей, некогда переносимых из деревни в деревню странствующими рассказчиками. </a:t>
            </a:r>
          </a:p>
          <a:p>
            <a:endParaRPr lang="ru-RU" sz="2000" dirty="0"/>
          </a:p>
          <a:p>
            <a:r>
              <a:rPr lang="ru-RU" sz="2000" dirty="0" smtClean="0"/>
              <a:t>Несмотря на тесно расположенные сюжеты, глубокая резьба выполнена настолько искусно, что истории можно рассмотреть даже снизу, с земли.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572032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Пространство заполнено человеческими фигурами, фигурками животных (реальных и фантастических) и буддийскими символами, такими как ступа, лотос и дерево. </a:t>
            </a:r>
          </a:p>
          <a:p>
            <a:r>
              <a:rPr lang="ru-RU" sz="2000" dirty="0" smtClean="0"/>
              <a:t>Капители, которые соединены с балками и квадратными колоннами, окружены львами, слонами и карликами — их фигуры нарушают плоскостность ограды и создают динамический переход от вертикальных колонн к горизонтальным балкам. </a:t>
            </a:r>
            <a:endParaRPr lang="ru-RU" sz="2000" dirty="0"/>
          </a:p>
        </p:txBody>
      </p:sp>
      <p:pic>
        <p:nvPicPr>
          <p:cNvPr id="6" name="Picture 4" descr="Резные воро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38600" cy="266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400" dirty="0" smtClean="0"/>
              <a:t>III—II вв. до н. э. (ограда II в. до н. э., ворота I в. до н. э.).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4000504"/>
            <a:ext cx="2214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1200" dirty="0" smtClean="0"/>
              <a:t>archi.1001chudo.ru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5387" y="4653136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Визуальная связь с балками создается также с помощью кронштейнов в виде женских фигур.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400" dirty="0" smtClean="0"/>
              <a:t>III—II вв. до н. э. (ограда II в. до н. э., ворота I в. до н. э.). </a:t>
            </a:r>
            <a:r>
              <a:rPr lang="ru-RU" sz="2400" dirty="0" err="1" smtClean="0"/>
              <a:t>Якшиня</a:t>
            </a:r>
            <a:r>
              <a:rPr lang="ru-RU" sz="2400" dirty="0" smtClean="0"/>
              <a:t> с восточных ворот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http://artclassic.edu.ru/attach.asp?a_no=987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192274" cy="524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43636" y="6143644"/>
            <a:ext cx="2001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sz="1400" dirty="0" smtClean="0"/>
              <a:t>www.greatbuildings.com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2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один из лучших примеров образа </a:t>
            </a:r>
            <a:r>
              <a:rPr lang="ru-RU" sz="2000" b="1" dirty="0" err="1" smtClean="0"/>
              <a:t>якшини</a:t>
            </a:r>
            <a:r>
              <a:rPr lang="ru-RU" sz="2000" b="1" dirty="0" smtClean="0"/>
              <a:t> </a:t>
            </a:r>
            <a:r>
              <a:rPr lang="ru-RU" sz="2000" dirty="0" smtClean="0"/>
              <a:t>в индийском искусстве. </a:t>
            </a:r>
          </a:p>
          <a:p>
            <a:endParaRPr lang="ru-RU" sz="2000" dirty="0"/>
          </a:p>
          <a:p>
            <a:r>
              <a:rPr lang="ru-RU" sz="2000" dirty="0" smtClean="0"/>
              <a:t>Обнаженный стан древесной богини изящно изгибается, руки тянутся к стволу мангового дерева и его пышной кроне. Движения женщины легки и грациозны, поза свободна и естественна. Эталоном красоты женщины и богини плодородия являются подчеркнуто округлые бедра и бюст.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Чайтья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Чайтья</a:t>
            </a:r>
            <a:r>
              <a:rPr lang="ru-RU" sz="2800" dirty="0" smtClean="0"/>
              <a:t> — один из типов индийской буддийской архитектуры, представляющий собой продолговатый зал с двумя рядами колонн и ступой, помещенной в закругленном конце зала напротив входа (полусферическое погребальное, а затем мемориальное сооружение).</a:t>
            </a:r>
            <a:endParaRPr lang="ru-RU" sz="2800" dirty="0"/>
          </a:p>
        </p:txBody>
      </p:sp>
      <p:pic>
        <p:nvPicPr>
          <p:cNvPr id="22532" name="Picture 4" descr="Картинка 7 из 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5634632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6215082"/>
            <a:ext cx="2540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Чайтья</a:t>
            </a:r>
            <a:r>
              <a:rPr lang="ru-RU" dirty="0" smtClean="0"/>
              <a:t>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err="1" smtClean="0"/>
              <a:t>Карли</a:t>
            </a:r>
            <a:r>
              <a:rPr lang="ru-RU" dirty="0" smtClean="0"/>
              <a:t>. Разрез.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Z" dirty="0" smtClean="0"/>
              <a:t>www.artprojekt.ru</a:t>
            </a:r>
            <a:endParaRPr lang="ru-RU" dirty="0"/>
          </a:p>
        </p:txBody>
      </p:sp>
      <p:pic>
        <p:nvPicPr>
          <p:cNvPr id="22534" name="Picture 6" descr="Картинка 6 из 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3786190"/>
            <a:ext cx="226458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Индия прошла путь измеряемый тысячелетиями.</a:t>
            </a:r>
          </a:p>
          <a:p>
            <a:r>
              <a:rPr lang="ru-RU" sz="2800" dirty="0" smtClean="0"/>
              <a:t>Ее история, начавшаяся в</a:t>
            </a:r>
            <a:r>
              <a:rPr lang="en-US" sz="2800" dirty="0" smtClean="0"/>
              <a:t> III </a:t>
            </a:r>
            <a:r>
              <a:rPr lang="ru-RU" sz="2800" dirty="0" smtClean="0"/>
              <a:t>тысячелетии </a:t>
            </a:r>
            <a:r>
              <a:rPr lang="ru-RU" sz="2800" dirty="0" smtClean="0"/>
              <a:t>до </a:t>
            </a:r>
            <a:r>
              <a:rPr lang="ru-RU" sz="2800" dirty="0" smtClean="0"/>
              <a:t>н.э., имеет родственные черты с культурами Египта, Месопотамии, Персии и Греции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Общая характеристика индийской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3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Чайтья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Карли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800" dirty="0" smtClean="0"/>
              <a:t>I в. до н. э.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643470" cy="34290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I в. до н. э. в культовой архитектуре Индии широко распространились </a:t>
            </a:r>
            <a:r>
              <a:rPr lang="ru-RU" sz="2000" b="1" dirty="0" smtClean="0"/>
              <a:t>пещерные храмы </a:t>
            </a:r>
            <a:r>
              <a:rPr lang="ru-RU" sz="2000" dirty="0" smtClean="0"/>
              <a:t>— </a:t>
            </a:r>
            <a:r>
              <a:rPr lang="ru-RU" sz="2000" b="1" dirty="0" err="1" smtClean="0"/>
              <a:t>чайтьи</a:t>
            </a:r>
            <a:r>
              <a:rPr lang="ru-RU" sz="2000" b="1" dirty="0" smtClean="0"/>
              <a:t>                  </a:t>
            </a:r>
            <a:r>
              <a:rPr lang="ru-RU" sz="2000" dirty="0" smtClean="0"/>
              <a:t>( преимущественно в районах, где вздымающиеся горные плато резко обрываются, создавая ступенчатые стены из твердого камня протяженностью в несколько сотен километров). </a:t>
            </a:r>
          </a:p>
          <a:p>
            <a:r>
              <a:rPr lang="ru-RU" sz="2000" dirty="0" smtClean="0"/>
              <a:t>Примером такого рода сооружений является </a:t>
            </a:r>
            <a:r>
              <a:rPr lang="ru-RU" sz="2000" b="1" dirty="0" err="1" smtClean="0"/>
              <a:t>чайтья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Карли</a:t>
            </a:r>
            <a:r>
              <a:rPr lang="ru-RU" sz="2000" b="1" dirty="0" smtClean="0"/>
              <a:t>. </a:t>
            </a:r>
            <a:r>
              <a:rPr lang="ru-RU" sz="2000" dirty="0" smtClean="0"/>
              <a:t>Перед пещерой возвышались две колонны. Важнейшей деталью фасада </a:t>
            </a:r>
            <a:r>
              <a:rPr lang="ru-RU" sz="2000" dirty="0" err="1" smtClean="0"/>
              <a:t>чайтьи</a:t>
            </a:r>
            <a:r>
              <a:rPr lang="ru-RU" sz="2000" dirty="0" smtClean="0"/>
              <a:t> является огромное подковообразное окно, которое служит основным источником света в храме.</a:t>
            </a:r>
            <a:endParaRPr lang="ru-RU" sz="2000" dirty="0"/>
          </a:p>
        </p:txBody>
      </p:sp>
      <p:pic>
        <p:nvPicPr>
          <p:cNvPr id="4" name="Picture 2" descr="Картинка 8 из 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142984"/>
            <a:ext cx="3311314" cy="466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29454" y="5786454"/>
            <a:ext cx="1256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sz="1400" dirty="0" smtClean="0"/>
              <a:t>www.2india.ru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43306" y="1000108"/>
            <a:ext cx="5214974" cy="55721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Внутреннее пространство отдаленно напоминает базилику: вырубленное в скале пространство </a:t>
            </a:r>
            <a:r>
              <a:rPr lang="ru-RU" sz="2400" dirty="0" err="1" smtClean="0"/>
              <a:t>разделенно</a:t>
            </a:r>
            <a:r>
              <a:rPr lang="ru-RU" sz="2400" dirty="0" smtClean="0"/>
              <a:t> на три “нефа”, отделенные друг от друга рядами колонн с </a:t>
            </a:r>
            <a:r>
              <a:rPr lang="ru-RU" sz="2400" dirty="0" err="1" smtClean="0"/>
              <a:t>горшковидными</a:t>
            </a:r>
            <a:r>
              <a:rPr lang="ru-RU" sz="2400" dirty="0" smtClean="0"/>
              <a:t> базами и сложными капителями (соединение мотивов колокола и цветка лотоса) со скульптурным завершением из группы мужских и женских фигур.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Чайтья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Карли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r>
              <a:rPr lang="ru-RU" sz="2800" dirty="0" smtClean="0"/>
              <a:t>I в. до н. э. Интерьер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286520"/>
            <a:ext cx="1992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sz="1400" dirty="0" smtClean="0"/>
              <a:t>www.newtown.k12.ct.us</a:t>
            </a:r>
            <a:endParaRPr lang="ru-RU" sz="1400" dirty="0"/>
          </a:p>
        </p:txBody>
      </p:sp>
      <p:pic>
        <p:nvPicPr>
          <p:cNvPr id="28674" name="Picture 2" descr="http://artclassic.edu.ru/attach.asp?a_no=98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351762" cy="519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vol_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12" y="3371850"/>
            <a:ext cx="1171575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Рельеф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чайтьи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Карли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.</a:t>
            </a:r>
            <a:r>
              <a:rPr lang="ru-RU" sz="2400" dirty="0" smtClean="0"/>
              <a:t> I в. до н. э.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14298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Наружный фасад </a:t>
            </a:r>
            <a:r>
              <a:rPr lang="ru-RU" dirty="0" err="1" smtClean="0"/>
              <a:t>чайтьи</a:t>
            </a:r>
            <a:r>
              <a:rPr lang="ru-RU" dirty="0" smtClean="0"/>
              <a:t> в </a:t>
            </a:r>
            <a:r>
              <a:rPr lang="ru-RU" dirty="0" err="1" smtClean="0"/>
              <a:t>Карли</a:t>
            </a:r>
            <a:r>
              <a:rPr lang="ru-RU" dirty="0" smtClean="0"/>
              <a:t> украшают скульптурные рельефы с мужскими и женскими фигурами. </a:t>
            </a:r>
          </a:p>
          <a:p>
            <a:r>
              <a:rPr lang="ru-RU" dirty="0" smtClean="0"/>
              <a:t>Возможно, здесь изображены дарители, на средства которых был построен храм. </a:t>
            </a:r>
          </a:p>
          <a:p>
            <a:r>
              <a:rPr lang="ru-RU" dirty="0" smtClean="0"/>
              <a:t>Пары, изображенные на фасаде </a:t>
            </a:r>
            <a:r>
              <a:rPr lang="ru-RU" dirty="0" err="1" smtClean="0"/>
              <a:t>чайтьи</a:t>
            </a:r>
            <a:r>
              <a:rPr lang="ru-RU" dirty="0" smtClean="0"/>
              <a:t>, олицетворяют и два идеала красоты, и два начала в природе — мужское и женское. Их соединение рождает все живое на земле.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200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dirty="0" smtClean="0"/>
              <a:t>www.columbia.edu</a:t>
            </a:r>
            <a:endParaRPr lang="ru-RU" dirty="0"/>
          </a:p>
        </p:txBody>
      </p:sp>
      <p:pic>
        <p:nvPicPr>
          <p:cNvPr id="30722" name="Picture 2" descr="http://artclassic.edu.ru/attach.asp?a_no=98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1214422"/>
            <a:ext cx="453112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Пещеры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Эллора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3"/>
            <a:ext cx="8929718" cy="20717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Комплекс пещерных храмов </a:t>
            </a:r>
            <a:r>
              <a:rPr lang="ru-RU" sz="2400" dirty="0" err="1" smtClean="0"/>
              <a:t>Эллоры</a:t>
            </a:r>
            <a:r>
              <a:rPr lang="ru-RU" sz="2400" dirty="0" smtClean="0"/>
              <a:t> расположен в индийском штате </a:t>
            </a:r>
            <a:r>
              <a:rPr lang="ru-RU" sz="2400" dirty="0" err="1" smtClean="0"/>
              <a:t>Махараштра</a:t>
            </a:r>
            <a:r>
              <a:rPr lang="ru-RU" sz="2400" dirty="0" smtClean="0"/>
              <a:t>, неподалеку от города </a:t>
            </a:r>
            <a:r>
              <a:rPr lang="ru-RU" sz="2400" dirty="0" err="1" smtClean="0"/>
              <a:t>Аурангобада</a:t>
            </a:r>
            <a:r>
              <a:rPr lang="ru-RU" sz="2400" dirty="0" smtClean="0"/>
              <a:t>, и состоит из </a:t>
            </a:r>
            <a:r>
              <a:rPr lang="ru-RU" sz="2400" b="1" dirty="0" smtClean="0"/>
              <a:t>34 пещерных храмов</a:t>
            </a:r>
            <a:r>
              <a:rPr lang="ru-RU" sz="2400" dirty="0" smtClean="0"/>
              <a:t>, создававшихся на протяжении VIII-IX веков. Пещеры </a:t>
            </a:r>
            <a:r>
              <a:rPr lang="ru-RU" sz="2400" dirty="0" err="1" smtClean="0"/>
              <a:t>Эллоры</a:t>
            </a:r>
            <a:r>
              <a:rPr lang="ru-RU" sz="2400" dirty="0" smtClean="0"/>
              <a:t> вырезаны в базальтовых холмах. </a:t>
            </a:r>
            <a:endParaRPr lang="ru-RU" sz="2400" dirty="0"/>
          </a:p>
        </p:txBody>
      </p:sp>
      <p:pic>
        <p:nvPicPr>
          <p:cNvPr id="7" name="Picture 2" descr="http://www.tury.ru/img.php?c=28&amp;ex_id=6941&amp;pid=9882&amp;v=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290" y="2452069"/>
            <a:ext cx="5000660" cy="334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54171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Z" dirty="0" smtClean="0">
                <a:solidFill>
                  <a:schemeClr val="bg1"/>
                </a:solidFill>
              </a:rPr>
              <a:t>www.tury.ru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71744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Они представляют собой </a:t>
            </a:r>
            <a:r>
              <a:rPr lang="ru-RU" sz="2000" dirty="0" err="1" smtClean="0"/>
              <a:t>лушие</a:t>
            </a:r>
            <a:r>
              <a:rPr lang="ru-RU" sz="2000" dirty="0" smtClean="0"/>
              <a:t> образцы как индийской, так и мировой пещерно-храмовой архитектуры, включающие фасады сложной работы и изыскано украшенные внутренние интерьеры.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0541" y="5979898"/>
            <a:ext cx="731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Создание пещер датируется примерно с 6 по 9 столетья нашей </a:t>
            </a:r>
            <a:r>
              <a:rPr lang="ru-RU" b="1" dirty="0" smtClean="0"/>
              <a:t>эры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ury.ru/img.php?c=28&amp;ex_id=6941&amp;pid=9884&amp;v=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79512" y="1143000"/>
            <a:ext cx="465177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071546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Наиболее интересен среди прочих храмов </a:t>
            </a:r>
            <a:r>
              <a:rPr lang="ru-RU" sz="2000" b="1" dirty="0" err="1" smtClean="0"/>
              <a:t>Эллоры</a:t>
            </a:r>
            <a:r>
              <a:rPr lang="ru-RU" sz="2000" b="1" dirty="0" smtClean="0"/>
              <a:t> Храм </a:t>
            </a:r>
            <a:r>
              <a:rPr lang="ru-RU" sz="2000" b="1" dirty="0" err="1" smtClean="0"/>
              <a:t>Кайласанатха</a:t>
            </a:r>
            <a:r>
              <a:rPr lang="ru-RU" sz="2000" b="1" dirty="0" smtClean="0"/>
              <a:t> </a:t>
            </a:r>
            <a:r>
              <a:rPr lang="ru-RU" sz="2000" dirty="0" smtClean="0"/>
              <a:t>в пещере 16, который является колоссальным монолитом с витиеватым внешним видом, </a:t>
            </a:r>
            <a:r>
              <a:rPr lang="ru-RU" sz="2000" u="sng" dirty="0" smtClean="0"/>
              <a:t>целиком вырезанный из целого холма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На его строительство ушло 150 лет. </a:t>
            </a:r>
            <a:r>
              <a:rPr lang="ru-RU" sz="2000" b="1" dirty="0" smtClean="0"/>
              <a:t>Этот храм является одним из наиболее сложных произведений архитектуры в мире. 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6433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Z" dirty="0" smtClean="0"/>
              <a:t>www.tury.ru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Храм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Кайласанатха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Эллоре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ru-RU" sz="3200" dirty="0" smtClean="0"/>
              <a:t> Середина VIII в.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719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Изумляет в </a:t>
            </a:r>
            <a:r>
              <a:rPr lang="ru-RU" sz="2000" dirty="0" err="1" smtClean="0"/>
              <a:t>Кайласанатхе</a:t>
            </a:r>
            <a:r>
              <a:rPr lang="ru-RU" sz="2000" dirty="0" smtClean="0"/>
              <a:t> то, что в отличие от других храмов, которые обычно строились снизу вверх, скульпторы этого храма вырезали храм сверху и с боковых сторон.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Храм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Кайласанатха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Эллоре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200" dirty="0" smtClean="0"/>
              <a:t> Середина VIII в.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571876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1400" dirty="0" smtClean="0"/>
              <a:t>www.tury.ru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196752"/>
            <a:ext cx="3429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</a:t>
            </a:r>
            <a:r>
              <a:rPr lang="ru-RU" sz="2000" b="1" dirty="0" smtClean="0"/>
              <a:t>самый крупный в мире </a:t>
            </a:r>
            <a:r>
              <a:rPr lang="ru-RU" sz="2000" dirty="0" smtClean="0"/>
              <a:t>монолитный комплекс, в его сооружении участвовало 7 тысяч человек. Храм </a:t>
            </a:r>
            <a:r>
              <a:rPr lang="ru-RU" sz="2000" dirty="0" err="1" smtClean="0"/>
              <a:t>Кайласанатха</a:t>
            </a:r>
            <a:r>
              <a:rPr lang="ru-RU" sz="2000" dirty="0" smtClean="0"/>
              <a:t> поистине грандиозен. 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b="1" dirty="0" smtClean="0"/>
              <a:t>Он занимает площадь в два раза превышающую площадь Парфенона в Афинах, по высоте превосходит его в полтора раза. </a:t>
            </a:r>
            <a:endParaRPr lang="ru-RU" sz="2000" b="1" dirty="0"/>
          </a:p>
        </p:txBody>
      </p:sp>
      <p:pic>
        <p:nvPicPr>
          <p:cNvPr id="8" name="Picture 4" descr="http://worlds.travel/uploads/posts/2012-04/thumbs/1333359877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71150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Храм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Кайласанатха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Эллоре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200" dirty="0" smtClean="0"/>
              <a:t> Середина VIII в.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12990" y="1282492"/>
            <a:ext cx="3881834" cy="2597161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его строительстве было выдолблено 200 тысяч тонн горной породы. </a:t>
            </a:r>
            <a:r>
              <a:rPr lang="ru-RU" sz="2000" b="1" dirty="0" smtClean="0"/>
              <a:t>Храм посвящен богу Шиве. </a:t>
            </a:r>
          </a:p>
          <a:p>
            <a:r>
              <a:rPr lang="ru-RU" sz="2000" dirty="0" smtClean="0"/>
              <a:t>Прямоугольный двор храма, опоясанный изнутри рядами ниш со статуями божеств, включает выделенное </a:t>
            </a:r>
            <a:r>
              <a:rPr lang="ru-RU" sz="2000" dirty="0" err="1" smtClean="0"/>
              <a:t>шикхарой</a:t>
            </a:r>
            <a:r>
              <a:rPr lang="ru-RU" sz="2000" dirty="0" smtClean="0"/>
              <a:t> (пирамидальным завершением) главное святилище и многоколонный зал для молящихся.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571876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1400" dirty="0" smtClean="0"/>
              <a:t>www.tury.ru</a:t>
            </a:r>
            <a:endParaRPr lang="ru-RU" sz="1400" dirty="0"/>
          </a:p>
        </p:txBody>
      </p:sp>
      <p:pic>
        <p:nvPicPr>
          <p:cNvPr id="1026" name="Picture 2" descr="http://indonet.ru/files/node_images/Ellora_Kailas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0278"/>
            <a:ext cx="39243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745098"/>
            <a:ext cx="49724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Нижняя часть храма высечена в виде цоколя восьмиметровой высоты. </a:t>
            </a:r>
          </a:p>
          <a:p>
            <a:pPr>
              <a:buNone/>
            </a:pPr>
            <a:r>
              <a:rPr lang="ru-RU" sz="2000" dirty="0" smtClean="0"/>
              <a:t>      В его центре высятся монументальные изваяния слонов и львов высотой около трех метров, словно держащих на своих спинах тяжесть здания храма.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Эта идея огромного сооружения, покоящегося на спинах слонов и львов, носит мифологический и символический характер - ведь мир, как известно из древних легенд, стоит на трех слонах.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Только слонов в </a:t>
            </a:r>
            <a:r>
              <a:rPr lang="ru-RU" sz="2000" dirty="0" err="1" smtClean="0"/>
              <a:t>Кайласанатхе</a:t>
            </a:r>
            <a:r>
              <a:rPr lang="ru-RU" sz="2000" dirty="0" smtClean="0"/>
              <a:t> гораздо больше...</a:t>
            </a:r>
            <a:endParaRPr lang="ru-RU" sz="2000" dirty="0"/>
          </a:p>
        </p:txBody>
      </p:sp>
      <p:pic>
        <p:nvPicPr>
          <p:cNvPr id="38914" name="Picture 2" descr="Эллора. Храм Кайласанатха.  53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79275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21495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>
                <a:solidFill>
                  <a:schemeClr val="bg1"/>
                </a:solidFill>
              </a:rPr>
              <a:t>clubs.ya.ru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Храм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Кайласанатха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Эллоре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ru-RU" sz="3200" dirty="0" smtClean="0"/>
              <a:t> Середина VIII в.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img-fotki.yandex.ru/get/4009/barma8.0/0_2be6c_2f78f11d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87117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Рельеф из пещерного храма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Эллоре</a:t>
            </a:r>
            <a:r>
              <a:rPr lang="ru-RU" sz="2800" b="1" dirty="0" smtClean="0"/>
              <a:t> </a:t>
            </a:r>
            <a:r>
              <a:rPr lang="ru-RU" sz="2800" dirty="0" smtClean="0"/>
              <a:t>. VIII—X вв.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000504"/>
            <a:ext cx="8467756" cy="25971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Храмовые комплексы </a:t>
            </a:r>
            <a:r>
              <a:rPr lang="ru-RU" dirty="0" err="1" smtClean="0"/>
              <a:t>Эллоры</a:t>
            </a:r>
            <a:r>
              <a:rPr lang="ru-RU" dirty="0" smtClean="0"/>
              <a:t> (VI—X вв.) известны стенными барельефными композициями с изображениями буддийских и брахманских богов и мифологических героев. </a:t>
            </a:r>
          </a:p>
          <a:p>
            <a:r>
              <a:rPr lang="ru-RU" dirty="0" smtClean="0"/>
              <a:t>По сравнению с каноническими фигурами Будды, для которых стали характерны </a:t>
            </a:r>
            <a:r>
              <a:rPr lang="ru-RU" dirty="0" err="1" smtClean="0"/>
              <a:t>застылость</a:t>
            </a:r>
            <a:r>
              <a:rPr lang="ru-RU" dirty="0" smtClean="0"/>
              <a:t> и сухость форм, изображения брахманских богов — пластически сочные, исполненные напряженной динамики. </a:t>
            </a:r>
            <a:endParaRPr lang="ru-RU" dirty="0"/>
          </a:p>
        </p:txBody>
      </p:sp>
      <p:pic>
        <p:nvPicPr>
          <p:cNvPr id="40962" name="Picture 2" descr="http://artclassic.edu.ru/attach.asp?a_no=99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1000108"/>
            <a:ext cx="4572032" cy="296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2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357187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>
                <a:solidFill>
                  <a:schemeClr val="bg1"/>
                </a:solidFill>
              </a:rPr>
              <a:t>www.shunya.net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ee71548f3dfbb1c2e77c5d653c349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79" y="857232"/>
            <a:ext cx="7928377" cy="5357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1357298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Пещеры и храмы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Эллоры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внесены ЮНЕСКО в список памятников, являющихся всемирным достоянием (наследием) человеческой цивилизации.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Общая характеристика индийской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 древности и до XIX века Индия не имела общего названия.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Персы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китайцы называли страну “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Синдху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 (название произошло от реки Инд), а мусульмане, завоевавшие Индию в XII – XIII вв. дали ей название Хиндустан (что означает – “Страна Индусов”).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же слово Индия в его современном значении появилось только в XIX веке.</a:t>
            </a:r>
          </a:p>
        </p:txBody>
      </p:sp>
    </p:spTree>
    <p:extLst>
      <p:ext uri="{BB962C8B-B14F-4D97-AF65-F5344CB8AC3E}">
        <p14:creationId xmlns:p14="http://schemas.microsoft.com/office/powerpoint/2010/main" val="38857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Трехликий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Шива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Махадева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из храма на о-ве </a:t>
            </a:r>
            <a:r>
              <a:rPr lang="ru-RU" sz="2400" dirty="0" err="1" smtClean="0"/>
              <a:t>Элефанта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71546"/>
            <a:ext cx="4357686" cy="24288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Три лика Шивы символизируют его троякую сущность: </a:t>
            </a:r>
            <a:r>
              <a:rPr lang="ru-RU" sz="2400" b="1" dirty="0" smtClean="0"/>
              <a:t>Творец, Защитник и Разрушитель. </a:t>
            </a:r>
            <a:endParaRPr lang="ru-RU" sz="2400" b="1" dirty="0"/>
          </a:p>
        </p:txBody>
      </p:sp>
      <p:pic>
        <p:nvPicPr>
          <p:cNvPr id="41986" name="Picture 2" descr="http://artclassic.edu.ru/attach.asp?a_no=99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4360875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6143644"/>
            <a:ext cx="221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1600" dirty="0" smtClean="0"/>
              <a:t>www.vedanta.it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Красный форт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или Лал Кила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0" y="1142984"/>
            <a:ext cx="4286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Красный форт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или Лал Кила, является одним из самых великих и знаменитых памятников Индии. Находится он в столице Дели на берегу реки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Ямуна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 Построенный из красного камня, он поражает своей красотой, величием и неприступностью.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Красный форт, или Лал-Кила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не мене прекрасен чем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Тадж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Махал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 обязан своим именем красному песчанику, из которого выстроены его стены.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286124"/>
            <a:ext cx="357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Фасад крепости Лал-Кила в Дели.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929066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«Если и есть рай на свете, то он здесь, он — здесь» — говорится в надписи арки зала </a:t>
            </a:r>
            <a:r>
              <a:rPr lang="ru-RU" i="1" dirty="0" err="1" smtClean="0"/>
              <a:t>Кала-а-Мубрака</a:t>
            </a:r>
            <a:r>
              <a:rPr lang="ru-RU" i="1" dirty="0" smtClean="0"/>
              <a:t>. В этих словах персидского поэта </a:t>
            </a:r>
            <a:r>
              <a:rPr lang="ru-RU" i="1" dirty="0" err="1" smtClean="0"/>
              <a:t>Амира</a:t>
            </a:r>
            <a:r>
              <a:rPr lang="ru-RU" i="1" dirty="0" smtClean="0"/>
              <a:t> </a:t>
            </a:r>
            <a:r>
              <a:rPr lang="ru-RU" i="1" dirty="0" err="1" smtClean="0"/>
              <a:t>Хосрова</a:t>
            </a:r>
            <a:r>
              <a:rPr lang="ru-RU" i="1" dirty="0" smtClean="0"/>
              <a:t> выражен замысел архитекторов </a:t>
            </a:r>
            <a:r>
              <a:rPr lang="ru-RU" i="1" dirty="0" err="1" smtClean="0"/>
              <a:t>Шах-Джехана</a:t>
            </a:r>
            <a:r>
              <a:rPr lang="ru-RU" i="1" dirty="0" smtClean="0"/>
              <a:t> — построить цитадель по образу и подобию рая, описанного в Коране</a:t>
            </a:r>
            <a:endParaRPr lang="ru-RU" i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43042" y="3071810"/>
            <a:ext cx="2627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ru.wikipedia.org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wiki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/Лал-Кила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737" y="3714752"/>
            <a:ext cx="3693259" cy="29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4071934" y="542926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6" descr="Файл:Red Fort facade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85860"/>
            <a:ext cx="41434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3438 0.3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00108"/>
            <a:ext cx="4038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Форт обязан своим появлением великому </a:t>
            </a:r>
            <a:r>
              <a:rPr lang="ru-RU" sz="2400" b="1" dirty="0" smtClean="0"/>
              <a:t>Шах </a:t>
            </a:r>
            <a:r>
              <a:rPr lang="ru-RU" sz="2400" b="1" dirty="0" err="1" smtClean="0"/>
              <a:t>Джахану</a:t>
            </a:r>
            <a:r>
              <a:rPr lang="ru-RU" sz="2400" b="1" dirty="0" smtClean="0"/>
              <a:t>, </a:t>
            </a:r>
            <a:r>
              <a:rPr lang="ru-RU" sz="2400" dirty="0" smtClean="0"/>
              <a:t>который построил также знаменитый </a:t>
            </a:r>
            <a:r>
              <a:rPr lang="ru-RU" sz="2400" dirty="0" err="1" smtClean="0"/>
              <a:t>Тадж</a:t>
            </a:r>
            <a:r>
              <a:rPr lang="ru-RU" sz="2400" dirty="0" smtClean="0"/>
              <a:t> Махал. Строительство началось 16 апреля 1639 года и закончено было ровно через 9 лет 16 апреля 1648 года. 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5" name="Содержимое 4" descr="fort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714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4643446"/>
            <a:ext cx="204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wordtravel.com.ua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Красный форт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или Лал Кила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72074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Шах </a:t>
            </a:r>
            <a:r>
              <a:rPr lang="ru-RU" sz="2000" dirty="0" err="1" smtClean="0"/>
              <a:t>Джахан</a:t>
            </a:r>
            <a:r>
              <a:rPr lang="ru-RU" sz="2000" dirty="0" smtClean="0"/>
              <a:t> решил перенести столицу государства из </a:t>
            </a:r>
            <a:r>
              <a:rPr lang="ru-RU" sz="2000" dirty="0" err="1" smtClean="0"/>
              <a:t>Агры</a:t>
            </a:r>
            <a:r>
              <a:rPr lang="ru-RU" sz="2000" dirty="0" smtClean="0"/>
              <a:t> в Дели, и именно Красный форт стал его резиденцией в новой столице.</a:t>
            </a:r>
          </a:p>
          <a:p>
            <a:r>
              <a:rPr lang="ru-RU" sz="2400" b="1" dirty="0" err="1" smtClean="0"/>
              <a:t>Шах-Джехан</a:t>
            </a:r>
            <a:r>
              <a:rPr lang="ru-RU" sz="2400" b="1" dirty="0" smtClean="0"/>
              <a:t> остался в истории как великий покровитель искусств и основатель династии.</a:t>
            </a:r>
            <a:endParaRPr lang="ru-RU" sz="24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21484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«Красном форте» времен </a:t>
            </a:r>
            <a:r>
              <a:rPr lang="ru-RU" sz="2400" dirty="0" err="1" smtClean="0"/>
              <a:t>Шаха-Джахана</a:t>
            </a:r>
            <a:r>
              <a:rPr lang="ru-RU" sz="2400" dirty="0" smtClean="0"/>
              <a:t> размещалось 3000 человек придворных. Сооружение было первой цитаделью эпохи Моголов, задуманной в форме неправильного восьмиугольника, что стало позднее особенностью архитектурного стиля времен этой династии. </a:t>
            </a: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5731" y="6596390"/>
            <a:ext cx="21082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ru.wikipedia.org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wiki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/Лал-Кила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Красный форт. Дел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829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4572008"/>
            <a:ext cx="2345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www.hot-putevki.ru</a:t>
            </a:r>
            <a:r>
              <a:rPr lang="ru-RU" sz="1600" dirty="0" smtClean="0"/>
              <a:t>/</a:t>
            </a:r>
            <a:r>
              <a:rPr lang="ru-RU" sz="1600" dirty="0" err="1" smtClean="0"/>
              <a:t>india</a:t>
            </a:r>
            <a:endParaRPr lang="ru-RU" sz="1600" dirty="0"/>
          </a:p>
        </p:txBody>
      </p:sp>
      <p:pic>
        <p:nvPicPr>
          <p:cNvPr id="8" name="cur_photo" descr="Красный форт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48577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4643446"/>
            <a:ext cx="2962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sightseen.turistua.com</a:t>
            </a:r>
            <a:r>
              <a:rPr lang="ru-RU" sz="1600" dirty="0" smtClean="0"/>
              <a:t>/</a:t>
            </a:r>
            <a:r>
              <a:rPr lang="ru-RU" sz="1600" dirty="0" err="1" smtClean="0"/>
              <a:t>ru</a:t>
            </a:r>
            <a:r>
              <a:rPr lang="ru-RU" sz="1600" dirty="0" smtClean="0"/>
              <a:t>/</a:t>
            </a:r>
            <a:r>
              <a:rPr lang="ru-RU" sz="1600" dirty="0" err="1" smtClean="0"/>
              <a:t>gallery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Красный форт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или Лал Кила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Строительным материалом были кирпичи, облицованные керамикой или красным мрамором.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Дворец ветров.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Джайпур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Самая знаменитая достопримечательность Джайпура </a:t>
            </a:r>
            <a:r>
              <a:rPr lang="ru-RU" sz="2400" b="1" dirty="0" smtClean="0"/>
              <a:t>— дворец </a:t>
            </a:r>
            <a:r>
              <a:rPr lang="ru-RU" sz="2400" b="1" dirty="0" err="1" smtClean="0"/>
              <a:t>Хава-Махал</a:t>
            </a:r>
            <a:r>
              <a:rPr lang="ru-RU" sz="2400" b="1" dirty="0" smtClean="0"/>
              <a:t> или «Дворец Ветров». </a:t>
            </a:r>
            <a:r>
              <a:rPr lang="ru-RU" sz="2400" dirty="0" smtClean="0"/>
              <a:t>Это пятиэтажное здание с 590 окнами и балконами </a:t>
            </a:r>
            <a:r>
              <a:rPr lang="ru-RU" sz="2400" b="1" dirty="0" smtClean="0"/>
              <a:t>использовалось как гарем для жен и наложниц раджей Джайпура. </a:t>
            </a:r>
            <a:endParaRPr lang="ru-RU" sz="2400" b="1" dirty="0"/>
          </a:p>
        </p:txBody>
      </p:sp>
      <p:pic>
        <p:nvPicPr>
          <p:cNvPr id="5" name="Содержимое 4" descr="Дворец ветров. Джайпур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714884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www.hot-putevki.ru</a:t>
            </a:r>
            <a:r>
              <a:rPr lang="ru-RU" sz="1400" dirty="0" smtClean="0">
                <a:solidFill>
                  <a:schemeClr val="bg1"/>
                </a:solidFill>
              </a:rPr>
              <a:t>/</a:t>
            </a:r>
            <a:r>
              <a:rPr lang="ru-RU" sz="1400" dirty="0" err="1" smtClean="0">
                <a:solidFill>
                  <a:schemeClr val="bg1"/>
                </a:solidFill>
              </a:rPr>
              <a:t>india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35782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Интересен внутренний интерьер дворца, где практически каждая комната не превышает ширины окна.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9514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Хава-Махал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или Дворец Ветров.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Джайпур.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43050"/>
            <a:ext cx="4038600" cy="398304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Хава-Махал</a:t>
            </a:r>
            <a:r>
              <a:rPr lang="ru-RU" b="1" dirty="0" smtClean="0"/>
              <a:t> или Дворец Ветров </a:t>
            </a:r>
            <a:r>
              <a:rPr lang="ru-RU" dirty="0" smtClean="0"/>
              <a:t>стал символом Джайпура. Это здание, выполненное из розового камня и  украшенное колоннами и балконами, было построено в </a:t>
            </a:r>
            <a:r>
              <a:rPr lang="ru-RU" u="sng" dirty="0" smtClean="0"/>
              <a:t>1799</a:t>
            </a:r>
            <a:r>
              <a:rPr lang="ru-RU" dirty="0" smtClean="0"/>
              <a:t> году. </a:t>
            </a:r>
          </a:p>
          <a:p>
            <a:r>
              <a:rPr lang="ru-RU" b="1" dirty="0" err="1" smtClean="0"/>
              <a:t>Хава</a:t>
            </a:r>
            <a:r>
              <a:rPr lang="ru-RU" b="1" dirty="0" smtClean="0"/>
              <a:t> Махал является частью городского дворцового комплекса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929198"/>
            <a:ext cx="242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www.hot-putevki.ru</a:t>
            </a:r>
            <a:r>
              <a:rPr lang="ru-RU" sz="1600" dirty="0" smtClean="0"/>
              <a:t>/</a:t>
            </a:r>
            <a:r>
              <a:rPr lang="ru-RU" sz="1600" dirty="0" err="1" smtClean="0"/>
              <a:t>india</a:t>
            </a:r>
            <a:endParaRPr lang="ru-RU" sz="1600" dirty="0"/>
          </a:p>
        </p:txBody>
      </p:sp>
      <p:pic>
        <p:nvPicPr>
          <p:cNvPr id="5" name="Содержимое 4" descr="Хава Махал. Джайпур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Дворец Махараджи.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Джайпур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Городской Дворец</a:t>
            </a:r>
            <a:r>
              <a:rPr lang="ru-RU" sz="2400" dirty="0" smtClean="0"/>
              <a:t>, часть которого открыта для посещений в качестве музея, другую часть до сих пор занимает царская семья.</a:t>
            </a:r>
            <a:endParaRPr lang="ru-RU" sz="2400" dirty="0"/>
          </a:p>
        </p:txBody>
      </p:sp>
      <p:pic>
        <p:nvPicPr>
          <p:cNvPr id="5" name="Содержимое 4" descr="Дворец Махараджи. Джайпур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340768"/>
            <a:ext cx="7848872" cy="45259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Индийская архитектура является одной из областей, в которой наиболее ярко представлено разнообразие индийской культуры.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Большая </a:t>
            </a:r>
            <a:r>
              <a:rPr lang="ru-RU" sz="2400" b="1" dirty="0"/>
              <a:t>часть архитектурных памятников Индии, включая такие замечательные монументы как</a:t>
            </a:r>
            <a:r>
              <a:rPr lang="ru-RU" sz="2400" b="1"/>
              <a:t> </a:t>
            </a:r>
            <a:endParaRPr lang="ru-RU" sz="2400" b="1" smtClean="0"/>
          </a:p>
          <a:p>
            <a:pPr marL="0" indent="0" algn="ctr">
              <a:buNone/>
            </a:pPr>
            <a:r>
              <a:rPr lang="ru-RU" sz="2400" b="1" smtClean="0"/>
              <a:t>Тадж-Махал</a:t>
            </a:r>
            <a:r>
              <a:rPr lang="ru-RU" sz="2400" b="1" dirty="0"/>
              <a:t> и </a:t>
            </a:r>
            <a:r>
              <a:rPr lang="ru-RU" sz="2400" b="1" dirty="0" smtClean="0"/>
              <a:t>другие примеры</a:t>
            </a:r>
            <a:r>
              <a:rPr lang="ru-RU" sz="2400" b="1" dirty="0"/>
              <a:t> </a:t>
            </a:r>
            <a:r>
              <a:rPr lang="ru-RU" sz="2400" b="1" dirty="0" err="1"/>
              <a:t>могольской</a:t>
            </a:r>
            <a:r>
              <a:rPr lang="ru-RU" sz="2400" b="1" dirty="0"/>
              <a:t> и южноиндийской архитектуры, представляют собой смешение древних и разнородных местных традиций различных регионов Индии и зарубежья.</a:t>
            </a:r>
          </a:p>
        </p:txBody>
      </p:sp>
    </p:spTree>
    <p:extLst>
      <p:ext uri="{BB962C8B-B14F-4D97-AF65-F5344CB8AC3E}">
        <p14:creationId xmlns:p14="http://schemas.microsoft.com/office/powerpoint/2010/main" val="41355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Общая характеристика индийской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Велики достижения этой страны в науках и искусстве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Здесь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родилась гениальная догадка о вращении Земли вокруг Солнца, здесь была создана десятичная система исчисления, которая через Арабский Восток попала в Европу (арабские числа).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Категория </a:t>
            </a:r>
            <a:r>
              <a:rPr lang="ru-RU" dirty="0">
                <a:latin typeface="Arial" pitchFamily="34" charset="0"/>
                <a:cs typeface="Arial" pitchFamily="34" charset="0"/>
              </a:rPr>
              <a:t>“пустоты”, открытая буддийским мыслителем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Нагарджуной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привела к появлению понятия “ноль” и абстрактных чисел. Если у египтян и греков ведущей наукой была геометрия, 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Индия – родина алгебры</a:t>
            </a:r>
            <a:r>
              <a:rPr lang="ru-RU" dirty="0">
                <a:latin typeface="Arial" pitchFamily="34" charset="0"/>
                <a:cs typeface="Arial" pitchFamily="34" charset="0"/>
              </a:rPr>
              <a:t>. “Корень”, “синус”, “цифра” – все эти термины пришли в нашу жизнь из Индии.</a:t>
            </a:r>
          </a:p>
        </p:txBody>
      </p:sp>
    </p:spTree>
    <p:extLst>
      <p:ext uri="{BB962C8B-B14F-4D97-AF65-F5344CB8AC3E}">
        <p14:creationId xmlns:p14="http://schemas.microsoft.com/office/powerpoint/2010/main" val="25799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Индию населяют многочисленные разноязычные племена и народы, которые имеют разное происхождение и культуру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Здесь удивительно миролюбиво сосуществуют различные религии: буддизм, христианство, мусульманство, индуизм.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Однако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большая часть населения исповедует индуизм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Он включает в себя не только веру в богов, почитаемых в этой религии, но и основные культовые обряды, совершаемые в их честь. Индуизм – это древние традиции духовной и материальной культуры, это традиционное представление индийцев о Боге, о мире, о себе. Другими словами, индуизм – это образ жизни народов Индии.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Общая характеристика индийской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1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ШЕДЕВРЫ АРХИТЕКТУРЫ ИНДИИ</a:t>
            </a:r>
            <a:endParaRPr lang="ru-RU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tclassic.edu.ru/attach.asp?a_no=98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826629" cy="567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Стамбха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Ашоки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. III в. до н. э. Высота 9,8 м 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928670"/>
            <a:ext cx="4714908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321 г. до н. э. в Индии возникло первое централизованное государство — империя </a:t>
            </a:r>
            <a:r>
              <a:rPr lang="ru-RU" sz="2000" dirty="0" err="1" smtClean="0"/>
              <a:t>Маурьев</a:t>
            </a:r>
            <a:r>
              <a:rPr lang="ru-RU" sz="2000" dirty="0" smtClean="0"/>
              <a:t>. Во время правления </a:t>
            </a:r>
            <a:r>
              <a:rPr lang="ru-RU" sz="2000" b="1" dirty="0" smtClean="0"/>
              <a:t>царя </a:t>
            </a:r>
            <a:r>
              <a:rPr lang="ru-RU" sz="2000" b="1" dirty="0" err="1" smtClean="0"/>
              <a:t>Ашоки</a:t>
            </a:r>
            <a:r>
              <a:rPr lang="ru-RU" sz="2000" b="1" dirty="0" smtClean="0"/>
              <a:t> </a:t>
            </a:r>
            <a:r>
              <a:rPr lang="ru-RU" sz="2000" dirty="0" smtClean="0"/>
              <a:t>(268—232 гг. до н. э.) в качестве государственной религии был принят буддизм. </a:t>
            </a:r>
          </a:p>
          <a:p>
            <a:r>
              <a:rPr lang="ru-RU" sz="2000" dirty="0" err="1" smtClean="0"/>
              <a:t>Ашока</a:t>
            </a:r>
            <a:r>
              <a:rPr lang="ru-RU" sz="2000" dirty="0" smtClean="0"/>
              <a:t> демонстрировал свое обращение в буддизм энергичным распространением веры по всей Индии — от Бенгалии до Афганистана при помощи указов, высеченных на монументальных колоннах из камня. </a:t>
            </a:r>
          </a:p>
          <a:p>
            <a:r>
              <a:rPr lang="ru-RU" sz="2000" b="1" dirty="0" smtClean="0"/>
              <a:t>Колонны (</a:t>
            </a:r>
            <a:r>
              <a:rPr lang="ru-RU" sz="2000" b="1" dirty="0" err="1" smtClean="0"/>
              <a:t>стамбхи</a:t>
            </a:r>
            <a:r>
              <a:rPr lang="ru-RU" sz="2000" b="1" dirty="0" smtClean="0"/>
              <a:t>) </a:t>
            </a:r>
            <a:r>
              <a:rPr lang="ru-RU" sz="2000" dirty="0" smtClean="0"/>
              <a:t>символизируют ось Вселенной, которая соединяет Небо и Землю и олицетворяет Мировое Древо Жизни.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6215082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/>
              <a:t>http://indiapicks.com</a:t>
            </a:r>
            <a:endParaRPr lang="ru-RU" dirty="0"/>
          </a:p>
        </p:txBody>
      </p:sp>
      <p:pic>
        <p:nvPicPr>
          <p:cNvPr id="1026" name="Picture 2" descr="http://arthic.ru/ind/ris/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9604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Львиная капитель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стамбхи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из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Сарнатха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/>
              <a:t> Середина III в. до н. э.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428736"/>
            <a:ext cx="4643470" cy="4525963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Стамбха</a:t>
            </a:r>
            <a:r>
              <a:rPr lang="ru-RU" sz="2000" dirty="0" smtClean="0"/>
              <a:t>, достигающая в высоту свыше 10 метров, представляет собой хорошо отполированный каменный столб. Венчает </a:t>
            </a:r>
            <a:r>
              <a:rPr lang="ru-RU" sz="2000" dirty="0" err="1" smtClean="0"/>
              <a:t>стамбху</a:t>
            </a:r>
            <a:r>
              <a:rPr lang="ru-RU" sz="2000" dirty="0" smtClean="0"/>
              <a:t> капитель со скульптурными изображениями животных, что означает царские подношения Будде. </a:t>
            </a:r>
          </a:p>
          <a:p>
            <a:r>
              <a:rPr lang="ru-RU" sz="2000" dirty="0" smtClean="0"/>
              <a:t>Самая знаменитая из них — </a:t>
            </a:r>
            <a:r>
              <a:rPr lang="ru-RU" sz="2000" b="1" dirty="0" smtClean="0"/>
              <a:t>Львиная капитель из </a:t>
            </a:r>
            <a:r>
              <a:rPr lang="ru-RU" sz="2000" b="1" dirty="0" err="1" smtClean="0"/>
              <a:t>Сарнатха</a:t>
            </a:r>
            <a:r>
              <a:rPr lang="ru-RU" sz="2000" dirty="0" smtClean="0"/>
              <a:t>. Согласно преданию, столб, несший эту капитель, был установлен в том месте, где Будда произнес свою первую проповедь. Изображение Львиной капители отпечатано на денежных знаках современной Индии. </a:t>
            </a:r>
            <a:endParaRPr lang="ru-RU" sz="2000" dirty="0"/>
          </a:p>
        </p:txBody>
      </p:sp>
      <p:pic>
        <p:nvPicPr>
          <p:cNvPr id="25602" name="Picture 2" descr="http://artclassic.edu.ru/attach.asp?a_no=98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357586" cy="524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6215082"/>
            <a:ext cx="2600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Z" dirty="0" smtClean="0">
                <a:solidFill>
                  <a:schemeClr val="bg1"/>
                </a:solidFill>
              </a:rPr>
              <a:t>http://newtown.k12.ct.us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Большая ступа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Санчи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 время правления </a:t>
            </a:r>
            <a:r>
              <a:rPr lang="ru-RU" sz="2400" b="1" dirty="0" smtClean="0"/>
              <a:t>царя </a:t>
            </a:r>
            <a:r>
              <a:rPr lang="ru-RU" sz="2400" b="1" dirty="0" err="1" smtClean="0"/>
              <a:t>Ашоки</a:t>
            </a:r>
            <a:r>
              <a:rPr lang="ru-RU" sz="2400" b="1" dirty="0" smtClean="0"/>
              <a:t> </a:t>
            </a:r>
            <a:r>
              <a:rPr lang="ru-RU" sz="2400" dirty="0" smtClean="0"/>
              <a:t>в архитектуре империи </a:t>
            </a:r>
            <a:r>
              <a:rPr lang="ru-RU" sz="2400" dirty="0" err="1" smtClean="0"/>
              <a:t>Маурьев</a:t>
            </a:r>
            <a:r>
              <a:rPr lang="ru-RU" sz="2400" dirty="0" smtClean="0"/>
              <a:t> получили распространение буддийские мемориальные и погребальные сооружения — ступы. </a:t>
            </a:r>
          </a:p>
          <a:p>
            <a:r>
              <a:rPr lang="ru-RU" sz="2400" dirty="0" smtClean="0"/>
              <a:t>В отличие от других буддийских построек, имевших внутренние помещения и вход, ступа была монолитной и цельной</a:t>
            </a:r>
            <a:endParaRPr lang="ru-RU" sz="2400" dirty="0"/>
          </a:p>
        </p:txBody>
      </p:sp>
      <p:pic>
        <p:nvPicPr>
          <p:cNvPr id="4" name="Picture 2" descr="http://artclassic.edu.ru/attach.asp?a_no=987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3643314"/>
            <a:ext cx="4000528" cy="267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592933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dirty="0" smtClean="0"/>
              <a:t>en.wikipedia.org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E36C09"/>
      </a:accent2>
      <a:accent3>
        <a:srgbClr val="FFC000"/>
      </a:accent3>
      <a:accent4>
        <a:srgbClr val="92D050"/>
      </a:accent4>
      <a:accent5>
        <a:srgbClr val="4BACC6"/>
      </a:accent5>
      <a:accent6>
        <a:srgbClr val="0070C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3746</Words>
  <Application>Microsoft Office PowerPoint</Application>
  <PresentationFormat>Экран (4:3)</PresentationFormat>
  <Paragraphs>208</Paragraphs>
  <Slides>37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ШЕДЕВРЫ АРХИТЕКТУРЫ ИНДИИ</vt:lpstr>
      <vt:lpstr>Общая характеристика индийской культуры</vt:lpstr>
      <vt:lpstr>Общая характеристика индийской культуры</vt:lpstr>
      <vt:lpstr>Общая характеристика индийской культуры</vt:lpstr>
      <vt:lpstr>Общая характеристика индийской культуры</vt:lpstr>
      <vt:lpstr>ШЕДЕВРЫ АРХИТЕКТУРЫ ИНДИИ</vt:lpstr>
      <vt:lpstr>Стамбха Ашоки . III в. до н. э. Высота 9,8 м   </vt:lpstr>
      <vt:lpstr>Львиная капитель стамбхи из Сарнатха .  Середина III в. до н. э.</vt:lpstr>
      <vt:lpstr>Большая ступа в Санчи . </vt:lpstr>
      <vt:lpstr>Большая ступа в Санчи . III—II вв. до н. э.  (ограда II в. до н. э., ворота I в. до н. э.)  </vt:lpstr>
      <vt:lpstr>Большая ступа в Санчи . III—II вв. до н. э.  (ограда II в. до н. э., ворота I в. до н. э.)  </vt:lpstr>
      <vt:lpstr>Презентация PowerPoint</vt:lpstr>
      <vt:lpstr>Большая ступа в Санчи . III—II вв. до н. э. </vt:lpstr>
      <vt:lpstr>Резные ворота</vt:lpstr>
      <vt:lpstr>Большая ступа в Санчи . III—II вв. до н. э.  (ограда II в. до н. э., ворота I в. до н. э.).  Западные ворота </vt:lpstr>
      <vt:lpstr>Большая ступа в Санчи . III—II вв. до н. э. (ограда II в. до н. э., ворота I в. до н. э.). Восточные ворота. Фрагмент   </vt:lpstr>
      <vt:lpstr>Большая ступа в Санчи . III—II вв. до н. э. (ограда II в. до н. э., ворота I в. до н. э.).   </vt:lpstr>
      <vt:lpstr>Большая ступа в Санчи . III—II вв. до н. э. (ограда II в. до н. э., ворота I в. до н. э.). Якшиня с восточных ворот  </vt:lpstr>
      <vt:lpstr>Чайтья </vt:lpstr>
      <vt:lpstr>Чайтья в Карли . I в. до н. э.</vt:lpstr>
      <vt:lpstr>Чайтья в Карли . I в. до н. э. Интерьер  </vt:lpstr>
      <vt:lpstr>Рельеф чайтьи в Карли . I в. до н. э.  </vt:lpstr>
      <vt:lpstr>Пещеры Эллора</vt:lpstr>
      <vt:lpstr>Презентация PowerPoint</vt:lpstr>
      <vt:lpstr>Храм Кайласанатха в Эллоре. Середина VIII в. </vt:lpstr>
      <vt:lpstr>Храм Кайласанатха в Эллоре. Середина VIII в. </vt:lpstr>
      <vt:lpstr>Презентация PowerPoint</vt:lpstr>
      <vt:lpstr>Рельеф из пещерного храма в Эллоре . VIII—X вв.  </vt:lpstr>
      <vt:lpstr>Презентация PowerPoint</vt:lpstr>
      <vt:lpstr>Трехликий Шива Махадева из храма на о-ве Элефанта  </vt:lpstr>
      <vt:lpstr>Красный форт, или Лал Кила</vt:lpstr>
      <vt:lpstr>Красный форт, или Лал Кила</vt:lpstr>
      <vt:lpstr>Красный форт, или Лал Кила</vt:lpstr>
      <vt:lpstr>Дворец ветров. Джайпур </vt:lpstr>
      <vt:lpstr>Хава-Махал или Дворец Ветров. Джайпур.</vt:lpstr>
      <vt:lpstr>Дворец Махараджи. Джайпур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57</cp:revision>
  <dcterms:created xsi:type="dcterms:W3CDTF">2011-01-07T15:30:26Z</dcterms:created>
  <dcterms:modified xsi:type="dcterms:W3CDTF">2013-03-17T14:20:29Z</dcterms:modified>
</cp:coreProperties>
</file>