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70" r:id="rId3"/>
    <p:sldId id="281" r:id="rId4"/>
    <p:sldId id="257" r:id="rId5"/>
    <p:sldId id="282" r:id="rId6"/>
    <p:sldId id="283" r:id="rId7"/>
    <p:sldId id="267" r:id="rId8"/>
    <p:sldId id="279" r:id="rId9"/>
    <p:sldId id="258" r:id="rId10"/>
    <p:sldId id="268" r:id="rId11"/>
    <p:sldId id="280" r:id="rId12"/>
    <p:sldId id="298" r:id="rId13"/>
    <p:sldId id="261" r:id="rId14"/>
    <p:sldId id="271" r:id="rId15"/>
    <p:sldId id="286" r:id="rId16"/>
    <p:sldId id="291" r:id="rId17"/>
    <p:sldId id="292" r:id="rId18"/>
    <p:sldId id="272" r:id="rId19"/>
    <p:sldId id="294" r:id="rId20"/>
    <p:sldId id="287" r:id="rId21"/>
    <p:sldId id="273" r:id="rId22"/>
    <p:sldId id="295" r:id="rId23"/>
    <p:sldId id="289" r:id="rId24"/>
    <p:sldId id="288" r:id="rId25"/>
    <p:sldId id="290" r:id="rId26"/>
    <p:sldId id="293" r:id="rId27"/>
    <p:sldId id="276" r:id="rId28"/>
    <p:sldId id="297" r:id="rId29"/>
    <p:sldId id="305" r:id="rId30"/>
    <p:sldId id="284" r:id="rId31"/>
    <p:sldId id="29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985" autoAdjust="0"/>
  </p:normalViewPr>
  <p:slideViewPr>
    <p:cSldViewPr>
      <p:cViewPr varScale="1">
        <p:scale>
          <a:sx n="68" d="100"/>
          <a:sy n="68" d="100"/>
        </p:scale>
        <p:origin x="-122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C65EBB-4F0D-4015-A399-EF7949752D86}" type="datetimeFigureOut">
              <a:rPr lang="ru-RU" smtClean="0"/>
              <a:pPr/>
              <a:t>25.09.2012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667CC5-0CF9-47DC-BBE4-3E2E7FEE0C2D}" type="slidenum">
              <a:rPr lang="ru-RU" smtClean="0"/>
              <a:pPr/>
              <a:t>‹#›</a:t>
            </a:fld>
            <a:endParaRPr lang="ru-RU"/>
          </a:p>
        </p:txBody>
      </p:sp>
    </p:spTree>
    <p:extLst>
      <p:ext uri="{BB962C8B-B14F-4D97-AF65-F5344CB8AC3E}">
        <p14:creationId xmlns:p14="http://schemas.microsoft.com/office/powerpoint/2010/main" val="1911049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ru.wikipedia.org/wiki/%D0%91%D0%BE%D0%BB%D1%8C%D0%BD%D0%B0%D1%8F_%D0%B4%D0%B5%D0%B2%D0%BE%D1%87%D0%BA%D0%B0_(%D0%BA%D0%B0%D1%80%D1%82%D0%B8%D0%BD%D0%B0)" TargetMode="External"/><Relationship Id="rId13" Type="http://schemas.openxmlformats.org/officeDocument/2006/relationships/hyperlink" Target="http://ru.wikipedia.org/w/index.php?title=%D0%9F%D1%88%D0%B8%D0%B1%D1%8B%D1%88%D0%B5%D0%B2%D1%81%D0%BA%D0%B0%D1%8F,_%D0%94%D0%B0%D0%B3%D0%BD%D0%B8&amp;action=edit&amp;redlink=1" TargetMode="External"/><Relationship Id="rId18" Type="http://schemas.openxmlformats.org/officeDocument/2006/relationships/hyperlink" Target="http://ru.wikipedia.org/wiki/%CC%F3%ED%EA,_%DD%E4%E2%E0%F0%E4#cite_note-2" TargetMode="External"/><Relationship Id="rId26" Type="http://schemas.openxmlformats.org/officeDocument/2006/relationships/hyperlink" Target="http://ru.wikipedia.org/wiki/%CC%F3%ED%EA,_%DD%E4%E2%E0%F0%E4#cite_note-6" TargetMode="External"/><Relationship Id="rId3" Type="http://schemas.openxmlformats.org/officeDocument/2006/relationships/hyperlink" Target="http://ru.wikipedia.org/wiki/%D0%A2%D1%83%D0%B1%D0%B5%D1%80%D0%BA%D1%83%D0%BB%D1%91%D0%B7" TargetMode="External"/><Relationship Id="rId21" Type="http://schemas.openxmlformats.org/officeDocument/2006/relationships/hyperlink" Target="http://ru.wikipedia.org/wiki/%CC%F3%ED%EA,_%DD%E4%E2%E0%F0%E4#cite_note-3" TargetMode="External"/><Relationship Id="rId7" Type="http://schemas.openxmlformats.org/officeDocument/2006/relationships/hyperlink" Target="http://ru.wikipedia.org/wiki/%D0%98%D0%BC%D0%BF%D1%80%D0%B5%D1%81%D1%81%D0%B8%D0%BE%D0%BD%D0%B8%D0%B7%D0%BC" TargetMode="External"/><Relationship Id="rId12" Type="http://schemas.openxmlformats.org/officeDocument/2006/relationships/hyperlink" Target="http://ru.wikipedia.org/wiki/%D0%9F%D1%88%D0%B8%D0%B1%D1%8B%D1%88%D0%B5%D0%B2%D1%81%D0%BA%D0%B8%D0%B9,_%D0%A1%D1%82%D0%B0%D0%BD%D0%B8%D1%81%D0%BB%D0%B0%D0%B2" TargetMode="External"/><Relationship Id="rId17" Type="http://schemas.openxmlformats.org/officeDocument/2006/relationships/hyperlink" Target="http://ru.wikipedia.org/wiki/%D0%9E%D1%81%D0%BB%D0%BE%D1%84%D1%8C%D0%BE%D1%80%D0%B4" TargetMode="External"/><Relationship Id="rId25" Type="http://schemas.openxmlformats.org/officeDocument/2006/relationships/hyperlink" Target="http://ru.wikipedia.org/wiki/%D0%93%D1%80%D0%B0%D0%B2%D1%8E%D1%80%D0%B0" TargetMode="External"/><Relationship Id="rId2" Type="http://schemas.openxmlformats.org/officeDocument/2006/relationships/slide" Target="../slides/slide1.xml"/><Relationship Id="rId16" Type="http://schemas.openxmlformats.org/officeDocument/2006/relationships/hyperlink" Target="http://ru.wikipedia.org/wiki/%D0%9E%D1%81%D0%B3%D0%BE%D1%80%D0%B4%D1%81%D1%82%D1%80%D0%B0%D0%BD%D0%B4" TargetMode="External"/><Relationship Id="rId20" Type="http://schemas.openxmlformats.org/officeDocument/2006/relationships/hyperlink" Target="http://ru.wikipedia.org/wiki/%D0%AD%D0%BA%D1%81%D0%BF%D1%80%D0%B5%D1%81%D1%81%D0%B8%D0%BE%D0%BD%D0%B8%D0%B7%D0%BC" TargetMode="External"/><Relationship Id="rId1" Type="http://schemas.openxmlformats.org/officeDocument/2006/relationships/notesMaster" Target="../notesMasters/notesMaster1.xml"/><Relationship Id="rId6" Type="http://schemas.openxmlformats.org/officeDocument/2006/relationships/hyperlink" Target="http://ru.wikipedia.org/wiki/%D0%9F%D0%B0%D1%80%D0%B8%D0%B6" TargetMode="External"/><Relationship Id="rId11" Type="http://schemas.openxmlformats.org/officeDocument/2006/relationships/hyperlink" Target="http://ru.wikipedia.org/wiki/%D0%91%D0%B5%D1%80%D0%BB%D0%B8%D0%BD%D1%81%D0%BA%D0%B8%D0%B9_%D1%81%D0%B5%D1%86%D0%B5%D1%81%D1%81%D0%B8%D0%BE%D0%BD" TargetMode="External"/><Relationship Id="rId24" Type="http://schemas.openxmlformats.org/officeDocument/2006/relationships/hyperlink" Target="http://ru.wikipedia.org/wiki/%CC%F3%ED%EA,_%DD%E4%E2%E0%F0%E4#cite_note-5" TargetMode="External"/><Relationship Id="rId5" Type="http://schemas.openxmlformats.org/officeDocument/2006/relationships/hyperlink" Target="http://ru.wikipedia.org/wiki/%D0%9A%D1%80%D0%BE%D0%B3,_%D0%9A%D1%80%D0%B8%D1%81%D1%82%D0%B8%D0%B0%D0%BD" TargetMode="External"/><Relationship Id="rId15" Type="http://schemas.openxmlformats.org/officeDocument/2006/relationships/hyperlink" Target="http://ru.wikipedia.org/wiki/%CC%F3%ED%EA,_%DD%E4%E2%E0%F0%E4#cite_note-1" TargetMode="External"/><Relationship Id="rId23" Type="http://schemas.openxmlformats.org/officeDocument/2006/relationships/hyperlink" Target="http://ru.wikipedia.org/wiki/%D0%9A%D0%BE%D0%BF%D0%B5%D0%BD%D0%B3%D0%B0%D0%B3%D0%B5%D0%BD" TargetMode="External"/><Relationship Id="rId28" Type="http://schemas.openxmlformats.org/officeDocument/2006/relationships/hyperlink" Target="http://ru.wikipedia.org/wiki/%D0%9E%D1%80%D0%B4%D0%B5%D0%BD_%D0%A1%D0%B2%D1%8F%D1%82%D0%BE%D0%B3%D0%BE_%D0%9E%D0%BB%D0%B0%D1%84%D0%B0" TargetMode="External"/><Relationship Id="rId10" Type="http://schemas.openxmlformats.org/officeDocument/2006/relationships/hyperlink" Target="http://ru.wikipedia.org/wiki/%D0%91%D0%B5%D1%80%D0%BB%D0%B8%D0%BD" TargetMode="External"/><Relationship Id="rId19" Type="http://schemas.openxmlformats.org/officeDocument/2006/relationships/hyperlink" Target="http://ru.wikipedia.org/wiki/%D0%9A%D1%80%D0%B8%D0%BA_(%D0%BA%D0%B0%D1%80%D1%82%D0%B8%D0%BD%D0%B0)" TargetMode="External"/><Relationship Id="rId4" Type="http://schemas.openxmlformats.org/officeDocument/2006/relationships/hyperlink" Target="http://ru.wikipedia.org/wiki/%D0%9E%D1%81%D0%BB%D0%BE" TargetMode="External"/><Relationship Id="rId9" Type="http://schemas.openxmlformats.org/officeDocument/2006/relationships/hyperlink" Target="http://ru.wikipedia.org/wiki/%CC%F3%ED%EA,_%DD%E4%E2%E0%F0%E4#cite_note-0" TargetMode="External"/><Relationship Id="rId14" Type="http://schemas.openxmlformats.org/officeDocument/2006/relationships/hyperlink" Target="http://ru.wikipedia.org/wiki/%D0%9C%D0%B0%D0%B4%D0%BE%D0%BD%D0%BD%D0%B0_(%D0%BA%D0%B0%D1%80%D1%82%D0%B8%D0%BD%D0%B0_%D0%9C%D1%83%D0%BD%D0%BA%D0%B0)" TargetMode="External"/><Relationship Id="rId22" Type="http://schemas.openxmlformats.org/officeDocument/2006/relationships/hyperlink" Target="http://ru.wikipedia.org/wiki/%CC%F3%ED%EA,_%DD%E4%E2%E0%F0%E4#cite_note-4" TargetMode="External"/><Relationship Id="rId27" Type="http://schemas.openxmlformats.org/officeDocument/2006/relationships/hyperlink" Target="http://ru.wikipedia.org/wiki/%D0%9C%D0%B0%D0%BD%D0%B8%D0%B0%D0%BA%D0%B0%D0%BB%D1%8C%D0%BD%D0%BE-%D0%B4%D0%B5%D0%BF%D1%80%D0%B5%D1%81%D1%81%D0%B8%D0%B2%D0%BD%D1%8B%D0%B9_%D0%BF%D1%81%D0%B8%D1%85%D0%BE%D0%B7"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ovari.yandex.ru/~&#1082;&#1085;&#1080;&#1075;&#1080;/&#1041;&#1057;&#1069;/&#1050;&#1091;&#1073;&#1080;&#1079;&#1084;/"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lovari.yandex.ru/~&#1082;&#1085;&#1080;&#1075;&#1080;/&#1041;&#1057;&#1069;/&#1048;&#1084;&#1087;&#1088;&#1077;&#1089;&#1089;&#1080;&#1086;&#1085;&#1080;&#1079;&#1084;/" TargetMode="External"/><Relationship Id="rId4" Type="http://schemas.openxmlformats.org/officeDocument/2006/relationships/hyperlink" Target="http://slovari.yandex.ru/~&#1082;&#1085;&#1080;&#1075;&#1080;/&#1041;&#1057;&#1069;/&#1057;&#1102;&#1088;&#1088;&#1077;&#1072;&#1083;&#1080;&#1079;&#1084;/"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ru.wikipedia.org/wiki/%D0%AD%D0%BA%D1%81%D0%BF%D1%80%D0%B5%D1%81%D1%81%D0%B8%D0%BE%D0%BD%D0%B8%D0%B7%D0%BC" TargetMode="External"/><Relationship Id="rId13" Type="http://schemas.openxmlformats.org/officeDocument/2006/relationships/hyperlink" Target="http://ru.wikipedia.org/wiki/%D0%9C%D1%83%D0%B7%D0%B5%D0%B9_%D0%9C%D1%83%D0%BD%D0%BA%D0%B0" TargetMode="External"/><Relationship Id="rId18" Type="http://schemas.openxmlformats.org/officeDocument/2006/relationships/hyperlink" Target="http://ru.wikipedia.org/wiki/%D0%A1%D0%A8%D0%90" TargetMode="External"/><Relationship Id="rId3" Type="http://schemas.openxmlformats.org/officeDocument/2006/relationships/hyperlink" Target="file:///\\ru.wikipedia.org\wiki\%25D0%259B%25D0%25B0%25D1%2582%25D0%25B8%25D0%25BD%25D1%2581%25D0%25BA%25D0%25B8%25D0%25B9_%25D1%258F%25D0%25B7%25D1%258B%25D0%25BA" TargetMode="External"/><Relationship Id="rId21" Type="http://schemas.openxmlformats.org/officeDocument/2006/relationships/hyperlink" Target="http://ru.wikipedia.org/wiki/%D0%9A%D1%80%D0%B8%D0%BA_(%D0%BA%D0%B0%D1%80%D1%82%D0%B8%D0%BD%D0%B0)#cite_note-0" TargetMode="External"/><Relationship Id="rId7" Type="http://schemas.openxmlformats.org/officeDocument/2006/relationships/hyperlink" Target="http://ru.wikipedia.org/wiki/%D0%9D%D0%BE%D1%80%D0%B2%D0%B5%D0%B6%D1%81%D0%BA%D0%B8%D0%B9_%D1%8F%D0%B7%D1%8B%D0%BA" TargetMode="External"/><Relationship Id="rId12" Type="http://schemas.openxmlformats.org/officeDocument/2006/relationships/hyperlink" Target="http://ru.wikipedia.org/wiki/%D0%9E%D1%81%D0%BB%D0%BE" TargetMode="External"/><Relationship Id="rId17" Type="http://schemas.openxmlformats.org/officeDocument/2006/relationships/hyperlink" Target="http://ru.wikipedia.org/wiki/%D0%9A%D1%80%D0%B0%D0%BA%D0%B0%D1%82%D0%B0%D1%83" TargetMode="External"/><Relationship Id="rId2" Type="http://schemas.openxmlformats.org/officeDocument/2006/relationships/slide" Target="../slides/slide9.xml"/><Relationship Id="rId16" Type="http://schemas.openxmlformats.org/officeDocument/2006/relationships/hyperlink" Target="http://ru.wikipedia.org/wiki/%D0%9D%D0%B8%D1%86%D1%86%D0%B0" TargetMode="External"/><Relationship Id="rId20" Type="http://schemas.openxmlformats.org/officeDocument/2006/relationships/hyperlink" Target="http://ru.wikipedia.org/wiki/%D0%90%D0%B7%D0%B8%D1%8F" TargetMode="External"/><Relationship Id="rId1" Type="http://schemas.openxmlformats.org/officeDocument/2006/relationships/notesMaster" Target="../notesMasters/notesMaster1.xml"/><Relationship Id="rId6" Type="http://schemas.openxmlformats.org/officeDocument/2006/relationships/hyperlink" Target="http://smallbay.ru/images9/munch03.jpg" TargetMode="External"/><Relationship Id="rId11" Type="http://schemas.openxmlformats.org/officeDocument/2006/relationships/hyperlink" Target="http://ru.wikipedia.org/wiki/%D0%9E%D1%81%D0%BB%D0%BE-%D0%A4%D1%8C%D0%BE%D1%80%D0%B4" TargetMode="External"/><Relationship Id="rId5" Type="http://schemas.openxmlformats.org/officeDocument/2006/relationships/hyperlink" Target="file:///\\ru.wikipedia.org\wiki\%25D0%259A%25D0%25BE%25D0%25BD%25D1%2586%25D0%25B5%25D0%25BF%25D1%2586%25D0%25B8%25D1%258F" TargetMode="External"/><Relationship Id="rId15" Type="http://schemas.openxmlformats.org/officeDocument/2006/relationships/hyperlink" Target="http://ru.wikipedia.org/wiki/%D0%9B%D0%B8%D1%82%D0%BE%D0%B3%D1%80%D0%B0%D1%84%D0%B8%D1%8F" TargetMode="External"/><Relationship Id="rId10" Type="http://schemas.openxmlformats.org/officeDocument/2006/relationships/hyperlink" Target="http://ru.wikipedia.org/wiki/%D0%9C%D1%83%D0%BD%D0%BA,_%D0%AD%D0%B4%D0%B2%D0%B0%D1%80%D0%B4" TargetMode="External"/><Relationship Id="rId19" Type="http://schemas.openxmlformats.org/officeDocument/2006/relationships/hyperlink" Target="http://ru.wikipedia.org/wiki/%D0%95%D0%B2%D1%80%D0%BE%D0%BF%D0%B0" TargetMode="External"/><Relationship Id="rId4" Type="http://schemas.openxmlformats.org/officeDocument/2006/relationships/hyperlink" Target="file:///\\ru.wikipedia.org\wiki\%25D0%259F%25D0%25BE%25D1%2581%25D1%2582%25D0%25BC%25D0%25BE%25D0%25B4%25D0%25B5%25D1%2580%25D0%25BD%25D0%25B8%25D0%25B7%25D0%25BC" TargetMode="External"/><Relationship Id="rId9" Type="http://schemas.openxmlformats.org/officeDocument/2006/relationships/hyperlink" Target="http://ru.wikipedia.org/wiki/%D0%9D%D0%BE%D1%80%D0%B2%D0%B5%D0%B3%D0%B8%D1%8F" TargetMode="External"/><Relationship Id="rId14" Type="http://schemas.openxmlformats.org/officeDocument/2006/relationships/hyperlink" Target="http://ru.wikipedia.org/wiki/%D0%9D%D0%B0%D1%86%D0%B8%D0%BE%D0%BD%D0%B0%D0%BB%D1%8C%D0%BD%D1%8B%D0%B9_%D0%BC%D1%83%D0%B7%D0%B5%D0%B9_%D0%B8%D1%81%D0%BA%D1%83%D1%81%D1%81%D1%82%D0%B2%D0%B0,_%D0%B0%D1%80%D1%85%D0%B8%D1%82%D0%B5%D0%BA%D1%82%D1%83%D1%80%D1%8B_%D0%B8_%D0%B4%D0%B8%D0%B7%D0%B0%D0%B9%D0%BD%D0%B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allbay.ru/images9/munch01.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dirty="0" smtClean="0"/>
              <a:t>Мунк прошел через трудное, полное горя детство, и его произведения проникнуты меланхолией и трагизмом. </a:t>
            </a:r>
          </a:p>
          <a:p>
            <a:r>
              <a:rPr lang="ru-RU" sz="1200" kern="1200" dirty="0" smtClean="0">
                <a:solidFill>
                  <a:schemeClr val="tx1"/>
                </a:solidFill>
                <a:latin typeface="+mn-lt"/>
                <a:ea typeface="+mn-ea"/>
                <a:cs typeface="+mn-cs"/>
              </a:rPr>
              <a:t>Эдвард Мунк был вторым ребёнком военного врача </a:t>
            </a:r>
            <a:r>
              <a:rPr lang="ru-RU" sz="1200" kern="1200" dirty="0" err="1" smtClean="0">
                <a:solidFill>
                  <a:schemeClr val="tx1"/>
                </a:solidFill>
                <a:latin typeface="+mn-lt"/>
                <a:ea typeface="+mn-ea"/>
                <a:cs typeface="+mn-cs"/>
              </a:rPr>
              <a:t>Кристиана</a:t>
            </a:r>
            <a:r>
              <a:rPr lang="ru-RU" sz="1200" kern="1200" dirty="0" smtClean="0">
                <a:solidFill>
                  <a:schemeClr val="tx1"/>
                </a:solidFill>
                <a:latin typeface="+mn-lt"/>
                <a:ea typeface="+mn-ea"/>
                <a:cs typeface="+mn-cs"/>
              </a:rPr>
              <a:t> Мунка. Когда Эдварду было пять лет, от </a:t>
            </a:r>
            <a:r>
              <a:rPr lang="ru-RU" sz="1200" u="sng" kern="1200" dirty="0" smtClean="0">
                <a:solidFill>
                  <a:schemeClr val="tx1"/>
                </a:solidFill>
                <a:latin typeface="+mn-lt"/>
                <a:ea typeface="+mn-ea"/>
                <a:cs typeface="+mn-cs"/>
                <a:hlinkClick r:id="rId3" tooltip="Туберкулёз"/>
              </a:rPr>
              <a:t>туберкулёза</a:t>
            </a:r>
            <a:r>
              <a:rPr lang="ru-RU" sz="1200" kern="1200" dirty="0" smtClean="0">
                <a:solidFill>
                  <a:schemeClr val="tx1"/>
                </a:solidFill>
                <a:latin typeface="+mn-lt"/>
                <a:ea typeface="+mn-ea"/>
                <a:cs typeface="+mn-cs"/>
              </a:rPr>
              <a:t> умерла его мать, а в 1877 году от той же болезни — старшая сестра </a:t>
            </a:r>
            <a:r>
              <a:rPr lang="ru-RU" sz="1200" kern="1200" dirty="0" err="1" smtClean="0">
                <a:solidFill>
                  <a:schemeClr val="tx1"/>
                </a:solidFill>
                <a:latin typeface="+mn-lt"/>
                <a:ea typeface="+mn-ea"/>
                <a:cs typeface="+mn-cs"/>
              </a:rPr>
              <a:t>Софи</a:t>
            </a:r>
            <a:r>
              <a:rPr lang="ru-RU" sz="1200" kern="1200" dirty="0" smtClean="0">
                <a:solidFill>
                  <a:schemeClr val="tx1"/>
                </a:solidFill>
                <a:latin typeface="+mn-lt"/>
                <a:ea typeface="+mn-ea"/>
                <a:cs typeface="+mn-cs"/>
              </a:rPr>
              <a:t>, которой было пятнадцать лет.</a:t>
            </a:r>
          </a:p>
          <a:p>
            <a:r>
              <a:rPr lang="ru-RU" sz="1200" kern="1200" dirty="0" smtClean="0">
                <a:solidFill>
                  <a:schemeClr val="tx1"/>
                </a:solidFill>
                <a:latin typeface="+mn-lt"/>
                <a:ea typeface="+mn-ea"/>
                <a:cs typeface="+mn-cs"/>
              </a:rPr>
              <a:t>В 1879 году Мунк поступил в Высшую техническую школу в </a:t>
            </a:r>
            <a:r>
              <a:rPr lang="ru-RU" sz="1200" u="sng" kern="1200" dirty="0" smtClean="0">
                <a:solidFill>
                  <a:schemeClr val="tx1"/>
                </a:solidFill>
                <a:latin typeface="+mn-lt"/>
                <a:ea typeface="+mn-ea"/>
                <a:cs typeface="+mn-cs"/>
                <a:hlinkClick r:id="rId4" tooltip="Осло"/>
              </a:rPr>
              <a:t>Осло</a:t>
            </a:r>
            <a:r>
              <a:rPr lang="ru-RU" sz="1200" kern="1200" dirty="0" smtClean="0">
                <a:solidFill>
                  <a:schemeClr val="tx1"/>
                </a:solidFill>
                <a:latin typeface="+mn-lt"/>
                <a:ea typeface="+mn-ea"/>
                <a:cs typeface="+mn-cs"/>
              </a:rPr>
              <a:t>, но вскоре перешёл в Государственную академию искусств и художественных ремёсел. Сначала его преподавателем был скульптор </a:t>
            </a:r>
            <a:r>
              <a:rPr lang="ru-RU" sz="1200" kern="1200" dirty="0" err="1" smtClean="0">
                <a:solidFill>
                  <a:schemeClr val="tx1"/>
                </a:solidFill>
                <a:latin typeface="+mn-lt"/>
                <a:ea typeface="+mn-ea"/>
                <a:cs typeface="+mn-cs"/>
              </a:rPr>
              <a:t>Миддльтун</a:t>
            </a:r>
            <a:r>
              <a:rPr lang="ru-RU" sz="1200" kern="1200" dirty="0" smtClean="0">
                <a:solidFill>
                  <a:schemeClr val="tx1"/>
                </a:solidFill>
                <a:latin typeface="+mn-lt"/>
                <a:ea typeface="+mn-ea"/>
                <a:cs typeface="+mn-cs"/>
              </a:rPr>
              <a:t>, а с 1882 года — живописец </a:t>
            </a:r>
            <a:r>
              <a:rPr lang="ru-RU" sz="1200" u="sng" kern="1200" dirty="0" err="1" smtClean="0">
                <a:solidFill>
                  <a:schemeClr val="tx1"/>
                </a:solidFill>
                <a:latin typeface="+mn-lt"/>
                <a:ea typeface="+mn-ea"/>
                <a:cs typeface="+mn-cs"/>
                <a:hlinkClick r:id="rId5" tooltip="Крог, Кристиан"/>
              </a:rPr>
              <a:t>Кристиан</a:t>
            </a:r>
            <a:r>
              <a:rPr lang="ru-RU" sz="1200" u="sng" kern="1200" dirty="0" smtClean="0">
                <a:solidFill>
                  <a:schemeClr val="tx1"/>
                </a:solidFill>
                <a:latin typeface="+mn-lt"/>
                <a:ea typeface="+mn-ea"/>
                <a:cs typeface="+mn-cs"/>
                <a:hlinkClick r:id="rId5" tooltip="Крог, Кристиан"/>
              </a:rPr>
              <a:t> </a:t>
            </a:r>
            <a:r>
              <a:rPr lang="ru-RU" sz="1200" u="sng" kern="1200" dirty="0" err="1" smtClean="0">
                <a:solidFill>
                  <a:schemeClr val="tx1"/>
                </a:solidFill>
                <a:latin typeface="+mn-lt"/>
                <a:ea typeface="+mn-ea"/>
                <a:cs typeface="+mn-cs"/>
                <a:hlinkClick r:id="rId5" tooltip="Крог, Кристиан"/>
              </a:rPr>
              <a:t>Крог</a:t>
            </a:r>
            <a:r>
              <a:rPr lang="ru-RU" sz="1200" kern="1200" dirty="0" smtClean="0">
                <a:solidFill>
                  <a:schemeClr val="tx1"/>
                </a:solidFill>
                <a:latin typeface="+mn-lt"/>
                <a:ea typeface="+mn-ea"/>
                <a:cs typeface="+mn-cs"/>
              </a:rPr>
              <a:t>. В 1885 году он получил возможность совершить поездку в </a:t>
            </a:r>
            <a:r>
              <a:rPr lang="ru-RU" sz="1200" u="sng" kern="1200" dirty="0" smtClean="0">
                <a:solidFill>
                  <a:schemeClr val="tx1"/>
                </a:solidFill>
                <a:latin typeface="+mn-lt"/>
                <a:ea typeface="+mn-ea"/>
                <a:cs typeface="+mn-cs"/>
                <a:hlinkClick r:id="rId6" tooltip="Париж"/>
              </a:rPr>
              <a:t>Париж</a:t>
            </a:r>
            <a:r>
              <a:rPr lang="ru-RU" sz="1200" kern="1200" dirty="0" smtClean="0">
                <a:solidFill>
                  <a:schemeClr val="tx1"/>
                </a:solidFill>
                <a:latin typeface="+mn-lt"/>
                <a:ea typeface="+mn-ea"/>
                <a:cs typeface="+mn-cs"/>
              </a:rPr>
              <a:t>, где посетил восьмую и последнюю выставку </a:t>
            </a:r>
            <a:r>
              <a:rPr lang="ru-RU" sz="1200" u="sng" kern="1200" dirty="0" smtClean="0">
                <a:solidFill>
                  <a:schemeClr val="tx1"/>
                </a:solidFill>
                <a:latin typeface="+mn-lt"/>
                <a:ea typeface="+mn-ea"/>
                <a:cs typeface="+mn-cs"/>
                <a:hlinkClick r:id="rId7" tooltip="Импрессионизм"/>
              </a:rPr>
              <a:t>импрессионистов</a:t>
            </a:r>
            <a:r>
              <a:rPr lang="ru-RU" sz="1200" kern="1200" dirty="0" smtClean="0">
                <a:solidFill>
                  <a:schemeClr val="tx1"/>
                </a:solidFill>
                <a:latin typeface="+mn-lt"/>
                <a:ea typeface="+mn-ea"/>
                <a:cs typeface="+mn-cs"/>
              </a:rPr>
              <a:t>. Тогда же он создал свою первую широко известную картину, «</a:t>
            </a:r>
            <a:r>
              <a:rPr lang="ru-RU" sz="1200" u="sng" kern="1200" dirty="0" smtClean="0">
                <a:solidFill>
                  <a:schemeClr val="tx1"/>
                </a:solidFill>
                <a:latin typeface="+mn-lt"/>
                <a:ea typeface="+mn-ea"/>
                <a:cs typeface="+mn-cs"/>
                <a:hlinkClick r:id="rId8" tooltip="Больная девочка (картина)"/>
              </a:rPr>
              <a:t>Больная девочка</a:t>
            </a:r>
            <a:r>
              <a:rPr lang="ru-RU" sz="1200" kern="1200" dirty="0" smtClean="0">
                <a:solidFill>
                  <a:schemeClr val="tx1"/>
                </a:solidFill>
                <a:latin typeface="+mn-lt"/>
                <a:ea typeface="+mn-ea"/>
                <a:cs typeface="+mn-cs"/>
              </a:rPr>
              <a:t>», в которой нашли отражение болезнь и смерть </a:t>
            </a:r>
            <a:r>
              <a:rPr lang="ru-RU" sz="1200" kern="1200" dirty="0" err="1" smtClean="0">
                <a:solidFill>
                  <a:schemeClr val="tx1"/>
                </a:solidFill>
                <a:latin typeface="+mn-lt"/>
                <a:ea typeface="+mn-ea"/>
                <a:cs typeface="+mn-cs"/>
              </a:rPr>
              <a:t>Софи</a:t>
            </a:r>
            <a:r>
              <a:rPr lang="ru-RU" sz="1200" kern="1200" dirty="0" smtClean="0">
                <a:solidFill>
                  <a:schemeClr val="tx1"/>
                </a:solidFill>
                <a:latin typeface="+mn-lt"/>
                <a:ea typeface="+mn-ea"/>
                <a:cs typeface="+mn-cs"/>
              </a:rPr>
              <a:t> Мунк</a:t>
            </a:r>
            <a:r>
              <a:rPr lang="ru-RU" sz="1200" u="sng" kern="1200" baseline="30000" dirty="0" smtClean="0">
                <a:solidFill>
                  <a:schemeClr val="tx1"/>
                </a:solidFill>
                <a:latin typeface="+mn-lt"/>
                <a:ea typeface="+mn-ea"/>
                <a:cs typeface="+mn-cs"/>
                <a:hlinkClick r:id="rId9"/>
              </a:rPr>
              <a:t>[1]</a:t>
            </a:r>
            <a:r>
              <a:rPr lang="ru-RU" sz="1200" kern="1200" dirty="0" smtClean="0">
                <a:solidFill>
                  <a:schemeClr val="tx1"/>
                </a:solidFill>
                <a:latin typeface="+mn-lt"/>
                <a:ea typeface="+mn-ea"/>
                <a:cs typeface="+mn-cs"/>
              </a:rPr>
              <a:t>. Первая персональная выставка художника состоялась в 1889 году. Затем он уехал в Европу благодаря стипендии, жил в Париже и </a:t>
            </a:r>
            <a:r>
              <a:rPr lang="ru-RU" sz="1200" u="sng" kern="1200" dirty="0" smtClean="0">
                <a:solidFill>
                  <a:schemeClr val="tx1"/>
                </a:solidFill>
                <a:latin typeface="+mn-lt"/>
                <a:ea typeface="+mn-ea"/>
                <a:cs typeface="+mn-cs"/>
                <a:hlinkClick r:id="rId10" tooltip="Берлин"/>
              </a:rPr>
              <a:t>Берлине</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В Германии Мунк выставлялся вместе с местными художниками, но его картины спровоцировали скандал, так что его выставка была закрыта досрочно. Позднее многие из этих художников вошли в </a:t>
            </a:r>
            <a:r>
              <a:rPr lang="ru-RU" sz="1200" u="sng" kern="1200" dirty="0" smtClean="0">
                <a:solidFill>
                  <a:schemeClr val="tx1"/>
                </a:solidFill>
                <a:latin typeface="+mn-lt"/>
                <a:ea typeface="+mn-ea"/>
                <a:cs typeface="+mn-cs"/>
                <a:hlinkClick r:id="rId11" tooltip="Берлинский сецессион"/>
              </a:rPr>
              <a:t>Берлинский сецессион</a:t>
            </a:r>
            <a:r>
              <a:rPr lang="ru-RU" sz="1200" kern="1200" dirty="0" smtClean="0">
                <a:solidFill>
                  <a:schemeClr val="tx1"/>
                </a:solidFill>
                <a:latin typeface="+mn-lt"/>
                <a:ea typeface="+mn-ea"/>
                <a:cs typeface="+mn-cs"/>
              </a:rPr>
              <a:t>. Там же Мунк близко сошёлся с польским писателем </a:t>
            </a:r>
            <a:r>
              <a:rPr lang="ru-RU" sz="1200" u="sng" kern="1200" dirty="0" smtClean="0">
                <a:solidFill>
                  <a:schemeClr val="tx1"/>
                </a:solidFill>
                <a:latin typeface="+mn-lt"/>
                <a:ea typeface="+mn-ea"/>
                <a:cs typeface="+mn-cs"/>
                <a:hlinkClick r:id="rId12" tooltip="Пшибышевский, Станислав"/>
              </a:rPr>
              <a:t>Станиславом Пшибышевским</a:t>
            </a:r>
            <a:r>
              <a:rPr lang="ru-RU" sz="1200" kern="1200" dirty="0" smtClean="0">
                <a:solidFill>
                  <a:schemeClr val="tx1"/>
                </a:solidFill>
                <a:latin typeface="+mn-lt"/>
                <a:ea typeface="+mn-ea"/>
                <a:cs typeface="+mn-cs"/>
              </a:rPr>
              <a:t> и его женой норвежкой </a:t>
            </a:r>
            <a:r>
              <a:rPr lang="ru-RU" sz="1200" u="sng" kern="1200" dirty="0" err="1" smtClean="0">
                <a:solidFill>
                  <a:schemeClr val="tx1"/>
                </a:solidFill>
                <a:latin typeface="+mn-lt"/>
                <a:ea typeface="+mn-ea"/>
                <a:cs typeface="+mn-cs"/>
                <a:hlinkClick r:id="rId13" tooltip="Пшибышевская, Дагни (страница отсутствует)"/>
              </a:rPr>
              <a:t>Дагни</a:t>
            </a:r>
            <a:r>
              <a:rPr lang="ru-RU" sz="1200" u="sng" kern="1200" dirty="0" smtClean="0">
                <a:solidFill>
                  <a:schemeClr val="tx1"/>
                </a:solidFill>
                <a:latin typeface="+mn-lt"/>
                <a:ea typeface="+mn-ea"/>
                <a:cs typeface="+mn-cs"/>
                <a:hlinkClick r:id="rId13" tooltip="Пшибышевская, Дагни (страница отсутствует)"/>
              </a:rPr>
              <a:t> Пшибышевской</a:t>
            </a:r>
            <a:r>
              <a:rPr lang="ru-RU" sz="1200" kern="1200" dirty="0" smtClean="0">
                <a:solidFill>
                  <a:schemeClr val="tx1"/>
                </a:solidFill>
                <a:latin typeface="+mn-lt"/>
                <a:ea typeface="+mn-ea"/>
                <a:cs typeface="+mn-cs"/>
              </a:rPr>
              <a:t> (урождённая </a:t>
            </a:r>
            <a:r>
              <a:rPr lang="ru-RU" sz="1200" kern="1200" dirty="0" err="1" smtClean="0">
                <a:solidFill>
                  <a:schemeClr val="tx1"/>
                </a:solidFill>
                <a:latin typeface="+mn-lt"/>
                <a:ea typeface="+mn-ea"/>
                <a:cs typeface="+mn-cs"/>
              </a:rPr>
              <a:t>Жюэль</a:t>
            </a:r>
            <a:r>
              <a:rPr lang="ru-RU" sz="1200" kern="1200" dirty="0" smtClean="0">
                <a:solidFill>
                  <a:schemeClr val="tx1"/>
                </a:solidFill>
                <a:latin typeface="+mn-lt"/>
                <a:ea typeface="+mn-ea"/>
                <a:cs typeface="+mn-cs"/>
              </a:rPr>
              <a:t>). Последняя на несколько лет стала музой Мунка. Она позировала ему для многих известных картин, включая «</a:t>
            </a:r>
            <a:r>
              <a:rPr lang="ru-RU" sz="1200" u="sng" kern="1200" dirty="0" smtClean="0">
                <a:solidFill>
                  <a:schemeClr val="tx1"/>
                </a:solidFill>
                <a:latin typeface="+mn-lt"/>
                <a:ea typeface="+mn-ea"/>
                <a:cs typeface="+mn-cs"/>
                <a:hlinkClick r:id="rId14" tooltip="Мадонна (картина Мунка)"/>
              </a:rPr>
              <a:t>Мадонну</a:t>
            </a:r>
            <a:r>
              <a:rPr lang="ru-RU" sz="1200" kern="1200" dirty="0" smtClean="0">
                <a:solidFill>
                  <a:schemeClr val="tx1"/>
                </a:solidFill>
                <a:latin typeface="+mn-lt"/>
                <a:ea typeface="+mn-ea"/>
                <a:cs typeface="+mn-cs"/>
              </a:rPr>
              <a:t>», «Вампира», «Ревность», «Поцелуй»</a:t>
            </a:r>
            <a:r>
              <a:rPr lang="ru-RU" sz="1200" u="sng" kern="1200" baseline="30000" dirty="0" smtClean="0">
                <a:solidFill>
                  <a:schemeClr val="tx1"/>
                </a:solidFill>
                <a:latin typeface="+mn-lt"/>
                <a:ea typeface="+mn-ea"/>
                <a:cs typeface="+mn-cs"/>
                <a:hlinkClick r:id="rId15"/>
              </a:rPr>
              <a:t>[2]</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Летом 1889 семья Мунка арендовала маленький домик в </a:t>
            </a:r>
            <a:r>
              <a:rPr lang="ru-RU" sz="1200" u="sng" kern="1200" dirty="0" err="1" smtClean="0">
                <a:solidFill>
                  <a:schemeClr val="tx1"/>
                </a:solidFill>
                <a:latin typeface="+mn-lt"/>
                <a:ea typeface="+mn-ea"/>
                <a:cs typeface="+mn-cs"/>
                <a:hlinkClick r:id="rId16" tooltip="Осгордстранд"/>
              </a:rPr>
              <a:t>Осгордстранде</a:t>
            </a:r>
            <a:r>
              <a:rPr lang="ru-RU" sz="1200" kern="1200" dirty="0" smtClean="0">
                <a:solidFill>
                  <a:schemeClr val="tx1"/>
                </a:solidFill>
                <a:latin typeface="+mn-lt"/>
                <a:ea typeface="+mn-ea"/>
                <a:cs typeface="+mn-cs"/>
              </a:rPr>
              <a:t> на берегу </a:t>
            </a:r>
            <a:r>
              <a:rPr lang="ru-RU" sz="1200" u="sng" kern="1200" dirty="0" err="1" smtClean="0">
                <a:solidFill>
                  <a:schemeClr val="tx1"/>
                </a:solidFill>
                <a:latin typeface="+mn-lt"/>
                <a:ea typeface="+mn-ea"/>
                <a:cs typeface="+mn-cs"/>
                <a:hlinkClick r:id="rId17" tooltip="Ослофьорд"/>
              </a:rPr>
              <a:t>Ослофьорда</a:t>
            </a:r>
            <a:r>
              <a:rPr lang="ru-RU" sz="1200" kern="1200" dirty="0" smtClean="0">
                <a:solidFill>
                  <a:schemeClr val="tx1"/>
                </a:solidFill>
                <a:latin typeface="+mn-lt"/>
                <a:ea typeface="+mn-ea"/>
                <a:cs typeface="+mn-cs"/>
              </a:rPr>
              <a:t>, место которое впоследствии стало отправной точкой в творчестве Мунка и в его жизни. В этом же году он купил собственный дом в </a:t>
            </a:r>
            <a:r>
              <a:rPr lang="ru-RU" sz="1200" kern="1200" dirty="0" err="1" smtClean="0">
                <a:solidFill>
                  <a:schemeClr val="tx1"/>
                </a:solidFill>
                <a:latin typeface="+mn-lt"/>
                <a:ea typeface="+mn-ea"/>
                <a:cs typeface="+mn-cs"/>
              </a:rPr>
              <a:t>Осгордстранде</a:t>
            </a:r>
            <a:r>
              <a:rPr lang="ru-RU" sz="1200" kern="1200" dirty="0" smtClean="0">
                <a:solidFill>
                  <a:schemeClr val="tx1"/>
                </a:solidFill>
                <a:latin typeface="+mn-lt"/>
                <a:ea typeface="+mn-ea"/>
                <a:cs typeface="+mn-cs"/>
              </a:rPr>
              <a:t> и возвращался туда почти каждое лето более 20 лет. Это было место куда он стремился когда он был заграницей или чувствовал себя уставшим или истощённым. «Гулять по </a:t>
            </a:r>
            <a:r>
              <a:rPr lang="ru-RU" sz="1200" kern="1200" dirty="0" err="1" smtClean="0">
                <a:solidFill>
                  <a:schemeClr val="tx1"/>
                </a:solidFill>
                <a:latin typeface="+mn-lt"/>
                <a:ea typeface="+mn-ea"/>
                <a:cs typeface="+mn-cs"/>
              </a:rPr>
              <a:t>Осгордстранду</a:t>
            </a:r>
            <a:r>
              <a:rPr lang="ru-RU" sz="1200" kern="1200" dirty="0" smtClean="0">
                <a:solidFill>
                  <a:schemeClr val="tx1"/>
                </a:solidFill>
                <a:latin typeface="+mn-lt"/>
                <a:ea typeface="+mn-ea"/>
                <a:cs typeface="+mn-cs"/>
              </a:rPr>
              <a:t> — это будто гулять среди моих картин. У меня непреодолимое желание писать, когда я </a:t>
            </a:r>
            <a:r>
              <a:rPr lang="ru-RU" sz="1200" kern="1200" dirty="0" err="1" smtClean="0">
                <a:solidFill>
                  <a:schemeClr val="tx1"/>
                </a:solidFill>
                <a:latin typeface="+mn-lt"/>
                <a:ea typeface="+mn-ea"/>
                <a:cs typeface="+mn-cs"/>
              </a:rPr>
              <a:t>нахожусть</a:t>
            </a:r>
            <a:r>
              <a:rPr lang="ru-RU" sz="1200" kern="1200" dirty="0" smtClean="0">
                <a:solidFill>
                  <a:schemeClr val="tx1"/>
                </a:solidFill>
                <a:latin typeface="+mn-lt"/>
                <a:ea typeface="+mn-ea"/>
                <a:cs typeface="+mn-cs"/>
              </a:rPr>
              <a:t> в </a:t>
            </a:r>
            <a:r>
              <a:rPr lang="ru-RU" sz="1200" kern="1200" dirty="0" err="1" smtClean="0">
                <a:solidFill>
                  <a:schemeClr val="tx1"/>
                </a:solidFill>
                <a:latin typeface="+mn-lt"/>
                <a:ea typeface="+mn-ea"/>
                <a:cs typeface="+mn-cs"/>
              </a:rPr>
              <a:t>Осгордстранде</a:t>
            </a:r>
            <a:r>
              <a:rPr lang="ru-RU" sz="1200" kern="1200" dirty="0" smtClean="0">
                <a:solidFill>
                  <a:schemeClr val="tx1"/>
                </a:solidFill>
                <a:latin typeface="+mn-lt"/>
                <a:ea typeface="+mn-ea"/>
                <a:cs typeface="+mn-cs"/>
              </a:rPr>
              <a:t>» говорил Мунк.</a:t>
            </a:r>
            <a:r>
              <a:rPr lang="ru-RU" sz="1200" u="sng" kern="1200" baseline="30000" dirty="0" smtClean="0">
                <a:solidFill>
                  <a:schemeClr val="tx1"/>
                </a:solidFill>
                <a:latin typeface="+mn-lt"/>
                <a:ea typeface="+mn-ea"/>
                <a:cs typeface="+mn-cs"/>
                <a:hlinkClick r:id="rId18"/>
              </a:rPr>
              <a:t>[3]</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конце 1890-х Мунк работал над циклом картин, получившим название «Фриз жизни — поэма о любви, жизни и смерти». В него вошли работы, объединённые тематикой любви, женственности, страха, отчаяния и смерти. Многие из этих картин Мунк в течение жизни создавал в нескольких вариантах, снова и снова возвращаясь к одной и той же теме. Например, «Мадонна» и «Больная девочка» существуют в пяти экземплярах каждая. В 1893 году Мунк создал «</a:t>
            </a:r>
            <a:r>
              <a:rPr lang="ru-RU" sz="1200" u="sng" kern="1200" dirty="0" smtClean="0">
                <a:solidFill>
                  <a:schemeClr val="tx1"/>
                </a:solidFill>
                <a:latin typeface="+mn-lt"/>
                <a:ea typeface="+mn-ea"/>
                <a:cs typeface="+mn-cs"/>
                <a:hlinkClick r:id="rId19" tooltip="Крик (картина)"/>
              </a:rPr>
              <a:t>Крик</a:t>
            </a:r>
            <a:r>
              <a:rPr lang="ru-RU" sz="1200" kern="1200" dirty="0" smtClean="0">
                <a:solidFill>
                  <a:schemeClr val="tx1"/>
                </a:solidFill>
                <a:latin typeface="+mn-lt"/>
                <a:ea typeface="+mn-ea"/>
                <a:cs typeface="+mn-cs"/>
              </a:rPr>
              <a:t>» — своё самое известное произведение. «Крик» считается знаковым событием </a:t>
            </a:r>
            <a:r>
              <a:rPr lang="ru-RU" sz="1200" u="sng" kern="1200" dirty="0" smtClean="0">
                <a:solidFill>
                  <a:schemeClr val="tx1"/>
                </a:solidFill>
                <a:latin typeface="+mn-lt"/>
                <a:ea typeface="+mn-ea"/>
                <a:cs typeface="+mn-cs"/>
                <a:hlinkClick r:id="rId20" tooltip="Экспрессионизм"/>
              </a:rPr>
              <a:t>экспрессионизма</a:t>
            </a:r>
            <a:r>
              <a:rPr lang="ru-RU" sz="1200" kern="1200" dirty="0" smtClean="0">
                <a:solidFill>
                  <a:schemeClr val="tx1"/>
                </a:solidFill>
                <a:latin typeface="+mn-lt"/>
                <a:ea typeface="+mn-ea"/>
                <a:cs typeface="+mn-cs"/>
              </a:rPr>
              <a:t>; Мунку удалось передать охвативший героя ужас чисто художественными средствами: цветовой гаммой и извивающимися линиями, в центре которых находится герой</a:t>
            </a:r>
            <a:r>
              <a:rPr lang="ru-RU" sz="1200" u="sng" kern="1200" baseline="30000" dirty="0" smtClean="0">
                <a:solidFill>
                  <a:schemeClr val="tx1"/>
                </a:solidFill>
                <a:latin typeface="+mn-lt"/>
                <a:ea typeface="+mn-ea"/>
                <a:cs typeface="+mn-cs"/>
                <a:hlinkClick r:id="rId21"/>
              </a:rPr>
              <a:t>[4]</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На рубеже 1900-х Мунк пережил неудачный роман с богатой молодой норвежкой. Она была влюблена в художника и настаивала на свадьбе, что очень его тяготило. Это продолжалось около четырёх лет, и однажды в 1902 году девушка и друзья Мунка разыграли его, сказав, что девушка умерла, и показав её тело. По замыслу «воскрешение» девушки должно было разжечь чувства художника. Мунк перенёс розыгрыш очень болезненно, в тот же день между ним и друзьями произошла ссора, в которой Мунк повредил себе левую руку, позднее ему ампутировали палец</a:t>
            </a:r>
            <a:r>
              <a:rPr lang="ru-RU" sz="1200" u="sng" kern="1200" baseline="30000" dirty="0" smtClean="0">
                <a:solidFill>
                  <a:schemeClr val="tx1"/>
                </a:solidFill>
                <a:latin typeface="+mn-lt"/>
                <a:ea typeface="+mn-ea"/>
                <a:cs typeface="+mn-cs"/>
                <a:hlinkClick r:id="rId22"/>
              </a:rPr>
              <a:t>[5]</a:t>
            </a:r>
            <a:r>
              <a:rPr lang="ru-RU" sz="1200" kern="1200" dirty="0" smtClean="0">
                <a:solidFill>
                  <a:schemeClr val="tx1"/>
                </a:solidFill>
                <a:latin typeface="+mn-lt"/>
                <a:ea typeface="+mn-ea"/>
                <a:cs typeface="+mn-cs"/>
              </a:rPr>
              <a:t>. Позже он ещё несколько раз вступал в ссоры со знакомыми и незнакомыми людьми, в конце концов в 1908 году его поместили в психиатрическую клинику в </a:t>
            </a:r>
            <a:r>
              <a:rPr lang="ru-RU" sz="1200" u="sng" kern="1200" dirty="0" smtClean="0">
                <a:solidFill>
                  <a:schemeClr val="tx1"/>
                </a:solidFill>
                <a:latin typeface="+mn-lt"/>
                <a:ea typeface="+mn-ea"/>
                <a:cs typeface="+mn-cs"/>
                <a:hlinkClick r:id="rId23" tooltip="Копенгаген"/>
              </a:rPr>
              <a:t>Копенгагене</a:t>
            </a:r>
            <a:r>
              <a:rPr lang="ru-RU" sz="1200" kern="1200" dirty="0" smtClean="0">
                <a:solidFill>
                  <a:schemeClr val="tx1"/>
                </a:solidFill>
                <a:latin typeface="+mn-lt"/>
                <a:ea typeface="+mn-ea"/>
                <a:cs typeface="+mn-cs"/>
              </a:rPr>
              <a:t> с душевным расстройством. Всего он провёл там более полугода</a:t>
            </a:r>
            <a:r>
              <a:rPr lang="ru-RU" sz="1200" u="sng" kern="1200" baseline="30000" dirty="0" smtClean="0">
                <a:solidFill>
                  <a:schemeClr val="tx1"/>
                </a:solidFill>
                <a:latin typeface="+mn-lt"/>
                <a:ea typeface="+mn-ea"/>
                <a:cs typeface="+mn-cs"/>
                <a:hlinkClick r:id="rId24"/>
              </a:rPr>
              <a:t>[6]</a:t>
            </a:r>
            <a:r>
              <a:rPr lang="ru-RU" sz="1200" kern="1200" dirty="0" smtClean="0">
                <a:solidFill>
                  <a:schemeClr val="tx1"/>
                </a:solidFill>
                <a:latin typeface="+mn-lt"/>
                <a:ea typeface="+mn-ea"/>
                <a:cs typeface="+mn-cs"/>
              </a:rPr>
              <a:t>. За время пребывания в клинике Мунк оставил рисунки и </a:t>
            </a:r>
            <a:r>
              <a:rPr lang="ru-RU" sz="1200" u="sng" kern="1200" dirty="0" smtClean="0">
                <a:solidFill>
                  <a:schemeClr val="tx1"/>
                </a:solidFill>
                <a:latin typeface="+mn-lt"/>
                <a:ea typeface="+mn-ea"/>
                <a:cs typeface="+mn-cs"/>
                <a:hlinkClick r:id="rId25" tooltip="Гравюра"/>
              </a:rPr>
              <a:t>гравюры</a:t>
            </a:r>
            <a:r>
              <a:rPr lang="ru-RU" sz="1200" kern="1200" dirty="0" smtClean="0">
                <a:solidFill>
                  <a:schemeClr val="tx1"/>
                </a:solidFill>
                <a:latin typeface="+mn-lt"/>
                <a:ea typeface="+mn-ea"/>
                <a:cs typeface="+mn-cs"/>
              </a:rPr>
              <a:t>, в том числе портрет лечившего его профессора Якобсона.</a:t>
            </a:r>
          </a:p>
          <a:p>
            <a:r>
              <a:rPr lang="ru-RU" sz="1200" kern="1200" dirty="0" smtClean="0">
                <a:solidFill>
                  <a:schemeClr val="tx1"/>
                </a:solidFill>
                <a:latin typeface="+mn-lt"/>
                <a:ea typeface="+mn-ea"/>
                <a:cs typeface="+mn-cs"/>
              </a:rPr>
              <a:t>Начиная с 1909 года стиль Мунка меняется в сторону более резкой и грубой манеры. Поздние картины написаны широкими мазками и изобилуют яркими контрастными цветами</a:t>
            </a:r>
            <a:r>
              <a:rPr lang="ru-RU" sz="1200" u="sng" kern="1200" baseline="30000" dirty="0" smtClean="0">
                <a:solidFill>
                  <a:schemeClr val="tx1"/>
                </a:solidFill>
                <a:latin typeface="+mn-lt"/>
                <a:ea typeface="+mn-ea"/>
                <a:cs typeface="+mn-cs"/>
                <a:hlinkClick r:id="rId26"/>
              </a:rPr>
              <a:t>[7]</a:t>
            </a:r>
            <a:r>
              <a:rPr lang="ru-RU" sz="1200" kern="1200" dirty="0" smtClean="0">
                <a:solidFill>
                  <a:schemeClr val="tx1"/>
                </a:solidFill>
                <a:latin typeface="+mn-lt"/>
                <a:ea typeface="+mn-ea"/>
                <a:cs typeface="+mn-cs"/>
              </a:rPr>
              <a:t>. В 1920-е годы у художника произошло кровоизлияние в стекловидное тело правого глаза, из-за которого он почти полностью прекратил писать, в то же время он рисовал эскизы с отражением последствий этого кровоизлияния в виде искаженных форм. Также он страдал от </a:t>
            </a:r>
            <a:r>
              <a:rPr lang="ru-RU" sz="1200" u="sng" kern="1200" dirty="0" smtClean="0">
                <a:solidFill>
                  <a:schemeClr val="tx1"/>
                </a:solidFill>
                <a:latin typeface="+mn-lt"/>
                <a:ea typeface="+mn-ea"/>
                <a:cs typeface="+mn-cs"/>
                <a:hlinkClick r:id="rId27" tooltip="Маниакально-депрессивный психоз"/>
              </a:rPr>
              <a:t>маниакально-депрессивного психоза</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В последние десятилетия жизни к Мунку пришли слава и признание. В крупнейших городах Европы прошли его персональные выставки, в 1933 году он стал кавалером </a:t>
            </a:r>
            <a:r>
              <a:rPr lang="ru-RU" sz="1200" u="sng" kern="1200" dirty="0" smtClean="0">
                <a:solidFill>
                  <a:schemeClr val="tx1"/>
                </a:solidFill>
                <a:latin typeface="+mn-lt"/>
                <a:ea typeface="+mn-ea"/>
                <a:cs typeface="+mn-cs"/>
                <a:hlinkClick r:id="rId28" tooltip="Орден Святого Олафа"/>
              </a:rPr>
              <a:t>Большого креста ордена Святого </a:t>
            </a:r>
            <a:r>
              <a:rPr lang="ru-RU" sz="1200" u="sng" kern="1200" dirty="0" err="1" smtClean="0">
                <a:solidFill>
                  <a:schemeClr val="tx1"/>
                </a:solidFill>
                <a:latin typeface="+mn-lt"/>
                <a:ea typeface="+mn-ea"/>
                <a:cs typeface="+mn-cs"/>
                <a:hlinkClick r:id="rId28" tooltip="Орден Святого Олафа"/>
              </a:rPr>
              <a:t>Олафа</a:t>
            </a:r>
            <a:r>
              <a:rPr lang="ru-RU" sz="1200" kern="1200" dirty="0" smtClean="0">
                <a:solidFill>
                  <a:schemeClr val="tx1"/>
                </a:solidFill>
                <a:latin typeface="+mn-lt"/>
                <a:ea typeface="+mn-ea"/>
                <a:cs typeface="+mn-cs"/>
              </a:rPr>
              <a:t>.</a:t>
            </a:r>
          </a:p>
          <a:p>
            <a:endParaRPr lang="ru-RU" dirty="0"/>
          </a:p>
        </p:txBody>
      </p:sp>
      <p:sp>
        <p:nvSpPr>
          <p:cNvPr id="4" name="Номер слайда 3"/>
          <p:cNvSpPr>
            <a:spLocks noGrp="1"/>
          </p:cNvSpPr>
          <p:nvPr>
            <p:ph type="sldNum" sz="quarter" idx="10"/>
          </p:nvPr>
        </p:nvSpPr>
        <p:spPr/>
        <p:txBody>
          <a:bodyPr/>
          <a:lstStyle/>
          <a:p>
            <a:fld id="{D9667CC5-0CF9-47DC-BBE4-3E2E7FEE0C2D}"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МУНК, ЭДВАРД (</a:t>
            </a:r>
            <a:r>
              <a:rPr lang="ru-RU" dirty="0" err="1" smtClean="0"/>
              <a:t>Munch</a:t>
            </a:r>
            <a:r>
              <a:rPr lang="ru-RU" dirty="0" smtClean="0"/>
              <a:t>, </a:t>
            </a:r>
            <a:r>
              <a:rPr lang="ru-RU" dirty="0" err="1" smtClean="0"/>
              <a:t>Edward</a:t>
            </a:r>
            <a:r>
              <a:rPr lang="ru-RU" dirty="0" smtClean="0"/>
              <a:t>) (1863-1944), норвежский живописец, график, театральный художник, один из основоположников экспрессионизма. Родился в </a:t>
            </a:r>
            <a:r>
              <a:rPr lang="ru-RU" dirty="0" err="1" smtClean="0"/>
              <a:t>Лётене</a:t>
            </a:r>
            <a:r>
              <a:rPr lang="ru-RU" dirty="0" smtClean="0"/>
              <a:t> </a:t>
            </a:r>
            <a:r>
              <a:rPr lang="ru-RU" dirty="0" err="1" smtClean="0"/>
              <a:t>в</a:t>
            </a:r>
            <a:r>
              <a:rPr lang="ru-RU" dirty="0" smtClean="0"/>
              <a:t> южной Норвегии 12 декабря 1863, вырос в Осло (</a:t>
            </a:r>
            <a:r>
              <a:rPr lang="ru-RU" dirty="0" err="1" smtClean="0"/>
              <a:t>Кристиания</a:t>
            </a:r>
            <a:r>
              <a:rPr lang="ru-RU" dirty="0" smtClean="0"/>
              <a:t>). Его отец, военный врач, был глубоко верующим человеком. Когда будущий художник был еще ребенком, его мать и старшая сестра умерли от чахотки. Болезнь, страдание, смерть - темы, к которым Мунк постоянно возвращался на протяжении своего творческого пути, - были знакомы ему с раннего детства. В возрасте 17 лет Мунк поступил в Королевскую школу рисования; за два года учебы он втянулся в художественные и литературные круги </a:t>
            </a:r>
            <a:r>
              <a:rPr lang="ru-RU" dirty="0" err="1" smtClean="0"/>
              <a:t>Кристиании</a:t>
            </a:r>
            <a:r>
              <a:rPr lang="ru-RU" dirty="0" smtClean="0"/>
              <a:t>, которые шокировали общество откровенными изображениями жизни богемы. Сюжеты, почерпнутые художником в этой среде, позже появились в его серии Фриз жизни. По замыслу автора, каждая картина этого цикла должна была изображать беспомощность человека перед равнодушными силами жизни, любви и смерти. В 1889 Мунк уехал в Париж, где познакомился с новыми направлениями в живописи - постимпрессионизмом и зарождающимся модерном. В 1892 художник участвовал в большой выставке в Берлине, но его картины были встречены враждебно. В Германии Мунк овладел техникой офорта, в Париже экспериментировал с литографией и гравюрой на дереве, в которой широко использовал характерный для Гогена прием подчеркивания фактуры дерева. В гравюре и литографии Мунк воплощал те же сюжеты, что и в живописи, но с гораздо большей энергией, силой и оригинальностью. Его гравюры - пожалуй, высшее достижение мастера. Тема, ставшая центральной в творчестве Мунка, - взаимоотношения мужчины и женщины. Женщина в его работах предстает в различных ипостасях: как идеализированный образ девушки, как персонификация эротического женского начала или как ясновидящая, властная мать-смерть. В 1908, достигнув широкой известности и популярности в Норвегии, Мунк пережил сильное эмоциональное потрясение, вызванное алкоголизмом и горькими ссорами с друзьями. Проведя восемь месяцев в санатории близ Копенгагена, он вернулся в Норвегию и поселился в пригороде Осло. Продажа гравюр и крупные заказы на монументальную декорацию общественных зданий обеспечили Мунку стабильный доход. Он продолжал писать картины на темы, разработанные еще в молодости, и более спокойные пейзажи вплоть до смерти 23 января 1944 в </a:t>
            </a:r>
            <a:r>
              <a:rPr lang="ru-RU" dirty="0" err="1" smtClean="0"/>
              <a:t>Энеми</a:t>
            </a:r>
            <a:r>
              <a:rPr lang="ru-RU" dirty="0" smtClean="0"/>
              <a:t>, близ Осло.</a:t>
            </a:r>
          </a:p>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Экспрессионизм</a:t>
            </a:r>
            <a:r>
              <a:rPr lang="ru-RU" dirty="0" smtClean="0"/>
              <a:t> (от лат. </a:t>
            </a:r>
            <a:r>
              <a:rPr lang="ru-RU" dirty="0" err="1" smtClean="0"/>
              <a:t>expressio</a:t>
            </a:r>
            <a:r>
              <a:rPr lang="ru-RU" dirty="0" smtClean="0"/>
              <a:t> — выражение), направление, развивавшееся в европейском искусстве и литературе примерно с 1905 по 1920-е гг. Возникло как отклик на острейший социальный кризис 1-й четверти 20 в. (включая 1-ю мировую войну и последовавшие революционные потрясения), стало выражением протеста против уродств современной буржуазной цивилизации. Социально-критический пафос отличает многие произведения Э. от искусства авангардистских течений, развивавшихся параллельно с ним или сразу после него (</a:t>
            </a:r>
            <a:r>
              <a:rPr lang="ru-RU" dirty="0" smtClean="0">
                <a:hlinkClick r:id="rId3" action="ppaction://hlinkfile"/>
              </a:rPr>
              <a:t>кубизма</a:t>
            </a:r>
            <a:r>
              <a:rPr lang="ru-RU" dirty="0" smtClean="0"/>
              <a:t>, </a:t>
            </a:r>
            <a:r>
              <a:rPr lang="ru-RU" dirty="0" smtClean="0">
                <a:hlinkClick r:id="rId4" action="ppaction://hlinkfile"/>
              </a:rPr>
              <a:t>сюрреализма</a:t>
            </a:r>
            <a:r>
              <a:rPr lang="ru-RU" dirty="0" smtClean="0"/>
              <a:t>)</a:t>
            </a:r>
            <a:r>
              <a:rPr lang="ru-RU" i="1" dirty="0" smtClean="0"/>
              <a:t>. </a:t>
            </a:r>
            <a:r>
              <a:rPr lang="ru-RU" i="0" dirty="0" smtClean="0"/>
              <a:t>Протестуя против мировой войны и социальных контрастов, против засилья вещей и подавленности личности социальным механизмом, а иногда обращаясь и к теме революционного героизма, мастера Э. совмещали протест с выражением мистического ужаса перед хаосом бытия. </a:t>
            </a:r>
            <a:r>
              <a:rPr lang="ru-RU" i="1" dirty="0" smtClean="0"/>
              <a:t>Кризис современной цивилизации представал в произведениях Э. одним из звеньев </a:t>
            </a:r>
            <a:r>
              <a:rPr lang="ru-RU" i="1" dirty="0" err="1" smtClean="0"/>
              <a:t>апокалиптической</a:t>
            </a:r>
            <a:r>
              <a:rPr lang="ru-RU" i="1" dirty="0" smtClean="0"/>
              <a:t> катастрофы, надвигающейся на природу и человечество. Термин "Э." впервые употребил в печати в 1911 Х. </a:t>
            </a:r>
            <a:r>
              <a:rPr lang="ru-RU" i="1" dirty="0" err="1" smtClean="0"/>
              <a:t>Вальден</a:t>
            </a:r>
            <a:r>
              <a:rPr lang="ru-RU" i="1" dirty="0" smtClean="0"/>
              <a:t> — основатель экспрессионистского журнала "Штурм" ("</a:t>
            </a:r>
            <a:r>
              <a:rPr lang="ru-RU" i="1" dirty="0" err="1" smtClean="0"/>
              <a:t>Der</a:t>
            </a:r>
            <a:r>
              <a:rPr lang="ru-RU" i="1" dirty="0" smtClean="0"/>
              <a:t> </a:t>
            </a:r>
            <a:r>
              <a:rPr lang="ru-RU" i="1" dirty="0" err="1" smtClean="0"/>
              <a:t>Sturm</a:t>
            </a:r>
            <a:r>
              <a:rPr lang="ru-RU" i="1" dirty="0" smtClean="0"/>
              <a:t>"). Принцип всеохватывающей субъективной интерпретации действительности, возобладавший в Э. над миром первичных чувственных ощущений (составлявших первооснову художественного образа в </a:t>
            </a:r>
            <a:r>
              <a:rPr lang="ru-RU" i="1" dirty="0" smtClean="0">
                <a:hlinkClick r:id="rId5" action="ppaction://hlinkfile"/>
              </a:rPr>
              <a:t>импрессионизме</a:t>
            </a:r>
            <a:r>
              <a:rPr lang="ru-RU" i="1" dirty="0" smtClean="0"/>
              <a:t>), обусловил тяготение к иррациональности, обостренной эмоциональности и фантастическому гротеску, нередко — к полному или частичному уничтожению границ между персонажами и окружающей их естественной (или городской) пейзажной средой. Ярче всего принципы Э. выявились в искусстве Германии и Австрии.</a:t>
            </a:r>
          </a:p>
          <a:p>
            <a:endParaRPr lang="ru-RU" dirty="0"/>
          </a:p>
        </p:txBody>
      </p:sp>
      <p:sp>
        <p:nvSpPr>
          <p:cNvPr id="4" name="Номер слайда 3"/>
          <p:cNvSpPr>
            <a:spLocks noGrp="1"/>
          </p:cNvSpPr>
          <p:nvPr>
            <p:ph type="sldNum" sz="quarter" idx="10"/>
          </p:nvPr>
        </p:nvSpPr>
        <p:spPr/>
        <p:txBody>
          <a:bodyPr/>
          <a:lstStyle/>
          <a:p>
            <a:fld id="{D9667CC5-0CF9-47DC-BBE4-3E2E7FEE0C2D}"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9667CC5-0CF9-47DC-BBE4-3E2E7FEE0C2D}"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b="1" dirty="0" err="1" smtClean="0"/>
              <a:t>Концептуа́льное</a:t>
            </a:r>
            <a:r>
              <a:rPr lang="ru-RU" b="1" dirty="0" smtClean="0"/>
              <a:t> </a:t>
            </a:r>
            <a:r>
              <a:rPr lang="ru-RU" b="1" dirty="0" err="1" smtClean="0"/>
              <a:t>иску́сство</a:t>
            </a:r>
            <a:r>
              <a:rPr lang="ru-RU" dirty="0" smtClean="0"/>
              <a:t>, </a:t>
            </a:r>
            <a:r>
              <a:rPr lang="ru-RU" b="1" dirty="0" err="1" smtClean="0"/>
              <a:t>концептуали́зм</a:t>
            </a:r>
            <a:r>
              <a:rPr lang="ru-RU" dirty="0" smtClean="0"/>
              <a:t> (от </a:t>
            </a:r>
            <a:r>
              <a:rPr lang="ru-RU" dirty="0" smtClean="0">
                <a:hlinkClick r:id="rId3" action="ppaction://hlinkfile" tooltip="Латинский язык"/>
              </a:rPr>
              <a:t>лат.</a:t>
            </a:r>
            <a:r>
              <a:rPr lang="ru-RU" dirty="0" smtClean="0"/>
              <a:t> </a:t>
            </a:r>
            <a:r>
              <a:rPr lang="ru-RU" i="1" dirty="0" err="1" smtClean="0"/>
              <a:t>conceptus</a:t>
            </a:r>
            <a:r>
              <a:rPr lang="ru-RU" dirty="0" smtClean="0"/>
              <a:t> — мысль, представление) — литературно-художественное направление </a:t>
            </a:r>
            <a:r>
              <a:rPr lang="ru-RU" dirty="0" smtClean="0">
                <a:hlinkClick r:id="rId4" action="ppaction://hlinkfile" tooltip="Постмодернизм"/>
              </a:rPr>
              <a:t>постмодернизма</a:t>
            </a:r>
            <a:r>
              <a:rPr lang="ru-RU" dirty="0" smtClean="0"/>
              <a:t>, оформившееся в конце 60-х — начале 70-х годов ХХ века в Америке и Европе.</a:t>
            </a:r>
          </a:p>
          <a:p>
            <a:r>
              <a:rPr lang="ru-RU" dirty="0" smtClean="0"/>
              <a:t>В концептуализме </a:t>
            </a:r>
            <a:r>
              <a:rPr lang="ru-RU" dirty="0" smtClean="0">
                <a:hlinkClick r:id="rId5" action="ppaction://hlinkfile" tooltip="Концепция"/>
              </a:rPr>
              <a:t>концепция</a:t>
            </a:r>
            <a:r>
              <a:rPr lang="ru-RU" dirty="0" smtClean="0"/>
              <a:t> произведения важнее его физического выражения, цель искусства — в передаче идеи. Концептуальные объекты могут существовать в виде фраз, текстов, схем, графиков, чертежей, фотографий, аудио- и видео- материалов. Объектом искусства может стать любой предмет, явление, процесс, поскольку концептуальное искусство представляет собой чистый художественный жест.</a:t>
            </a:r>
          </a:p>
          <a:p>
            <a:r>
              <a:rPr lang="ru-RU" dirty="0" smtClean="0">
                <a:hlinkClick r:id="rId6" action="ppaction://hlinkfile" tooltip="Мунк Крик"/>
              </a:rPr>
              <a:t>Крик</a:t>
            </a:r>
            <a:r>
              <a:rPr lang="ru-RU" dirty="0" smtClean="0"/>
              <a:t/>
            </a:r>
            <a:br>
              <a:rPr lang="ru-RU" dirty="0" smtClean="0"/>
            </a:br>
            <a:r>
              <a:rPr lang="ru-RU" dirty="0" smtClean="0"/>
              <a:t>1893, Музей Мунка, Осло</a:t>
            </a:r>
          </a:p>
          <a:p>
            <a:r>
              <a:rPr lang="ru-RU" sz="1200" b="1" kern="1200" dirty="0" smtClean="0">
                <a:solidFill>
                  <a:schemeClr val="tx1"/>
                </a:solidFill>
                <a:latin typeface="+mn-lt"/>
                <a:ea typeface="+mn-ea"/>
                <a:cs typeface="+mn-cs"/>
              </a:rPr>
              <a:t>«Крик»</a:t>
            </a:r>
            <a:r>
              <a:rPr lang="ru-RU" sz="1200" kern="1200" dirty="0" smtClean="0">
                <a:solidFill>
                  <a:schemeClr val="tx1"/>
                </a:solidFill>
                <a:latin typeface="+mn-lt"/>
                <a:ea typeface="+mn-ea"/>
                <a:cs typeface="+mn-cs"/>
              </a:rPr>
              <a:t> (</a:t>
            </a:r>
            <a:r>
              <a:rPr lang="ru-RU" sz="1200" u="sng" kern="1200" dirty="0" smtClean="0">
                <a:solidFill>
                  <a:schemeClr val="tx1"/>
                </a:solidFill>
                <a:latin typeface="+mn-lt"/>
                <a:ea typeface="+mn-ea"/>
                <a:cs typeface="+mn-cs"/>
                <a:hlinkClick r:id="rId7" tooltip="Норвежский язык"/>
              </a:rPr>
              <a:t>норв.</a:t>
            </a:r>
            <a:r>
              <a:rPr lang="ru-RU" sz="1200" kern="1200" dirty="0" smtClean="0">
                <a:solidFill>
                  <a:schemeClr val="tx1"/>
                </a:solidFill>
                <a:latin typeface="+mn-lt"/>
                <a:ea typeface="+mn-ea"/>
                <a:cs typeface="+mn-cs"/>
              </a:rPr>
              <a:t> </a:t>
            </a:r>
            <a:r>
              <a:rPr lang="ru-RU" sz="1200" i="1" kern="1200" dirty="0" err="1" smtClean="0">
                <a:solidFill>
                  <a:schemeClr val="tx1"/>
                </a:solidFill>
                <a:latin typeface="+mn-lt"/>
                <a:ea typeface="+mn-ea"/>
                <a:cs typeface="+mn-cs"/>
              </a:rPr>
              <a:t>Skrik</a:t>
            </a:r>
            <a:r>
              <a:rPr lang="ru-RU" sz="1200" kern="1200" dirty="0" smtClean="0">
                <a:solidFill>
                  <a:schemeClr val="tx1"/>
                </a:solidFill>
                <a:latin typeface="+mn-lt"/>
                <a:ea typeface="+mn-ea"/>
                <a:cs typeface="+mn-cs"/>
              </a:rPr>
              <a:t>; 1893—1910) — группа картин, выполненных в жанре </a:t>
            </a:r>
            <a:r>
              <a:rPr lang="ru-RU" sz="1200" u="sng" kern="1200" dirty="0" smtClean="0">
                <a:solidFill>
                  <a:schemeClr val="tx1"/>
                </a:solidFill>
                <a:latin typeface="+mn-lt"/>
                <a:ea typeface="+mn-ea"/>
                <a:cs typeface="+mn-cs"/>
                <a:hlinkClick r:id="rId8" tooltip="Экспрессионизм"/>
              </a:rPr>
              <a:t>экспрессионизма</a:t>
            </a:r>
            <a:r>
              <a:rPr lang="ru-RU" sz="1200" kern="1200" dirty="0" smtClean="0">
                <a:solidFill>
                  <a:schemeClr val="tx1"/>
                </a:solidFill>
                <a:latin typeface="+mn-lt"/>
                <a:ea typeface="+mn-ea"/>
                <a:cs typeface="+mn-cs"/>
              </a:rPr>
              <a:t> </a:t>
            </a:r>
            <a:r>
              <a:rPr lang="ru-RU" sz="1200" u="sng" kern="1200" dirty="0" smtClean="0">
                <a:solidFill>
                  <a:schemeClr val="tx1"/>
                </a:solidFill>
                <a:latin typeface="+mn-lt"/>
                <a:ea typeface="+mn-ea"/>
                <a:cs typeface="+mn-cs"/>
                <a:hlinkClick r:id="rId9" tooltip="Норвегия"/>
              </a:rPr>
              <a:t>норвежским</a:t>
            </a:r>
            <a:r>
              <a:rPr lang="ru-RU" sz="1200" kern="1200" dirty="0" smtClean="0">
                <a:solidFill>
                  <a:schemeClr val="tx1"/>
                </a:solidFill>
                <a:latin typeface="+mn-lt"/>
                <a:ea typeface="+mn-ea"/>
                <a:cs typeface="+mn-cs"/>
              </a:rPr>
              <a:t> художником </a:t>
            </a:r>
            <a:r>
              <a:rPr lang="ru-RU" sz="1200" u="sng" kern="1200" dirty="0" smtClean="0">
                <a:solidFill>
                  <a:schemeClr val="tx1"/>
                </a:solidFill>
                <a:latin typeface="+mn-lt"/>
                <a:ea typeface="+mn-ea"/>
                <a:cs typeface="+mn-cs"/>
                <a:hlinkClick r:id="rId10" tooltip="Мунк, Эдвард"/>
              </a:rPr>
              <a:t>Эдвардом Мунком</a:t>
            </a:r>
            <a:r>
              <a:rPr lang="ru-RU" sz="1200" kern="1200" dirty="0" smtClean="0">
                <a:solidFill>
                  <a:schemeClr val="tx1"/>
                </a:solidFill>
                <a:latin typeface="+mn-lt"/>
                <a:ea typeface="+mn-ea"/>
                <a:cs typeface="+mn-cs"/>
              </a:rPr>
              <a:t>, изображающая исполненную отчаяния фигуру на фоне кроваво-красного неба. Пейзаж на фоне — вид </a:t>
            </a:r>
            <a:r>
              <a:rPr lang="ru-RU" sz="1200" u="sng" kern="1200" dirty="0" smtClean="0">
                <a:solidFill>
                  <a:schemeClr val="tx1"/>
                </a:solidFill>
                <a:latin typeface="+mn-lt"/>
                <a:ea typeface="+mn-ea"/>
                <a:cs typeface="+mn-cs"/>
                <a:hlinkClick r:id="rId11" tooltip="Осло-Фьорд"/>
              </a:rPr>
              <a:t>Осло-Фьорда</a:t>
            </a:r>
            <a:r>
              <a:rPr lang="ru-RU" sz="1200" kern="1200" dirty="0" smtClean="0">
                <a:solidFill>
                  <a:schemeClr val="tx1"/>
                </a:solidFill>
                <a:latin typeface="+mn-lt"/>
                <a:ea typeface="+mn-ea"/>
                <a:cs typeface="+mn-cs"/>
              </a:rPr>
              <a:t> с холма </a:t>
            </a:r>
            <a:r>
              <a:rPr lang="ru-RU" sz="1200" kern="1200" dirty="0" err="1" smtClean="0">
                <a:solidFill>
                  <a:schemeClr val="tx1"/>
                </a:solidFill>
                <a:latin typeface="+mn-lt"/>
                <a:ea typeface="+mn-ea"/>
                <a:cs typeface="+mn-cs"/>
              </a:rPr>
              <a:t>Экеберг</a:t>
            </a:r>
            <a:r>
              <a:rPr lang="ru-RU" sz="1200" kern="1200" dirty="0" smtClean="0">
                <a:solidFill>
                  <a:schemeClr val="tx1"/>
                </a:solidFill>
                <a:latin typeface="+mn-lt"/>
                <a:ea typeface="+mn-ea"/>
                <a:cs typeface="+mn-cs"/>
              </a:rPr>
              <a:t>, в городе </a:t>
            </a:r>
            <a:r>
              <a:rPr lang="ru-RU" sz="1200" u="sng" kern="1200" dirty="0" smtClean="0">
                <a:solidFill>
                  <a:schemeClr val="tx1"/>
                </a:solidFill>
                <a:latin typeface="+mn-lt"/>
                <a:ea typeface="+mn-ea"/>
                <a:cs typeface="+mn-cs"/>
                <a:hlinkClick r:id="rId12" tooltip="Осло"/>
              </a:rPr>
              <a:t>Осло</a:t>
            </a:r>
            <a:r>
              <a:rPr lang="ru-RU" sz="1200" kern="1200" dirty="0" smtClean="0">
                <a:solidFill>
                  <a:schemeClr val="tx1"/>
                </a:solidFill>
                <a:latin typeface="+mn-lt"/>
                <a:ea typeface="+mn-ea"/>
                <a:cs typeface="+mn-cs"/>
              </a:rPr>
              <a:t>, Норвегия.</a:t>
            </a:r>
          </a:p>
          <a:p>
            <a:r>
              <a:rPr lang="ru-RU" sz="1200" kern="1200" dirty="0" smtClean="0">
                <a:solidFill>
                  <a:schemeClr val="tx1"/>
                </a:solidFill>
                <a:latin typeface="+mn-lt"/>
                <a:ea typeface="+mn-ea"/>
                <a:cs typeface="+mn-cs"/>
              </a:rPr>
              <a:t>Мунк создал несколько версий «Крика», а именно 4, используя разные техники. В </a:t>
            </a:r>
            <a:r>
              <a:rPr lang="ru-RU" sz="1200" u="sng" kern="1200" dirty="0" smtClean="0">
                <a:solidFill>
                  <a:schemeClr val="tx1"/>
                </a:solidFill>
                <a:latin typeface="+mn-lt"/>
                <a:ea typeface="+mn-ea"/>
                <a:cs typeface="+mn-cs"/>
                <a:hlinkClick r:id="rId13" tooltip="Музей Мунка"/>
              </a:rPr>
              <a:t>музее Мунка</a:t>
            </a:r>
            <a:r>
              <a:rPr lang="ru-RU" sz="1200" kern="1200" dirty="0" smtClean="0">
                <a:solidFill>
                  <a:schemeClr val="tx1"/>
                </a:solidFill>
                <a:latin typeface="+mn-lt"/>
                <a:ea typeface="+mn-ea"/>
                <a:cs typeface="+mn-cs"/>
              </a:rPr>
              <a:t> представлен один из двух вариантов, выполненных маслом, и одна пастель. Норвежский </a:t>
            </a:r>
            <a:r>
              <a:rPr lang="ru-RU" sz="1200" u="sng" kern="1200" dirty="0" smtClean="0">
                <a:solidFill>
                  <a:schemeClr val="tx1"/>
                </a:solidFill>
                <a:latin typeface="+mn-lt"/>
                <a:ea typeface="+mn-ea"/>
                <a:cs typeface="+mn-cs"/>
                <a:hlinkClick r:id="rId14" tooltip="Национальный музей искусства, архитектуры и дизайна"/>
              </a:rPr>
              <a:t>Национальный музей искусства, архитектуры и дизайна</a:t>
            </a:r>
            <a:r>
              <a:rPr lang="ru-RU" sz="1200" kern="1200" dirty="0" smtClean="0">
                <a:solidFill>
                  <a:schemeClr val="tx1"/>
                </a:solidFill>
                <a:latin typeface="+mn-lt"/>
                <a:ea typeface="+mn-ea"/>
                <a:cs typeface="+mn-cs"/>
              </a:rPr>
              <a:t> содержит в своей галерее вторую версию, выполненную маслом (показанную справа). Четвёртая версия, выполненная пастелью, принадлежит норвежскому миллиардеру </a:t>
            </a:r>
            <a:r>
              <a:rPr lang="ru-RU" sz="1200" kern="1200" dirty="0" err="1" smtClean="0">
                <a:solidFill>
                  <a:schemeClr val="tx1"/>
                </a:solidFill>
                <a:latin typeface="+mn-lt"/>
                <a:ea typeface="+mn-ea"/>
                <a:cs typeface="+mn-cs"/>
              </a:rPr>
              <a:t>Петтеру</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Олсену</a:t>
            </a:r>
            <a:r>
              <a:rPr lang="ru-RU" sz="1200" kern="1200" dirty="0" smtClean="0">
                <a:solidFill>
                  <a:schemeClr val="tx1"/>
                </a:solidFill>
                <a:latin typeface="+mn-lt"/>
                <a:ea typeface="+mn-ea"/>
                <a:cs typeface="+mn-cs"/>
              </a:rPr>
              <a:t>. Мунк также создал </a:t>
            </a:r>
            <a:r>
              <a:rPr lang="ru-RU" sz="1200" u="sng" kern="1200" dirty="0" smtClean="0">
                <a:solidFill>
                  <a:schemeClr val="tx1"/>
                </a:solidFill>
                <a:latin typeface="+mn-lt"/>
                <a:ea typeface="+mn-ea"/>
                <a:cs typeface="+mn-cs"/>
                <a:hlinkClick r:id="rId15" tooltip="Литография"/>
              </a:rPr>
              <a:t>литографию</a:t>
            </a:r>
            <a:r>
              <a:rPr lang="ru-RU" sz="1200" kern="1200" dirty="0" smtClean="0">
                <a:solidFill>
                  <a:schemeClr val="tx1"/>
                </a:solidFill>
                <a:latin typeface="+mn-lt"/>
                <a:ea typeface="+mn-ea"/>
                <a:cs typeface="+mn-cs"/>
              </a:rPr>
              <a:t> (1895) этого произведения.</a:t>
            </a:r>
          </a:p>
          <a:p>
            <a:r>
              <a:rPr lang="ru-RU" sz="1200" kern="1200" dirty="0" smtClean="0">
                <a:solidFill>
                  <a:schemeClr val="tx1"/>
                </a:solidFill>
                <a:latin typeface="+mn-lt"/>
                <a:ea typeface="+mn-ea"/>
                <a:cs typeface="+mn-cs"/>
              </a:rPr>
              <a:t>Изначальное название на немецком, данное Мунком картине, было «</a:t>
            </a:r>
            <a:r>
              <a:rPr lang="ru-RU" sz="1200" kern="1200" dirty="0" err="1" smtClean="0">
                <a:solidFill>
                  <a:schemeClr val="tx1"/>
                </a:solidFill>
                <a:latin typeface="+mn-lt"/>
                <a:ea typeface="+mn-ea"/>
                <a:cs typeface="+mn-cs"/>
              </a:rPr>
              <a:t>Der</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Schrei</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der</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Natur</a:t>
            </a:r>
            <a:r>
              <a:rPr lang="ru-RU" sz="1200" kern="1200" dirty="0" smtClean="0">
                <a:solidFill>
                  <a:schemeClr val="tx1"/>
                </a:solidFill>
                <a:latin typeface="+mn-lt"/>
                <a:ea typeface="+mn-ea"/>
                <a:cs typeface="+mn-cs"/>
              </a:rPr>
              <a:t>» («Крик природы»). На страницах своего дневника в записи «</a:t>
            </a:r>
            <a:r>
              <a:rPr lang="ru-RU" sz="1200" u="sng" kern="1200" dirty="0" smtClean="0">
                <a:solidFill>
                  <a:schemeClr val="tx1"/>
                </a:solidFill>
                <a:latin typeface="+mn-lt"/>
                <a:ea typeface="+mn-ea"/>
                <a:cs typeface="+mn-cs"/>
                <a:hlinkClick r:id="rId16" tooltip="Ницца"/>
              </a:rPr>
              <a:t>Ницца</a:t>
            </a:r>
            <a:r>
              <a:rPr lang="ru-RU" sz="1200" kern="1200" dirty="0" smtClean="0">
                <a:solidFill>
                  <a:schemeClr val="tx1"/>
                </a:solidFill>
                <a:latin typeface="+mn-lt"/>
                <a:ea typeface="+mn-ea"/>
                <a:cs typeface="+mn-cs"/>
              </a:rPr>
              <a:t> 22.01.1892», Мунк так описывает источник своего вдохновения:</a:t>
            </a:r>
          </a:p>
          <a:p>
            <a:r>
              <a:rPr lang="ru-RU" sz="1200" i="1" kern="1200" dirty="0" smtClean="0">
                <a:solidFill>
                  <a:schemeClr val="tx1"/>
                </a:solidFill>
                <a:latin typeface="+mn-lt"/>
                <a:ea typeface="+mn-ea"/>
                <a:cs typeface="+mn-cs"/>
              </a:rPr>
              <a:t>Я шёл по тропинке с двумя друзьями – солнце садилось – неожиданно небо стало кроваво-красным, я приостановился, чувствуя изнеможение, и оперся о забор – я смотрел на кровь и языки пламени над синевато-черным фиордом и городом – мои друзья пошли дальше, а я стоял, дрожа от волнения, ощущая бесконечный крик, пронзающий природу.</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Красноватое небо, возможно, было вызвано извержением вулкана </a:t>
            </a:r>
            <a:r>
              <a:rPr lang="ru-RU" sz="1200" u="sng" kern="1200" dirty="0" smtClean="0">
                <a:solidFill>
                  <a:schemeClr val="tx1"/>
                </a:solidFill>
                <a:latin typeface="+mn-lt"/>
                <a:ea typeface="+mn-ea"/>
                <a:cs typeface="+mn-cs"/>
                <a:hlinkClick r:id="rId17" tooltip="Кракатау"/>
              </a:rPr>
              <a:t>Кракатау</a:t>
            </a:r>
            <a:r>
              <a:rPr lang="ru-RU" sz="1200" kern="1200" dirty="0" smtClean="0">
                <a:solidFill>
                  <a:schemeClr val="tx1"/>
                </a:solidFill>
                <a:latin typeface="+mn-lt"/>
                <a:ea typeface="+mn-ea"/>
                <a:cs typeface="+mn-cs"/>
              </a:rPr>
              <a:t> в 1883 году. Вулканический пепел окрасил небо в красноватый цвет в восточной части </a:t>
            </a:r>
            <a:r>
              <a:rPr lang="ru-RU" sz="1200" u="sng" kern="1200" dirty="0" smtClean="0">
                <a:solidFill>
                  <a:schemeClr val="tx1"/>
                </a:solidFill>
                <a:latin typeface="+mn-lt"/>
                <a:ea typeface="+mn-ea"/>
                <a:cs typeface="+mn-cs"/>
                <a:hlinkClick r:id="rId18" tooltip="США"/>
              </a:rPr>
              <a:t>США</a:t>
            </a:r>
            <a:r>
              <a:rPr lang="ru-RU" sz="1200" kern="1200" dirty="0" smtClean="0">
                <a:solidFill>
                  <a:schemeClr val="tx1"/>
                </a:solidFill>
                <a:latin typeface="+mn-lt"/>
                <a:ea typeface="+mn-ea"/>
                <a:cs typeface="+mn-cs"/>
              </a:rPr>
              <a:t>, </a:t>
            </a:r>
            <a:r>
              <a:rPr lang="ru-RU" sz="1200" u="sng" kern="1200" dirty="0" smtClean="0">
                <a:solidFill>
                  <a:schemeClr val="tx1"/>
                </a:solidFill>
                <a:latin typeface="+mn-lt"/>
                <a:ea typeface="+mn-ea"/>
                <a:cs typeface="+mn-cs"/>
                <a:hlinkClick r:id="rId19" tooltip="Европа"/>
              </a:rPr>
              <a:t>Европы</a:t>
            </a:r>
            <a:r>
              <a:rPr lang="ru-RU" sz="1200" kern="1200" dirty="0" smtClean="0">
                <a:solidFill>
                  <a:schemeClr val="tx1"/>
                </a:solidFill>
                <a:latin typeface="+mn-lt"/>
                <a:ea typeface="+mn-ea"/>
                <a:cs typeface="+mn-cs"/>
              </a:rPr>
              <a:t> и </a:t>
            </a:r>
            <a:r>
              <a:rPr lang="ru-RU" sz="1200" u="sng" kern="1200" dirty="0" smtClean="0">
                <a:solidFill>
                  <a:schemeClr val="tx1"/>
                </a:solidFill>
                <a:latin typeface="+mn-lt"/>
                <a:ea typeface="+mn-ea"/>
                <a:cs typeface="+mn-cs"/>
                <a:hlinkClick r:id="rId20" tooltip="Азия"/>
              </a:rPr>
              <a:t>Азии</a:t>
            </a:r>
            <a:r>
              <a:rPr lang="ru-RU" sz="1200" kern="1200" dirty="0" smtClean="0">
                <a:solidFill>
                  <a:schemeClr val="tx1"/>
                </a:solidFill>
                <a:latin typeface="+mn-lt"/>
                <a:ea typeface="+mn-ea"/>
                <a:cs typeface="+mn-cs"/>
              </a:rPr>
              <a:t> с ноября 1883 по февраль 1884</a:t>
            </a:r>
            <a:r>
              <a:rPr lang="ru-RU" sz="1200" u="sng" kern="1200" baseline="30000" dirty="0" smtClean="0">
                <a:solidFill>
                  <a:schemeClr val="tx1"/>
                </a:solidFill>
                <a:latin typeface="+mn-lt"/>
                <a:ea typeface="+mn-ea"/>
                <a:cs typeface="+mn-cs"/>
                <a:hlinkClick r:id="rId21"/>
              </a:rPr>
              <a:t>[1]</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Фигура на переднем плане, вероятно, изображает самого художника, не кричащего, а наоборот, защищающего себя от крика природы. В этом смысле, поза, в которой он себя изображает, может быть рефлекторной реакцией человека, старающегося спастись от сильного шума, реального или вымышленного.</a:t>
            </a:r>
          </a:p>
          <a:p>
            <a:endParaRPr lang="ru-RU" dirty="0"/>
          </a:p>
        </p:txBody>
      </p:sp>
      <p:sp>
        <p:nvSpPr>
          <p:cNvPr id="4" name="Номер слайда 3"/>
          <p:cNvSpPr>
            <a:spLocks noGrp="1"/>
          </p:cNvSpPr>
          <p:nvPr>
            <p:ph type="sldNum" sz="quarter" idx="10"/>
          </p:nvPr>
        </p:nvSpPr>
        <p:spPr/>
        <p:txBody>
          <a:bodyPr/>
          <a:lstStyle/>
          <a:p>
            <a:fld id="{D9667CC5-0CF9-47DC-BBE4-3E2E7FEE0C2D}" type="slidenum">
              <a:rPr lang="ru-RU" smtClean="0"/>
              <a:pPr/>
              <a:t>9</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hlinkClick r:id="rId3" action="ppaction://hlinkfile" tooltip="Мунк Мадонна"/>
              </a:rPr>
              <a:t>Мадонна</a:t>
            </a:r>
            <a:r>
              <a:rPr lang="ru-RU" dirty="0" smtClean="0"/>
              <a:t/>
            </a:r>
            <a:br>
              <a:rPr lang="ru-RU" dirty="0" smtClean="0"/>
            </a:br>
            <a:r>
              <a:rPr lang="ru-RU" dirty="0" smtClean="0"/>
              <a:t>1895, Национальная галерея, Осло</a:t>
            </a:r>
            <a:endParaRPr lang="ru-RU" dirty="0"/>
          </a:p>
        </p:txBody>
      </p:sp>
      <p:sp>
        <p:nvSpPr>
          <p:cNvPr id="4" name="Номер слайда 3"/>
          <p:cNvSpPr>
            <a:spLocks noGrp="1"/>
          </p:cNvSpPr>
          <p:nvPr>
            <p:ph type="sldNum" sz="quarter" idx="10"/>
          </p:nvPr>
        </p:nvSpPr>
        <p:spPr/>
        <p:txBody>
          <a:bodyPr/>
          <a:lstStyle/>
          <a:p>
            <a:fld id="{D9667CC5-0CF9-47DC-BBE4-3E2E7FEE0C2D}" type="slidenum">
              <a:rPr lang="ru-RU" smtClean="0"/>
              <a:pPr/>
              <a:t>13</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Что заставило художника натягивать один холст поверх другого — неизвестно. Возможно, он считал эту картину неудачной или по какой-либо причине забросил ее, а возможно, в силу безденежья у него просто не было средств на лишний подрамник. Последняя версия представляется вполне правдоподобной, особенно учитывая характерную для Мунка неопрятность и хаотичность в работе: он не устранял со своих картин дыр, не счищал птичьих экскрементов, мог даже оставить картины стоять под дождем... «Нужно, чтобы на картине была парочка погрешностей, а то она будет слишком хороша», — говорил Мунк.</a:t>
            </a:r>
            <a:endParaRPr lang="ru-RU" dirty="0"/>
          </a:p>
        </p:txBody>
      </p:sp>
      <p:sp>
        <p:nvSpPr>
          <p:cNvPr id="4" name="Номер слайда 3"/>
          <p:cNvSpPr>
            <a:spLocks noGrp="1"/>
          </p:cNvSpPr>
          <p:nvPr>
            <p:ph type="sldNum" sz="quarter" idx="10"/>
          </p:nvPr>
        </p:nvSpPr>
        <p:spPr/>
        <p:txBody>
          <a:bodyPr/>
          <a:lstStyle/>
          <a:p>
            <a:fld id="{D9667CC5-0CF9-47DC-BBE4-3E2E7FEE0C2D}"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752600"/>
            <a:ext cx="8824912" cy="5129213"/>
            <a:chOff x="201" y="1104"/>
            <a:chExt cx="5559" cy="3231"/>
          </a:xfrm>
        </p:grpSpPr>
        <p:sp>
          <p:nvSpPr>
            <p:cNvPr id="5123"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ru-RU"/>
            </a:p>
          </p:txBody>
        </p:sp>
        <p:sp>
          <p:nvSpPr>
            <p:cNvPr id="5124"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ru-RU"/>
            </a:p>
          </p:txBody>
        </p:sp>
        <p:sp>
          <p:nvSpPr>
            <p:cNvPr id="5125"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ru-RU"/>
            </a:p>
          </p:txBody>
        </p:sp>
        <p:sp>
          <p:nvSpPr>
            <p:cNvPr id="5126"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ru-RU"/>
            </a:p>
          </p:txBody>
        </p:sp>
        <p:sp>
          <p:nvSpPr>
            <p:cNvPr id="5127"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ru-RU"/>
            </a:p>
          </p:txBody>
        </p:sp>
        <p:sp>
          <p:nvSpPr>
            <p:cNvPr id="5128"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ru-RU"/>
            </a:p>
          </p:txBody>
        </p:sp>
      </p:grpSp>
      <p:sp>
        <p:nvSpPr>
          <p:cNvPr id="5129"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ru-RU" smtClean="0"/>
              <a:t>Образец заголовка</a:t>
            </a:r>
            <a:endParaRPr lang="ru-RU"/>
          </a:p>
        </p:txBody>
      </p:sp>
      <p:sp>
        <p:nvSpPr>
          <p:cNvPr id="513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ru-RU" smtClean="0"/>
              <a:t>Образец подзаголовка</a:t>
            </a:r>
            <a:endParaRPr lang="ru-RU"/>
          </a:p>
        </p:txBody>
      </p:sp>
      <p:sp>
        <p:nvSpPr>
          <p:cNvPr id="5131" name="Rectangle 11"/>
          <p:cNvSpPr>
            <a:spLocks noGrp="1" noChangeArrowheads="1"/>
          </p:cNvSpPr>
          <p:nvPr>
            <p:ph type="dt" sz="quarter" idx="2"/>
          </p:nvPr>
        </p:nvSpPr>
        <p:spPr>
          <a:xfrm>
            <a:off x="990600" y="6245225"/>
            <a:ext cx="1901825" cy="476250"/>
          </a:xfrm>
        </p:spPr>
        <p:txBody>
          <a:bodyPr/>
          <a:lstStyle>
            <a:lvl1pPr>
              <a:defRPr/>
            </a:lvl1pPr>
          </a:lstStyle>
          <a:p>
            <a:fld id="{5B106E36-FD25-4E2D-B0AA-010F637433A0}" type="datetimeFigureOut">
              <a:rPr lang="ru-RU" smtClean="0"/>
              <a:pPr/>
              <a:t>25.09.2012</a:t>
            </a:fld>
            <a:endParaRPr lang="ru-RU"/>
          </a:p>
        </p:txBody>
      </p:sp>
      <p:sp>
        <p:nvSpPr>
          <p:cNvPr id="5132" name="Rectangle 12"/>
          <p:cNvSpPr>
            <a:spLocks noGrp="1" noChangeArrowheads="1"/>
          </p:cNvSpPr>
          <p:nvPr>
            <p:ph type="ftr" sz="quarter" idx="3"/>
          </p:nvPr>
        </p:nvSpPr>
        <p:spPr>
          <a:xfrm>
            <a:off x="3468688" y="6245225"/>
            <a:ext cx="2895600" cy="476250"/>
          </a:xfrm>
        </p:spPr>
        <p:txBody>
          <a:bodyPr/>
          <a:lstStyle>
            <a:lvl1pPr>
              <a:defRPr/>
            </a:lvl1pPr>
          </a:lstStyle>
          <a:p>
            <a:endParaRPr lang="ru-RU"/>
          </a:p>
        </p:txBody>
      </p:sp>
      <p:sp>
        <p:nvSpPr>
          <p:cNvPr id="5133" name="Rectangle 13"/>
          <p:cNvSpPr>
            <a:spLocks noGrp="1" noChangeArrowheads="1"/>
          </p:cNvSpPr>
          <p:nvPr>
            <p:ph type="sldNum" sz="quarter" idx="4"/>
          </p:nvPr>
        </p:nvSpPr>
        <p:spPr/>
        <p:txBody>
          <a:bodyPr/>
          <a:lstStyle>
            <a:lvl1pPr>
              <a:defRPr/>
            </a:lvl1pPr>
          </a:lstStyle>
          <a:p>
            <a:fld id="{725C68B6-61C2-468F-89AB-4B9F7531AA68}" type="slidenum">
              <a:rPr lang="ru-RU" smtClean="0"/>
              <a:pPr/>
              <a:t>‹#›</a:t>
            </a:fld>
            <a:endParaRPr lang="ru-RU"/>
          </a:p>
        </p:txBody>
      </p:sp>
    </p:spTree>
  </p:cSld>
  <p:clrMapOvr>
    <a:masterClrMapping/>
  </p:clrMapOvr>
  <p:transition>
    <p:cover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25.09.2012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transition>
    <p:cover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463" y="244475"/>
            <a:ext cx="2097087"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44475"/>
            <a:ext cx="61388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25.09.2012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transition>
    <p:cover dir="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44475"/>
            <a:ext cx="8385175" cy="14319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838200" y="19050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918075" y="19050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838200" y="40767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918075" y="40767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838200" y="6245225"/>
            <a:ext cx="1901825" cy="476250"/>
          </a:xfrm>
        </p:spPr>
        <p:txBody>
          <a:bodyPr/>
          <a:lstStyle>
            <a:lvl1pPr>
              <a:defRPr/>
            </a:lvl1pPr>
          </a:lstStyle>
          <a:p>
            <a:fld id="{5B106E36-FD25-4E2D-B0AA-010F637433A0}" type="datetimeFigureOut">
              <a:rPr lang="ru-RU" smtClean="0"/>
              <a:pPr/>
              <a:t>25.09.2012</a:t>
            </a:fld>
            <a:endParaRPr lang="ru-RU"/>
          </a:p>
        </p:txBody>
      </p:sp>
      <p:sp>
        <p:nvSpPr>
          <p:cNvPr id="8" name="Нижний колонтитул 7"/>
          <p:cNvSpPr>
            <a:spLocks noGrp="1"/>
          </p:cNvSpPr>
          <p:nvPr>
            <p:ph type="ftr" sz="quarter" idx="11"/>
          </p:nvPr>
        </p:nvSpPr>
        <p:spPr>
          <a:xfrm>
            <a:off x="3429000" y="6245225"/>
            <a:ext cx="2895600" cy="476250"/>
          </a:xfrm>
        </p:spPr>
        <p:txBody>
          <a:bodyPr/>
          <a:lstStyle>
            <a:lvl1pPr>
              <a:defRPr/>
            </a:lvl1pPr>
          </a:lstStyle>
          <a:p>
            <a:endParaRPr lang="ru-RU"/>
          </a:p>
        </p:txBody>
      </p:sp>
      <p:sp>
        <p:nvSpPr>
          <p:cNvPr id="9" name="Номер слайда 8"/>
          <p:cNvSpPr>
            <a:spLocks noGrp="1"/>
          </p:cNvSpPr>
          <p:nvPr>
            <p:ph type="sldNum" sz="quarter" idx="12"/>
          </p:nvPr>
        </p:nvSpPr>
        <p:spPr>
          <a:xfrm>
            <a:off x="6937375" y="6245225"/>
            <a:ext cx="1901825" cy="476250"/>
          </a:xfrm>
        </p:spPr>
        <p:txBody>
          <a:bodyPr/>
          <a:lstStyle>
            <a:lvl1pPr>
              <a:defRPr/>
            </a:lvl1pPr>
          </a:lstStyle>
          <a:p>
            <a:fld id="{725C68B6-61C2-468F-89AB-4B9F7531AA68}" type="slidenum">
              <a:rPr lang="ru-RU" smtClean="0"/>
              <a:pPr/>
              <a:t>‹#›</a:t>
            </a:fld>
            <a:endParaRPr lang="ru-RU"/>
          </a:p>
        </p:txBody>
      </p:sp>
    </p:spTree>
  </p:cSld>
  <p:clrMapOvr>
    <a:masterClrMapping/>
  </p:clrMapOvr>
  <p:transition>
    <p:cover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918075" y="19050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918075" y="4076700"/>
            <a:ext cx="3927475" cy="2019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838200" y="6245225"/>
            <a:ext cx="1901825" cy="476250"/>
          </a:xfrm>
        </p:spPr>
        <p:txBody>
          <a:bodyPr/>
          <a:lstStyle>
            <a:lvl1pPr>
              <a:defRPr/>
            </a:lvl1pPr>
          </a:lstStyle>
          <a:p>
            <a:fld id="{5B106E36-FD25-4E2D-B0AA-010F637433A0}" type="datetimeFigureOut">
              <a:rPr lang="ru-RU" smtClean="0"/>
              <a:pPr/>
              <a:t>25.09.2012</a:t>
            </a:fld>
            <a:endParaRPr lang="ru-RU"/>
          </a:p>
        </p:txBody>
      </p:sp>
      <p:sp>
        <p:nvSpPr>
          <p:cNvPr id="7" name="Нижний колонтитул 6"/>
          <p:cNvSpPr>
            <a:spLocks noGrp="1"/>
          </p:cNvSpPr>
          <p:nvPr>
            <p:ph type="ftr" sz="quarter" idx="11"/>
          </p:nvPr>
        </p:nvSpPr>
        <p:spPr>
          <a:xfrm>
            <a:off x="3429000" y="6245225"/>
            <a:ext cx="2895600" cy="476250"/>
          </a:xfrm>
        </p:spPr>
        <p:txBody>
          <a:bodyPr/>
          <a:lstStyle>
            <a:lvl1pPr>
              <a:defRPr/>
            </a:lvl1pPr>
          </a:lstStyle>
          <a:p>
            <a:endParaRPr lang="ru-RU"/>
          </a:p>
        </p:txBody>
      </p:sp>
      <p:sp>
        <p:nvSpPr>
          <p:cNvPr id="8" name="Номер слайда 7"/>
          <p:cNvSpPr>
            <a:spLocks noGrp="1"/>
          </p:cNvSpPr>
          <p:nvPr>
            <p:ph type="sldNum" sz="quarter" idx="12"/>
          </p:nvPr>
        </p:nvSpPr>
        <p:spPr>
          <a:xfrm>
            <a:off x="6937375" y="6245225"/>
            <a:ext cx="1901825" cy="476250"/>
          </a:xfrm>
        </p:spPr>
        <p:txBody>
          <a:bodyPr/>
          <a:lstStyle>
            <a:lvl1pPr>
              <a:defRPr/>
            </a:lvl1pPr>
          </a:lstStyle>
          <a:p>
            <a:fld id="{725C68B6-61C2-468F-89AB-4B9F7531AA68}" type="slidenum">
              <a:rPr lang="ru-RU" smtClean="0"/>
              <a:pPr/>
              <a:t>‹#›</a:t>
            </a:fld>
            <a:endParaRPr lang="ru-RU"/>
          </a:p>
        </p:txBody>
      </p:sp>
    </p:spTree>
  </p:cSld>
  <p:clrMapOvr>
    <a:masterClrMapping/>
  </p:clrMapOvr>
  <p:transition>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25.09.2012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transition>
    <p:cover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25.09.2012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transition>
    <p:cover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25.09.2012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transition>
    <p:cover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5B106E36-FD25-4E2D-B0AA-010F637433A0}" type="datetimeFigureOut">
              <a:rPr lang="ru-RU" smtClean="0"/>
              <a:pPr/>
              <a:t>25.09.2012</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transition>
    <p:cover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5B106E36-FD25-4E2D-B0AA-010F637433A0}" type="datetimeFigureOut">
              <a:rPr lang="ru-RU" smtClean="0"/>
              <a:pPr/>
              <a:t>25.09.2012</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transition>
    <p:cover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5B106E36-FD25-4E2D-B0AA-010F637433A0}" type="datetimeFigureOut">
              <a:rPr lang="ru-RU" smtClean="0"/>
              <a:pPr/>
              <a:t>25.09.2012</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transition>
    <p:cover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25.09.2012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transition>
    <p:cover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25.09.2012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transition>
    <p:cover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828800"/>
            <a:ext cx="8824912" cy="5029200"/>
            <a:chOff x="201" y="1152"/>
            <a:chExt cx="5559" cy="3168"/>
          </a:xfrm>
        </p:grpSpPr>
        <p:sp>
          <p:nvSpPr>
            <p:cNvPr id="4099"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ru-RU"/>
            </a:p>
          </p:txBody>
        </p:sp>
        <p:sp>
          <p:nvSpPr>
            <p:cNvPr id="4100"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ru-RU"/>
            </a:p>
          </p:txBody>
        </p:sp>
        <p:sp>
          <p:nvSpPr>
            <p:cNvPr id="4101"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ru-RU"/>
            </a:p>
          </p:txBody>
        </p:sp>
        <p:sp>
          <p:nvSpPr>
            <p:cNvPr id="4102"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ru-RU"/>
            </a:p>
          </p:txBody>
        </p:sp>
        <p:sp>
          <p:nvSpPr>
            <p:cNvPr id="4103"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ru-RU"/>
            </a:p>
          </p:txBody>
        </p:sp>
        <p:sp>
          <p:nvSpPr>
            <p:cNvPr id="4104"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ru-RU"/>
            </a:p>
          </p:txBody>
        </p:sp>
        <p:sp>
          <p:nvSpPr>
            <p:cNvPr id="4105"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ru-RU"/>
            </a:p>
          </p:txBody>
        </p:sp>
        <p:sp>
          <p:nvSpPr>
            <p:cNvPr id="4106"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ru-RU"/>
            </a:p>
          </p:txBody>
        </p:sp>
      </p:grpSp>
      <p:sp>
        <p:nvSpPr>
          <p:cNvPr id="4107"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FFFFFF"/>
                  </a:outerShdw>
                </a:effectLst>
              </a:defRPr>
            </a:lvl1pPr>
          </a:lstStyle>
          <a:p>
            <a:fld id="{5B106E36-FD25-4E2D-B0AA-010F637433A0}" type="datetimeFigureOut">
              <a:rPr lang="ru-RU" smtClean="0"/>
              <a:pPr/>
              <a:t>25.09.2012</a:t>
            </a:fld>
            <a:endParaRPr lang="ru-RU"/>
          </a:p>
        </p:txBody>
      </p:sp>
      <p:sp>
        <p:nvSpPr>
          <p:cNvPr id="4108"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FFFFFF"/>
                  </a:outerShdw>
                </a:effectLst>
              </a:defRPr>
            </a:lvl1pPr>
          </a:lstStyle>
          <a:p>
            <a:endParaRPr lang="ru-RU"/>
          </a:p>
        </p:txBody>
      </p:sp>
      <p:sp>
        <p:nvSpPr>
          <p:cNvPr id="4109"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FFFFFF"/>
                  </a:outerShdw>
                </a:effectLst>
              </a:defRPr>
            </a:lvl1pPr>
          </a:lstStyle>
          <a:p>
            <a:fld id="{725C68B6-61C2-468F-89AB-4B9F7531AA68}" type="slidenum">
              <a:rPr lang="ru-RU" smtClean="0"/>
              <a:pPr/>
              <a:t>‹#›</a:t>
            </a:fld>
            <a:endParaRPr lang="ru-RU"/>
          </a:p>
        </p:txBody>
      </p:sp>
      <p:sp>
        <p:nvSpPr>
          <p:cNvPr id="4110"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11"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cover dir="rd"/>
  </p:transition>
  <p:timing>
    <p:tnLst>
      <p:par>
        <p:cTn id="1" dur="indefinite" restart="never" nodeType="tmRoot"/>
      </p:par>
    </p:tnLst>
  </p:timing>
  <p:txStyles>
    <p:titleStyle>
      <a:lvl1pPr algn="l" rtl="0" eaLnBrk="1" fontAlgn="base" hangingPunct="1">
        <a:spcBef>
          <a:spcPct val="0"/>
        </a:spcBef>
        <a:spcAft>
          <a:spcPct val="0"/>
        </a:spcAft>
        <a:defRPr sz="4400" b="1">
          <a:solidFill>
            <a:schemeClr val="tx2"/>
          </a:solidFill>
          <a:effectLst>
            <a:outerShdw blurRad="38100" dist="38100" dir="2700000" algn="tl">
              <a:srgbClr val="FFFFFF"/>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FFFFFF"/>
            </a:outerShdw>
          </a:effectLst>
          <a:latin typeface="Arial Black" pitchFamily="34" charset="0"/>
        </a:defRPr>
      </a:lvl2pPr>
      <a:lvl3pPr algn="l" rtl="0" eaLnBrk="1" fontAlgn="base" hangingPunct="1">
        <a:spcBef>
          <a:spcPct val="0"/>
        </a:spcBef>
        <a:spcAft>
          <a:spcPct val="0"/>
        </a:spcAft>
        <a:defRPr sz="4400" b="1">
          <a:solidFill>
            <a:schemeClr val="tx2"/>
          </a:solidFill>
          <a:effectLst>
            <a:outerShdw blurRad="38100" dist="38100" dir="2700000" algn="tl">
              <a:srgbClr val="FFFFFF"/>
            </a:outerShdw>
          </a:effectLst>
          <a:latin typeface="Arial Black" pitchFamily="34" charset="0"/>
        </a:defRPr>
      </a:lvl3pPr>
      <a:lvl4pPr algn="l" rtl="0" eaLnBrk="1" fontAlgn="base" hangingPunct="1">
        <a:spcBef>
          <a:spcPct val="0"/>
        </a:spcBef>
        <a:spcAft>
          <a:spcPct val="0"/>
        </a:spcAft>
        <a:defRPr sz="4400" b="1">
          <a:solidFill>
            <a:schemeClr val="tx2"/>
          </a:solidFill>
          <a:effectLst>
            <a:outerShdw blurRad="38100" dist="38100" dir="2700000" algn="tl">
              <a:srgbClr val="FFFFFF"/>
            </a:outerShdw>
          </a:effectLst>
          <a:latin typeface="Arial Black" pitchFamily="34" charset="0"/>
        </a:defRPr>
      </a:lvl4pPr>
      <a:lvl5pPr algn="l" rtl="0" eaLnBrk="1" fontAlgn="base" hangingPunct="1">
        <a:spcBef>
          <a:spcPct val="0"/>
        </a:spcBef>
        <a:spcAft>
          <a:spcPct val="0"/>
        </a:spcAft>
        <a:defRPr sz="4400" b="1">
          <a:solidFill>
            <a:schemeClr val="tx2"/>
          </a:solidFill>
          <a:effectLst>
            <a:outerShdw blurRad="38100" dist="38100" dir="2700000" algn="tl">
              <a:srgbClr val="FFFFFF"/>
            </a:outerShdw>
          </a:effectLst>
          <a:latin typeface="Arial Black"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FFFFFF"/>
            </a:outerShdw>
          </a:effectLst>
          <a:latin typeface="Arial Black"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FFFFFF"/>
            </a:outerShdw>
          </a:effectLst>
          <a:latin typeface="Arial Black"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FFFFFF"/>
            </a:outerShdw>
          </a:effectLst>
          <a:latin typeface="Arial Black"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FFFFFF"/>
            </a:outerShdw>
          </a:effectLst>
          <a:latin typeface="Arial Black"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FFFFFF"/>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FFFFFF"/>
            </a:outerShdw>
          </a:effectLst>
          <a:latin typeface="+mn-lt"/>
        </a:defRPr>
      </a:lvl3pPr>
      <a:lvl4pPr marL="1600200" indent="-228600" algn="l" rtl="0" eaLnBrk="1" fontAlgn="base" hangingPunct="1">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FFFFFF"/>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FFFFFF"/>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u.wikipedia.org/wiki/%D0%A4%D0%B0%D0%B9%D0%BB:EdvardMunch.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mishanita.ru/data/images/Events/Bremen/Munch-Die-tote-Mutter.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ru.wikipedia.org/wiki/%D0%A4%D0%B0%D0%B9%D0%BB:Munch_det_syke_barn.jpg"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ru.wikipedia.org/wiki/%D0%A4%D0%B0%D0%B9%D0%BB:%D0%9C%D1%83%D0%BD%D0%BA_%D0%9A%D1%80%D0%B8%D0%BA.jp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Фотография">
            <a:hlinkClick r:id="rId3" tooltip="Фотография"/>
          </p:cNvPr>
          <p:cNvPicPr>
            <a:picLocks noChangeAspect="1" noChangeArrowheads="1"/>
          </p:cNvPicPr>
          <p:nvPr/>
        </p:nvPicPr>
        <p:blipFill>
          <a:blip r:embed="rId4"/>
          <a:srcRect/>
          <a:stretch>
            <a:fillRect/>
          </a:stretch>
        </p:blipFill>
        <p:spPr bwMode="auto">
          <a:xfrm rot="20750789">
            <a:off x="1089281" y="1963278"/>
            <a:ext cx="3120572" cy="4038389"/>
          </a:xfrm>
          <a:prstGeom prst="rect">
            <a:avLst/>
          </a:prstGeom>
          <a:noFill/>
          <a:effectLst>
            <a:innerShdw blurRad="977900">
              <a:prstClr val="black"/>
            </a:innerShdw>
          </a:effectLst>
        </p:spPr>
      </p:pic>
      <p:pic>
        <p:nvPicPr>
          <p:cNvPr id="5" name="Рисунок 4" descr="0c34944fcecd0a98d7036ea2084ab8fa.png"/>
          <p:cNvPicPr>
            <a:picLocks noChangeAspect="1"/>
          </p:cNvPicPr>
          <p:nvPr/>
        </p:nvPicPr>
        <p:blipFill>
          <a:blip r:embed="rId5">
            <a:duotone>
              <a:prstClr val="black"/>
              <a:schemeClr val="accent2">
                <a:tint val="45000"/>
                <a:satMod val="400000"/>
              </a:schemeClr>
            </a:duotone>
          </a:blip>
          <a:stretch>
            <a:fillRect/>
          </a:stretch>
        </p:blipFill>
        <p:spPr>
          <a:xfrm>
            <a:off x="285720" y="221671"/>
            <a:ext cx="8715436" cy="6636329"/>
          </a:xfrm>
          <a:prstGeom prst="rect">
            <a:avLst/>
          </a:prstGeom>
        </p:spPr>
      </p:pic>
      <p:sp>
        <p:nvSpPr>
          <p:cNvPr id="3" name="Подзаголовок 2"/>
          <p:cNvSpPr>
            <a:spLocks noGrp="1"/>
          </p:cNvSpPr>
          <p:nvPr>
            <p:ph type="subTitle" sz="quarter" idx="1"/>
          </p:nvPr>
        </p:nvSpPr>
        <p:spPr>
          <a:effectLst>
            <a:innerShdw blurRad="114300">
              <a:prstClr val="black"/>
            </a:innerShdw>
          </a:effectLst>
        </p:spPr>
        <p:txBody>
          <a:bodyPr/>
          <a:lstStyle/>
          <a:p>
            <a:endParaRPr lang="ru-RU" dirty="0"/>
          </a:p>
        </p:txBody>
      </p:sp>
      <p:sp>
        <p:nvSpPr>
          <p:cNvPr id="2" name="Заголовок 1"/>
          <p:cNvSpPr>
            <a:spLocks noGrp="1"/>
          </p:cNvSpPr>
          <p:nvPr>
            <p:ph type="ctrTitle" sz="quarter"/>
          </p:nvPr>
        </p:nvSpPr>
        <p:spPr>
          <a:xfrm>
            <a:off x="2143108" y="1905000"/>
            <a:ext cx="6619892" cy="1736725"/>
          </a:xfrm>
        </p:spPr>
        <p:txBody>
          <a:bodyPr/>
          <a:lstStyle/>
          <a:p>
            <a:r>
              <a:rPr lang="ru-RU"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Эдвард Мунк </a:t>
            </a:r>
            <a:endParaRPr lang="ru-RU"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TextBox 7"/>
          <p:cNvSpPr txBox="1"/>
          <p:nvPr/>
        </p:nvSpPr>
        <p:spPr>
          <a:xfrm>
            <a:off x="3437025" y="6339568"/>
            <a:ext cx="5564131" cy="461665"/>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chemeClr val="accent3">
                    <a:lumMod val="60000"/>
                    <a:lumOff val="40000"/>
                  </a:schemeClr>
                </a:solidFill>
                <a:latin typeface="Mistral" pitchFamily="66" charset="0"/>
              </a:rPr>
              <a:t>Учитель ИЗО,МХК. МАОУ Ильинской СОШ .</a:t>
            </a:r>
            <a:r>
              <a:rPr lang="ru-RU" sz="2400" dirty="0" smtClean="0">
                <a:solidFill>
                  <a:schemeClr val="accent3">
                    <a:lumMod val="60000"/>
                    <a:lumOff val="40000"/>
                  </a:schemeClr>
                </a:solidFill>
                <a:latin typeface="Mistral" pitchFamily="66" charset="0"/>
              </a:rPr>
              <a:t>Лебедь С.Г</a:t>
            </a:r>
            <a:endParaRPr lang="ru-RU" sz="2400" dirty="0">
              <a:solidFill>
                <a:schemeClr val="accent3">
                  <a:lumMod val="60000"/>
                  <a:lumOff val="40000"/>
                </a:schemeClr>
              </a:solidFill>
              <a:latin typeface="Mistral" pitchFamily="66" charset="0"/>
            </a:endParaRPr>
          </a:p>
        </p:txBody>
      </p:sp>
    </p:spTree>
  </p:cSld>
  <p:clrMapOvr>
    <a:masterClrMapping/>
  </p:clrMapOvr>
  <p:transition>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714356"/>
            <a:ext cx="8007350" cy="4191000"/>
          </a:xfrm>
        </p:spPr>
        <p:txBody>
          <a:bodyPr>
            <a:noAutofit/>
          </a:bodyPr>
          <a:lstStyle/>
          <a:p>
            <a:r>
              <a:rPr lang="ru-RU" sz="2400" dirty="0" smtClean="0"/>
              <a:t>В 1908 году его поместили в психиатрическую клинику в Копенгагене с душевным расстройством, где он провёл более полугода. </a:t>
            </a:r>
          </a:p>
          <a:p>
            <a:r>
              <a:rPr lang="ru-RU" sz="2400" dirty="0" smtClean="0"/>
              <a:t>Начиная с 1909 года стиль Мунка меняется в сторону более резкой и грубой манеры. Поздние картины написаны широкими мазками и изобилуют яркими контрастными цветами. </a:t>
            </a:r>
          </a:p>
          <a:p>
            <a:r>
              <a:rPr lang="ru-RU" sz="2400" dirty="0" smtClean="0"/>
              <a:t>В 1920-е годы у художника произошло кровоизлияние в стекловидное тело правого глаза, из-за которого он почти полностью прекратил писать, в то же время он рисовал эскизы с отражением последствий этого кровоизлияния в виде искаженных форм. Также он страдал от маниакально-депрессивного психоза.</a:t>
            </a:r>
          </a:p>
          <a:p>
            <a:endParaRPr lang="ru-RU" sz="2400" dirty="0"/>
          </a:p>
        </p:txBody>
      </p:sp>
    </p:spTree>
  </p:cSld>
  <p:clrMapOvr>
    <a:masterClrMapping/>
  </p:clrMapOvr>
  <p:transition>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В последние десятилетия жизни к Мунку пришли слава и признание. В крупнейших городах Европы прошли его персональные выставки, в 1933 году он стал кавалером Большого креста ордена Святого </a:t>
            </a:r>
            <a:r>
              <a:rPr lang="ru-RU" dirty="0" err="1" smtClean="0"/>
              <a:t>Олафа</a:t>
            </a:r>
            <a:r>
              <a:rPr lang="ru-RU" dirty="0" smtClean="0"/>
              <a:t>.</a:t>
            </a:r>
          </a:p>
        </p:txBody>
      </p:sp>
    </p:spTree>
  </p:cSld>
  <p:clrMapOvr>
    <a:masterClrMapping/>
  </p:clrMapOvr>
  <p:transition>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0034" y="928670"/>
            <a:ext cx="8007350" cy="4191000"/>
          </a:xfrm>
        </p:spPr>
        <p:txBody>
          <a:bodyPr/>
          <a:lstStyle/>
          <a:p>
            <a:r>
              <a:rPr lang="ru-RU" sz="2800" dirty="0" smtClean="0"/>
              <a:t>Творчество норвежского художника Эдварда Мунка - явление необычайно сложное. Художник "северного модерна" предвосхитил других и своим талантом, и остротой восприятия окружающего мира, и особым, почти мистическим возбуждением духа. Пройдя через влияние позднего французского импрессионизма, он закрепился в стиле модерн и одновременно как бы совместил его основные приемы и формы с принципами экспрессионизма.</a:t>
            </a:r>
            <a:endParaRPr lang="ru-RU" sz="2800" dirty="0"/>
          </a:p>
        </p:txBody>
      </p:sp>
    </p:spTree>
  </p:cSld>
  <p:clrMapOvr>
    <a:masterClrMapping/>
  </p:clrMapOvr>
  <p:transition>
    <p:cover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2357422" y="571480"/>
            <a:ext cx="464347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Aft>
                <a:spcPct val="0"/>
              </a:spcAft>
            </a:pPr>
            <a:r>
              <a:rPr lang="ru-RU" sz="2400" b="1" dirty="0" smtClean="0">
                <a:solidFill>
                  <a:schemeClr val="bg1">
                    <a:lumMod val="25000"/>
                  </a:schemeClr>
                </a:solidFill>
              </a:rPr>
              <a:t>Эдвард Мунк</a:t>
            </a:r>
            <a:br>
              <a:rPr lang="ru-RU" sz="2400" b="1" dirty="0" smtClean="0">
                <a:solidFill>
                  <a:schemeClr val="bg1">
                    <a:lumMod val="25000"/>
                  </a:schemeClr>
                </a:solidFill>
              </a:rPr>
            </a:br>
            <a:r>
              <a:rPr kumimoji="0" lang="ru-RU" sz="2400" b="1" i="0" strike="noStrike" cap="none" normalizeH="0" baseline="0" dirty="0" smtClean="0">
                <a:ln>
                  <a:noFill/>
                </a:ln>
                <a:solidFill>
                  <a:schemeClr val="bg1">
                    <a:lumMod val="25000"/>
                  </a:schemeClr>
                </a:solidFill>
                <a:effectLst/>
                <a:ea typeface="Times New Roman" pitchFamily="18" charset="0"/>
                <a:cs typeface="Arial" pitchFamily="34" charset="0"/>
              </a:rPr>
              <a:t>Мадонна</a:t>
            </a:r>
            <a:endParaRPr kumimoji="0" lang="ru-RU" sz="4000" b="1" i="0" strike="noStrike" cap="none" normalizeH="0" baseline="0" dirty="0" smtClean="0">
              <a:ln>
                <a:noFill/>
              </a:ln>
              <a:solidFill>
                <a:schemeClr val="bg1">
                  <a:lumMod val="25000"/>
                </a:schemeClr>
              </a:solidFill>
              <a:effectLst/>
              <a:cs typeface="Arial" pitchFamily="34" charset="0"/>
            </a:endParaRPr>
          </a:p>
        </p:txBody>
      </p:sp>
      <p:pic>
        <p:nvPicPr>
          <p:cNvPr id="7" name="Содержимое 6" descr="Мадонна Эдвард Мунк"/>
          <p:cNvPicPr>
            <a:picLocks noGrp="1"/>
          </p:cNvPicPr>
          <p:nvPr>
            <p:ph sz="half" idx="1"/>
          </p:nvPr>
        </p:nvPicPr>
        <p:blipFill>
          <a:blip r:embed="rId3"/>
          <a:stretch>
            <a:fillRect/>
          </a:stretch>
        </p:blipFill>
        <p:spPr bwMode="auto">
          <a:xfrm>
            <a:off x="3000364" y="1571612"/>
            <a:ext cx="3571900" cy="4857784"/>
          </a:xfrm>
          <a:prstGeom prst="rect">
            <a:avLst/>
          </a:prstGeom>
          <a:noFill/>
          <a:ln w="9525">
            <a:noFill/>
            <a:miter lim="800000"/>
            <a:headEnd/>
            <a:tailEnd/>
          </a:ln>
        </p:spPr>
      </p:pic>
    </p:spTree>
  </p:cSld>
  <p:clrMapOvr>
    <a:masterClrMapping/>
  </p:clrMapOvr>
  <p:transition>
    <p:cover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dirty="0" smtClean="0">
                <a:solidFill>
                  <a:schemeClr val="bg1">
                    <a:lumMod val="25000"/>
                  </a:schemeClr>
                </a:solidFill>
              </a:rPr>
              <a:t>Эдвард Мунк </a:t>
            </a:r>
            <a:br>
              <a:rPr lang="ru-RU" sz="2400" dirty="0" smtClean="0">
                <a:solidFill>
                  <a:schemeClr val="bg1">
                    <a:lumMod val="25000"/>
                  </a:schemeClr>
                </a:solidFill>
              </a:rPr>
            </a:br>
            <a:r>
              <a:rPr lang="ru-RU" sz="2400" dirty="0" smtClean="0">
                <a:solidFill>
                  <a:schemeClr val="bg1">
                    <a:lumMod val="25000"/>
                  </a:schemeClr>
                </a:solidFill>
              </a:rPr>
              <a:t>Пепел</a:t>
            </a:r>
            <a:br>
              <a:rPr lang="ru-RU" sz="2400" dirty="0" smtClean="0">
                <a:solidFill>
                  <a:schemeClr val="bg1">
                    <a:lumMod val="25000"/>
                  </a:schemeClr>
                </a:solidFill>
              </a:rPr>
            </a:br>
            <a:r>
              <a:rPr lang="ru-RU" sz="2400" dirty="0" smtClean="0">
                <a:solidFill>
                  <a:schemeClr val="bg1">
                    <a:lumMod val="25000"/>
                  </a:schemeClr>
                </a:solidFill>
              </a:rPr>
              <a:t>1894</a:t>
            </a:r>
            <a:br>
              <a:rPr lang="ru-RU" sz="2400" dirty="0" smtClean="0">
                <a:solidFill>
                  <a:schemeClr val="bg1">
                    <a:lumMod val="25000"/>
                  </a:schemeClr>
                </a:solidFill>
              </a:rPr>
            </a:br>
            <a:r>
              <a:rPr lang="ru-RU" sz="2400" dirty="0" smtClean="0">
                <a:solidFill>
                  <a:schemeClr val="bg1">
                    <a:lumMod val="25000"/>
                  </a:schemeClr>
                </a:solidFill>
              </a:rPr>
              <a:t>Национальная галерея, Осло</a:t>
            </a:r>
            <a:endParaRPr lang="ru-RU" sz="2400" dirty="0">
              <a:solidFill>
                <a:schemeClr val="bg1">
                  <a:lumMod val="25000"/>
                </a:schemeClr>
              </a:solidFill>
            </a:endParaRPr>
          </a:p>
        </p:txBody>
      </p:sp>
      <p:pic>
        <p:nvPicPr>
          <p:cNvPr id="31746" name="Picture 2" descr="http://smallbay.ru/images9/munch02.jpg"/>
          <p:cNvPicPr>
            <a:picLocks noGrp="1" noChangeAspect="1" noChangeArrowheads="1"/>
          </p:cNvPicPr>
          <p:nvPr>
            <p:ph idx="1"/>
          </p:nvPr>
        </p:nvPicPr>
        <p:blipFill>
          <a:blip r:embed="rId2"/>
          <a:stretch>
            <a:fillRect/>
          </a:stretch>
        </p:blipFill>
        <p:spPr bwMode="auto">
          <a:xfrm>
            <a:off x="2000232" y="2000240"/>
            <a:ext cx="5179255" cy="4439361"/>
          </a:xfrm>
          <a:prstGeom prst="rect">
            <a:avLst/>
          </a:prstGeom>
          <a:noFill/>
        </p:spPr>
      </p:pic>
    </p:spTree>
  </p:cSld>
  <p:clrMapOvr>
    <a:masterClrMapping/>
  </p:clrMapOvr>
  <p:transition>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385175" cy="1431925"/>
          </a:xfrm>
        </p:spPr>
        <p:txBody>
          <a:bodyPr/>
          <a:lstStyle/>
          <a:p>
            <a:pPr algn="ctr"/>
            <a:r>
              <a:rPr lang="ru-RU" sz="2400" dirty="0" smtClean="0">
                <a:solidFill>
                  <a:schemeClr val="bg1">
                    <a:lumMod val="25000"/>
                  </a:schemeClr>
                </a:solidFill>
              </a:rPr>
              <a:t/>
            </a:r>
            <a:br>
              <a:rPr lang="ru-RU" sz="2400" dirty="0" smtClean="0">
                <a:solidFill>
                  <a:schemeClr val="bg1">
                    <a:lumMod val="25000"/>
                  </a:schemeClr>
                </a:solidFill>
              </a:rPr>
            </a:br>
            <a:r>
              <a:rPr lang="ru-RU" sz="2400" dirty="0" smtClean="0">
                <a:solidFill>
                  <a:schemeClr val="bg1">
                    <a:lumMod val="25000"/>
                  </a:schemeClr>
                </a:solidFill>
              </a:rPr>
              <a:t> Эдвард Мунк </a:t>
            </a:r>
            <a:br>
              <a:rPr lang="ru-RU" sz="2400" dirty="0" smtClean="0">
                <a:solidFill>
                  <a:schemeClr val="bg1">
                    <a:lumMod val="25000"/>
                  </a:schemeClr>
                </a:solidFill>
              </a:rPr>
            </a:br>
            <a:r>
              <a:rPr lang="ru-RU" sz="2400" dirty="0" smtClean="0">
                <a:solidFill>
                  <a:schemeClr val="bg1">
                    <a:lumMod val="25000"/>
                  </a:schemeClr>
                </a:solidFill>
              </a:rPr>
              <a:t>Мёртвая мать (Ребёнок и смерть)</a:t>
            </a:r>
            <a:br>
              <a:rPr lang="ru-RU" sz="2400" dirty="0" smtClean="0">
                <a:solidFill>
                  <a:schemeClr val="bg1">
                    <a:lumMod val="25000"/>
                  </a:schemeClr>
                </a:solidFill>
              </a:rPr>
            </a:br>
            <a:r>
              <a:rPr lang="ru-RU" sz="2400" dirty="0" smtClean="0">
                <a:solidFill>
                  <a:schemeClr val="bg1">
                    <a:lumMod val="25000"/>
                  </a:schemeClr>
                </a:solidFill>
              </a:rPr>
              <a:t> 1899.</a:t>
            </a:r>
            <a:endParaRPr lang="ru-RU" sz="2400" dirty="0">
              <a:solidFill>
                <a:schemeClr val="bg1">
                  <a:lumMod val="25000"/>
                </a:schemeClr>
              </a:solidFill>
            </a:endParaRPr>
          </a:p>
        </p:txBody>
      </p:sp>
      <p:pic>
        <p:nvPicPr>
          <p:cNvPr id="51202" name="Picture 2" descr="Эдвард Мунк, Ребёнок и смерть">
            <a:hlinkClick r:id="rId2" tooltip="Эдвард Мунк, Ребёнок и смерть"/>
          </p:cNvPr>
          <p:cNvPicPr>
            <a:picLocks noGrp="1" noChangeAspect="1" noChangeArrowheads="1"/>
          </p:cNvPicPr>
          <p:nvPr>
            <p:ph idx="1"/>
          </p:nvPr>
        </p:nvPicPr>
        <p:blipFill>
          <a:blip r:embed="rId3"/>
          <a:srcRect/>
          <a:stretch>
            <a:fillRect/>
          </a:stretch>
        </p:blipFill>
        <p:spPr bwMode="auto">
          <a:xfrm>
            <a:off x="2428860" y="1500174"/>
            <a:ext cx="4209841" cy="5072098"/>
          </a:xfrm>
          <a:prstGeom prst="rect">
            <a:avLst/>
          </a:prstGeom>
          <a:noFill/>
        </p:spPr>
      </p:pic>
    </p:spTree>
  </p:cSld>
  <p:clrMapOvr>
    <a:masterClrMapping/>
  </p:clrMapOvr>
  <p:transition>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dirty="0" smtClean="0">
                <a:solidFill>
                  <a:schemeClr val="bg1">
                    <a:lumMod val="25000"/>
                  </a:schemeClr>
                </a:solidFill>
              </a:rPr>
              <a:t>Сенсационная находка неизвестной картины Мунка</a:t>
            </a:r>
            <a:br>
              <a:rPr lang="ru-RU" sz="2400" dirty="0" smtClean="0">
                <a:solidFill>
                  <a:schemeClr val="bg1">
                    <a:lumMod val="25000"/>
                  </a:schemeClr>
                </a:solidFill>
              </a:rPr>
            </a:br>
            <a:endParaRPr lang="ru-RU" sz="2400" dirty="0">
              <a:solidFill>
                <a:schemeClr val="bg1">
                  <a:lumMod val="25000"/>
                </a:schemeClr>
              </a:solidFill>
            </a:endParaRPr>
          </a:p>
        </p:txBody>
      </p:sp>
      <p:sp>
        <p:nvSpPr>
          <p:cNvPr id="3" name="Содержимое 2"/>
          <p:cNvSpPr>
            <a:spLocks noGrp="1"/>
          </p:cNvSpPr>
          <p:nvPr>
            <p:ph idx="1"/>
          </p:nvPr>
        </p:nvSpPr>
        <p:spPr>
          <a:xfrm>
            <a:off x="838200" y="1905000"/>
            <a:ext cx="7377138" cy="4191000"/>
          </a:xfrm>
        </p:spPr>
        <p:txBody>
          <a:bodyPr/>
          <a:lstStyle/>
          <a:p>
            <a:r>
              <a:rPr lang="ru-RU" sz="2000" dirty="0" smtClean="0"/>
              <a:t>В 2005 году, во время тщательного исследования картины «Мёртвая мать», известной также как «Ребёнок и смерть» (1899), реставратор Барбара </a:t>
            </a:r>
            <a:r>
              <a:rPr lang="ru-RU" sz="2000" dirty="0" err="1" smtClean="0"/>
              <a:t>Вимерс</a:t>
            </a:r>
            <a:r>
              <a:rPr lang="ru-RU" sz="2000" dirty="0" smtClean="0"/>
              <a:t> обратила внимание на некоторые признаки того, что под полотном скрывается еще одна картина (она заметила следы краски на нижнем холсте). После этого была сделана рентгенограмма, которая показала, что под основным холстом действительно находится еще одно полотно с ранее неизвестной картиной художника: «</a:t>
            </a:r>
            <a:r>
              <a:rPr lang="ru-RU" sz="2000" b="1" dirty="0" smtClean="0"/>
              <a:t>Девочка и три мужских головы</a:t>
            </a:r>
            <a:r>
              <a:rPr lang="ru-RU" sz="2000" dirty="0" smtClean="0"/>
              <a:t>» (1895-98)</a:t>
            </a:r>
            <a:endParaRPr lang="ru-RU" sz="2000" dirty="0"/>
          </a:p>
        </p:txBody>
      </p:sp>
      <p:pic>
        <p:nvPicPr>
          <p:cNvPr id="4" name="Picture 8" descr="http://www.mishanita.ru/data/images/Events/Bremen/Restauratorin-Barbara-Wiemers.jpg"/>
          <p:cNvPicPr>
            <a:picLocks noChangeAspect="1" noChangeArrowheads="1"/>
          </p:cNvPicPr>
          <p:nvPr/>
        </p:nvPicPr>
        <p:blipFill>
          <a:blip r:embed="rId3"/>
          <a:srcRect/>
          <a:stretch>
            <a:fillRect/>
          </a:stretch>
        </p:blipFill>
        <p:spPr bwMode="auto">
          <a:xfrm>
            <a:off x="571472" y="1214422"/>
            <a:ext cx="8001056" cy="5329274"/>
          </a:xfrm>
          <a:prstGeom prst="rect">
            <a:avLst/>
          </a:prstGeom>
          <a:noFill/>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dirty="0" smtClean="0">
                <a:solidFill>
                  <a:schemeClr val="bg1">
                    <a:lumMod val="25000"/>
                  </a:schemeClr>
                </a:solidFill>
              </a:rPr>
              <a:t>Эдвард Мунк </a:t>
            </a:r>
            <a:br>
              <a:rPr lang="ru-RU" sz="2400" dirty="0" smtClean="0">
                <a:solidFill>
                  <a:schemeClr val="bg1">
                    <a:lumMod val="25000"/>
                  </a:schemeClr>
                </a:solidFill>
              </a:rPr>
            </a:br>
            <a:r>
              <a:rPr lang="ru-RU" sz="2400" dirty="0" smtClean="0">
                <a:solidFill>
                  <a:schemeClr val="bg1">
                    <a:lumMod val="25000"/>
                  </a:schemeClr>
                </a:solidFill>
              </a:rPr>
              <a:t>Девочка и три мужских головы </a:t>
            </a:r>
            <a:br>
              <a:rPr lang="ru-RU" sz="2400" dirty="0" smtClean="0">
                <a:solidFill>
                  <a:schemeClr val="bg1">
                    <a:lumMod val="25000"/>
                  </a:schemeClr>
                </a:solidFill>
              </a:rPr>
            </a:br>
            <a:r>
              <a:rPr lang="ru-RU" sz="2400" dirty="0" smtClean="0">
                <a:solidFill>
                  <a:schemeClr val="bg1">
                    <a:lumMod val="25000"/>
                  </a:schemeClr>
                </a:solidFill>
              </a:rPr>
              <a:t>1895-98</a:t>
            </a:r>
            <a:endParaRPr lang="ru-RU" sz="2400" dirty="0">
              <a:solidFill>
                <a:schemeClr val="bg1">
                  <a:lumMod val="25000"/>
                </a:schemeClr>
              </a:solidFill>
            </a:endParaRPr>
          </a:p>
        </p:txBody>
      </p:sp>
      <p:sp>
        <p:nvSpPr>
          <p:cNvPr id="4" name="Содержимое 3"/>
          <p:cNvSpPr>
            <a:spLocks noGrp="1"/>
          </p:cNvSpPr>
          <p:nvPr>
            <p:ph sz="half" idx="2"/>
          </p:nvPr>
        </p:nvSpPr>
        <p:spPr>
          <a:xfrm>
            <a:off x="4429124" y="1905000"/>
            <a:ext cx="4416427" cy="4191000"/>
          </a:xfrm>
        </p:spPr>
        <p:txBody>
          <a:bodyPr/>
          <a:lstStyle/>
          <a:p>
            <a:r>
              <a:rPr lang="ru-RU" sz="2000" dirty="0" smtClean="0"/>
              <a:t>Обнаруженная картина «</a:t>
            </a:r>
            <a:r>
              <a:rPr lang="ru-RU" sz="2000" b="1" dirty="0" smtClean="0"/>
              <a:t>Девочка и три мужских головы</a:t>
            </a:r>
            <a:r>
              <a:rPr lang="ru-RU" sz="2000" dirty="0" smtClean="0"/>
              <a:t>» объединяет центральные мотивы творчества этого тяготевшего к символизму живописца: нежная фигурка хрупкой обнаженной девочки противопоставляется жадно тянущимся мужским рукам и гротескным похотливым гримасам, угрожающим и бестелесным.</a:t>
            </a:r>
            <a:endParaRPr lang="ru-RU" sz="2000" dirty="0"/>
          </a:p>
        </p:txBody>
      </p:sp>
      <p:pic>
        <p:nvPicPr>
          <p:cNvPr id="56322" name="Picture 2" descr="http://www.mishanita.ru/data/images/Events/Bremen/Munch-Maedchen-und-Maennerkoepfe.jpg"/>
          <p:cNvPicPr>
            <a:picLocks noGrp="1" noChangeAspect="1" noChangeArrowheads="1"/>
          </p:cNvPicPr>
          <p:nvPr>
            <p:ph sz="half" idx="1"/>
          </p:nvPr>
        </p:nvPicPr>
        <p:blipFill>
          <a:blip r:embed="rId2"/>
          <a:srcRect/>
          <a:stretch>
            <a:fillRect/>
          </a:stretch>
        </p:blipFill>
        <p:spPr bwMode="auto">
          <a:xfrm>
            <a:off x="500034" y="1928802"/>
            <a:ext cx="3927475" cy="3628987"/>
          </a:xfrm>
          <a:prstGeom prst="rect">
            <a:avLst/>
          </a:prstGeom>
          <a:noFill/>
        </p:spPr>
      </p:pic>
    </p:spTree>
  </p:cSld>
  <p:clrMapOvr>
    <a:masterClrMapping/>
  </p:clrMapOvr>
  <p:transition>
    <p:cover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400" dirty="0" smtClean="0">
                <a:solidFill>
                  <a:schemeClr val="bg1">
                    <a:lumMod val="25000"/>
                  </a:schemeClr>
                </a:solidFill>
              </a:rPr>
              <a:t>Эдвард Мунк </a:t>
            </a:r>
            <a:br>
              <a:rPr lang="ru-RU" sz="2400" dirty="0" smtClean="0">
                <a:solidFill>
                  <a:schemeClr val="bg1">
                    <a:lumMod val="25000"/>
                  </a:schemeClr>
                </a:solidFill>
              </a:rPr>
            </a:br>
            <a:r>
              <a:rPr lang="ru-RU" sz="2400" dirty="0" smtClean="0">
                <a:solidFill>
                  <a:schemeClr val="bg1">
                    <a:lumMod val="25000"/>
                  </a:schemeClr>
                </a:solidFill>
              </a:rPr>
              <a:t>Звездная ночь</a:t>
            </a:r>
            <a:br>
              <a:rPr lang="ru-RU" sz="2400" dirty="0" smtClean="0">
                <a:solidFill>
                  <a:schemeClr val="bg1">
                    <a:lumMod val="25000"/>
                  </a:schemeClr>
                </a:solidFill>
              </a:rPr>
            </a:br>
            <a:r>
              <a:rPr lang="ru-RU" sz="2400" dirty="0" smtClean="0">
                <a:solidFill>
                  <a:schemeClr val="bg1">
                    <a:lumMod val="25000"/>
                  </a:schemeClr>
                </a:solidFill>
              </a:rPr>
              <a:t>1893</a:t>
            </a:r>
            <a:br>
              <a:rPr lang="ru-RU" sz="2400" dirty="0" smtClean="0">
                <a:solidFill>
                  <a:schemeClr val="bg1">
                    <a:lumMod val="25000"/>
                  </a:schemeClr>
                </a:solidFill>
              </a:rPr>
            </a:br>
            <a:r>
              <a:rPr lang="ru-RU" sz="2400" dirty="0" smtClean="0">
                <a:solidFill>
                  <a:schemeClr val="bg1">
                    <a:lumMod val="25000"/>
                  </a:schemeClr>
                </a:solidFill>
              </a:rPr>
              <a:t> Музей Поля </a:t>
            </a:r>
            <a:r>
              <a:rPr lang="ru-RU" sz="2400" dirty="0" err="1" smtClean="0">
                <a:solidFill>
                  <a:schemeClr val="bg1">
                    <a:lumMod val="25000"/>
                  </a:schemeClr>
                </a:solidFill>
              </a:rPr>
              <a:t>Гетти</a:t>
            </a:r>
            <a:endParaRPr lang="ru-RU" sz="2400" dirty="0">
              <a:solidFill>
                <a:schemeClr val="bg1">
                  <a:lumMod val="25000"/>
                </a:schemeClr>
              </a:solidFill>
            </a:endParaRPr>
          </a:p>
        </p:txBody>
      </p:sp>
      <p:pic>
        <p:nvPicPr>
          <p:cNvPr id="34818" name="Picture 2" descr="http://smallbay.ru/images9/munch15.jpg"/>
          <p:cNvPicPr>
            <a:picLocks noGrp="1" noChangeAspect="1" noChangeArrowheads="1"/>
          </p:cNvPicPr>
          <p:nvPr>
            <p:ph idx="1"/>
          </p:nvPr>
        </p:nvPicPr>
        <p:blipFill>
          <a:blip r:embed="rId2"/>
          <a:stretch>
            <a:fillRect/>
          </a:stretch>
        </p:blipFill>
        <p:spPr bwMode="auto">
          <a:xfrm>
            <a:off x="2641600" y="1905000"/>
            <a:ext cx="4400550" cy="4191000"/>
          </a:xfrm>
          <a:prstGeom prst="rect">
            <a:avLst/>
          </a:prstGeom>
          <a:noFill/>
        </p:spPr>
      </p:pic>
    </p:spTree>
  </p:cSld>
  <p:clrMapOvr>
    <a:masterClrMapping/>
  </p:clrMapOvr>
  <p:transition>
    <p:cover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dirty="0" smtClean="0">
                <a:solidFill>
                  <a:schemeClr val="bg1">
                    <a:lumMod val="25000"/>
                  </a:schemeClr>
                </a:solidFill>
              </a:rPr>
              <a:t>Эдвард Мунк </a:t>
            </a:r>
            <a:br>
              <a:rPr lang="ru-RU" sz="2400" dirty="0" smtClean="0">
                <a:solidFill>
                  <a:schemeClr val="bg1">
                    <a:lumMod val="25000"/>
                  </a:schemeClr>
                </a:solidFill>
              </a:rPr>
            </a:br>
            <a:r>
              <a:rPr lang="ru-RU" sz="2400" dirty="0" smtClean="0">
                <a:solidFill>
                  <a:schemeClr val="bg1">
                    <a:lumMod val="25000"/>
                  </a:schemeClr>
                </a:solidFill>
              </a:rPr>
              <a:t>Запах смерти</a:t>
            </a:r>
            <a:br>
              <a:rPr lang="ru-RU" sz="2400" dirty="0" smtClean="0">
                <a:solidFill>
                  <a:schemeClr val="bg1">
                    <a:lumMod val="25000"/>
                  </a:schemeClr>
                </a:solidFill>
              </a:rPr>
            </a:br>
            <a:r>
              <a:rPr lang="ru-RU" sz="2400" dirty="0" smtClean="0">
                <a:solidFill>
                  <a:schemeClr val="bg1">
                    <a:lumMod val="25000"/>
                  </a:schemeClr>
                </a:solidFill>
              </a:rPr>
              <a:t>1895</a:t>
            </a:r>
            <a:endParaRPr lang="ru-RU" sz="2400" dirty="0">
              <a:solidFill>
                <a:schemeClr val="bg1">
                  <a:lumMod val="25000"/>
                </a:schemeClr>
              </a:solidFill>
            </a:endParaRPr>
          </a:p>
        </p:txBody>
      </p:sp>
      <p:pic>
        <p:nvPicPr>
          <p:cNvPr id="50178" name="Picture 2" descr="http://www.mishanita.ru/data/images/Events/Bremen/smell-of-death-munch.jpg"/>
          <p:cNvPicPr>
            <a:picLocks noGrp="1" noChangeAspect="1" noChangeArrowheads="1"/>
          </p:cNvPicPr>
          <p:nvPr>
            <p:ph idx="1"/>
          </p:nvPr>
        </p:nvPicPr>
        <p:blipFill>
          <a:blip r:embed="rId2"/>
          <a:stretch>
            <a:fillRect/>
          </a:stretch>
        </p:blipFill>
        <p:spPr bwMode="auto">
          <a:xfrm>
            <a:off x="1857356" y="1571612"/>
            <a:ext cx="5408237" cy="4929222"/>
          </a:xfrm>
          <a:prstGeom prst="rect">
            <a:avLst/>
          </a:prstGeom>
          <a:noFill/>
        </p:spPr>
      </p:pic>
    </p:spTree>
  </p:cSld>
  <p:clrMapOvr>
    <a:masterClrMapping/>
  </p:clrMapOvr>
  <p:transition>
    <p:cover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Эдвард Мунк (Автопортрет)."/>
          <p:cNvPicPr>
            <a:picLocks noGrp="1"/>
          </p:cNvPicPr>
          <p:nvPr>
            <p:ph sz="half" idx="1"/>
          </p:nvPr>
        </p:nvPicPr>
        <p:blipFill>
          <a:blip r:embed="rId3"/>
          <a:srcRect/>
          <a:stretch>
            <a:fillRect/>
          </a:stretch>
        </p:blipFill>
        <p:spPr bwMode="auto">
          <a:xfrm>
            <a:off x="500034" y="1714488"/>
            <a:ext cx="2643206" cy="3714776"/>
          </a:xfrm>
          <a:prstGeom prst="rect">
            <a:avLst/>
          </a:prstGeom>
          <a:ln>
            <a:noFill/>
          </a:ln>
          <a:effectLst>
            <a:outerShdw blurRad="292100" dist="139700" dir="2700000" algn="tl" rotWithShape="0">
              <a:srgbClr val="333333">
                <a:alpha val="65000"/>
              </a:srgbClr>
            </a:outerShdw>
          </a:effectLst>
        </p:spPr>
      </p:pic>
      <p:pic>
        <p:nvPicPr>
          <p:cNvPr id="11" name="Рисунок 10" descr="17b656f25639ca98107a9c86c4f38922.png"/>
          <p:cNvPicPr>
            <a:picLocks noChangeAspect="1"/>
          </p:cNvPicPr>
          <p:nvPr/>
        </p:nvPicPr>
        <p:blipFill>
          <a:blip r:embed="rId4">
            <a:duotone>
              <a:schemeClr val="accent6">
                <a:shade val="45000"/>
                <a:satMod val="135000"/>
              </a:schemeClr>
              <a:prstClr val="white"/>
            </a:duotone>
          </a:blip>
          <a:stretch>
            <a:fillRect/>
          </a:stretch>
        </p:blipFill>
        <p:spPr>
          <a:xfrm>
            <a:off x="357158" y="1571612"/>
            <a:ext cx="2928958" cy="4000528"/>
          </a:xfrm>
          <a:prstGeom prst="rect">
            <a:avLst/>
          </a:prstGeom>
        </p:spPr>
      </p:pic>
      <p:sp>
        <p:nvSpPr>
          <p:cNvPr id="6" name="Содержимое 5"/>
          <p:cNvSpPr>
            <a:spLocks noGrp="1"/>
          </p:cNvSpPr>
          <p:nvPr>
            <p:ph sz="half" idx="2"/>
          </p:nvPr>
        </p:nvSpPr>
        <p:spPr>
          <a:xfrm>
            <a:off x="3428992" y="1600200"/>
            <a:ext cx="5257808" cy="4525963"/>
          </a:xfrm>
        </p:spPr>
        <p:txBody>
          <a:bodyPr>
            <a:normAutofit fontScale="77500" lnSpcReduction="20000"/>
          </a:bodyPr>
          <a:lstStyle/>
          <a:p>
            <a:r>
              <a:rPr lang="ru-RU" b="1" dirty="0" smtClean="0"/>
              <a:t>— норвежский живописец и график, экспрессионист </a:t>
            </a:r>
          </a:p>
          <a:p>
            <a:r>
              <a:rPr lang="ru-RU" dirty="0" smtClean="0"/>
              <a:t>Эдвард Мунк был вторым ребёнком военного врача </a:t>
            </a:r>
            <a:r>
              <a:rPr lang="ru-RU" dirty="0" err="1" smtClean="0"/>
              <a:t>Кристиана</a:t>
            </a:r>
            <a:r>
              <a:rPr lang="ru-RU" dirty="0" smtClean="0"/>
              <a:t> Мунка. Когда Эдварду было пять лет, от туберкулёза умерла его мать, а в 1877 году от той же болезни — старшая сестра </a:t>
            </a:r>
            <a:r>
              <a:rPr lang="ru-RU" dirty="0" err="1" smtClean="0"/>
              <a:t>Софи</a:t>
            </a:r>
            <a:r>
              <a:rPr lang="ru-RU" dirty="0" smtClean="0"/>
              <a:t>, которой было пятнадцать лет. </a:t>
            </a:r>
          </a:p>
          <a:p>
            <a:r>
              <a:rPr lang="ru-RU" dirty="0" smtClean="0"/>
              <a:t>В 1879 году Мунк поступил в Высшую техническую школу в Осло, но вскоре перешёл в Государственную академию искусств и художественных ремёсел. </a:t>
            </a:r>
          </a:p>
        </p:txBody>
      </p:sp>
      <p:sp>
        <p:nvSpPr>
          <p:cNvPr id="5" name="Заголовок 1"/>
          <p:cNvSpPr>
            <a:spLocks noGrp="1"/>
          </p:cNvSpPr>
          <p:nvPr>
            <p:ph type="title"/>
          </p:nvPr>
        </p:nvSpPr>
        <p:spPr>
          <a:xfrm>
            <a:off x="1000100" y="142852"/>
            <a:ext cx="6770705" cy="1431925"/>
          </a:xfrm>
        </p:spPr>
        <p:txBody>
          <a:bodyPr/>
          <a:lstStyle/>
          <a:p>
            <a:pPr algn="ctr"/>
            <a:r>
              <a:rPr lang="ru-RU"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Эдвард Мунк</a:t>
            </a:r>
            <a:r>
              <a:rPr lang="ru-RU" dirty="0" smtClean="0"/>
              <a:t> </a:t>
            </a:r>
            <a:br>
              <a:rPr lang="ru-RU" dirty="0" smtClean="0"/>
            </a:br>
            <a:r>
              <a:rPr lang="ru-RU" sz="2400" b="0" dirty="0" smtClean="0"/>
              <a:t>(1863-</a:t>
            </a:r>
            <a:r>
              <a:rPr lang="ru-RU" sz="2400" b="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sz="2400" b="0" dirty="0" smtClean="0"/>
              <a:t>1944)</a:t>
            </a:r>
            <a:endParaRPr lang="ru-RU" b="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cover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smtClean="0">
                <a:solidFill>
                  <a:schemeClr val="bg1">
                    <a:lumMod val="25000"/>
                  </a:schemeClr>
                </a:solidFill>
              </a:rPr>
              <a:t>Эдвард Мунк </a:t>
            </a:r>
            <a:br>
              <a:rPr lang="ru-RU" sz="2400" dirty="0" smtClean="0">
                <a:solidFill>
                  <a:schemeClr val="bg1">
                    <a:lumMod val="25000"/>
                  </a:schemeClr>
                </a:solidFill>
              </a:rPr>
            </a:br>
            <a:r>
              <a:rPr lang="ru-RU" sz="2400" dirty="0" smtClean="0">
                <a:solidFill>
                  <a:schemeClr val="bg1">
                    <a:lumMod val="25000"/>
                  </a:schemeClr>
                </a:solidFill>
              </a:rPr>
              <a:t>Расставание</a:t>
            </a:r>
            <a:br>
              <a:rPr lang="ru-RU" sz="2400" dirty="0" smtClean="0">
                <a:solidFill>
                  <a:schemeClr val="bg1">
                    <a:lumMod val="25000"/>
                  </a:schemeClr>
                </a:solidFill>
              </a:rPr>
            </a:br>
            <a:r>
              <a:rPr lang="ru-RU" sz="2400" dirty="0" smtClean="0">
                <a:solidFill>
                  <a:schemeClr val="bg1">
                    <a:lumMod val="25000"/>
                  </a:schemeClr>
                </a:solidFill>
              </a:rPr>
              <a:t>1896</a:t>
            </a:r>
            <a:endParaRPr lang="ru-RU" sz="2400" dirty="0">
              <a:solidFill>
                <a:schemeClr val="bg1">
                  <a:lumMod val="25000"/>
                </a:schemeClr>
              </a:solidFill>
            </a:endParaRPr>
          </a:p>
        </p:txBody>
      </p:sp>
      <p:pic>
        <p:nvPicPr>
          <p:cNvPr id="36866" name="Picture 2" descr="http://smallbay.ru/images9/munch10.jpg"/>
          <p:cNvPicPr>
            <a:picLocks noGrp="1" noChangeAspect="1" noChangeArrowheads="1"/>
          </p:cNvPicPr>
          <p:nvPr>
            <p:ph idx="1"/>
          </p:nvPr>
        </p:nvPicPr>
        <p:blipFill>
          <a:blip r:embed="rId2"/>
          <a:stretch>
            <a:fillRect/>
          </a:stretch>
        </p:blipFill>
        <p:spPr bwMode="auto">
          <a:xfrm>
            <a:off x="2047875" y="1905000"/>
            <a:ext cx="5588000" cy="4191000"/>
          </a:xfrm>
          <a:prstGeom prst="rect">
            <a:avLst/>
          </a:prstGeom>
          <a:noFill/>
        </p:spPr>
      </p:pic>
    </p:spTree>
  </p:cSld>
  <p:clrMapOvr>
    <a:masterClrMapping/>
  </p:clrMapOvr>
  <p:transition>
    <p:cover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dirty="0" smtClean="0">
                <a:solidFill>
                  <a:schemeClr val="bg1">
                    <a:lumMod val="25000"/>
                  </a:schemeClr>
                </a:solidFill>
              </a:rPr>
              <a:t>Эдвард Мунк </a:t>
            </a:r>
            <a:br>
              <a:rPr lang="ru-RU" sz="2400" dirty="0" smtClean="0">
                <a:solidFill>
                  <a:schemeClr val="bg1">
                    <a:lumMod val="25000"/>
                  </a:schemeClr>
                </a:solidFill>
              </a:rPr>
            </a:br>
            <a:r>
              <a:rPr lang="ru-RU" sz="2400" dirty="0" smtClean="0">
                <a:solidFill>
                  <a:schemeClr val="bg1">
                    <a:lumMod val="25000"/>
                  </a:schemeClr>
                </a:solidFill>
              </a:rPr>
              <a:t>Вампир</a:t>
            </a:r>
            <a:br>
              <a:rPr lang="ru-RU" sz="2400" dirty="0" smtClean="0">
                <a:solidFill>
                  <a:schemeClr val="bg1">
                    <a:lumMod val="25000"/>
                  </a:schemeClr>
                </a:solidFill>
              </a:rPr>
            </a:br>
            <a:r>
              <a:rPr lang="ru-RU" sz="2400" dirty="0" smtClean="0">
                <a:solidFill>
                  <a:schemeClr val="bg1">
                    <a:lumMod val="25000"/>
                  </a:schemeClr>
                </a:solidFill>
              </a:rPr>
              <a:t>1897</a:t>
            </a:r>
            <a:endParaRPr lang="ru-RU" sz="2400" dirty="0">
              <a:solidFill>
                <a:schemeClr val="bg1">
                  <a:lumMod val="25000"/>
                </a:schemeClr>
              </a:solidFill>
            </a:endParaRPr>
          </a:p>
        </p:txBody>
      </p:sp>
      <p:pic>
        <p:nvPicPr>
          <p:cNvPr id="32770" name="Picture 2" descr="http://smallbay.ru/images9/munch04.jpg"/>
          <p:cNvPicPr>
            <a:picLocks noGrp="1" noChangeAspect="1" noChangeArrowheads="1"/>
          </p:cNvPicPr>
          <p:nvPr>
            <p:ph idx="1"/>
          </p:nvPr>
        </p:nvPicPr>
        <p:blipFill>
          <a:blip r:embed="rId2"/>
          <a:stretch>
            <a:fillRect/>
          </a:stretch>
        </p:blipFill>
        <p:spPr bwMode="auto">
          <a:xfrm>
            <a:off x="2571750" y="1905000"/>
            <a:ext cx="4540250" cy="4191000"/>
          </a:xfrm>
          <a:prstGeom prst="rect">
            <a:avLst/>
          </a:prstGeom>
          <a:noFill/>
        </p:spPr>
      </p:pic>
    </p:spTree>
  </p:cSld>
  <p:clrMapOvr>
    <a:masterClrMapping/>
  </p:clrMapOvr>
  <p:transition>
    <p:cover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dirty="0" smtClean="0">
                <a:solidFill>
                  <a:schemeClr val="bg1">
                    <a:lumMod val="25000"/>
                  </a:schemeClr>
                </a:solidFill>
              </a:rPr>
              <a:t>Выставка работ Мунка в Художественной галерее Бремена</a:t>
            </a:r>
            <a:endParaRPr lang="ru-RU" sz="2400" dirty="0">
              <a:solidFill>
                <a:schemeClr val="bg1">
                  <a:lumMod val="25000"/>
                </a:schemeClr>
              </a:solidFill>
            </a:endParaRPr>
          </a:p>
        </p:txBody>
      </p:sp>
      <p:pic>
        <p:nvPicPr>
          <p:cNvPr id="60418" name="Picture 2" descr="http://www.artdaily.com/imagenes/2011/10/16/Bremen-2.jpg"/>
          <p:cNvPicPr>
            <a:picLocks noGrp="1" noChangeAspect="1" noChangeArrowheads="1"/>
          </p:cNvPicPr>
          <p:nvPr>
            <p:ph idx="1"/>
          </p:nvPr>
        </p:nvPicPr>
        <p:blipFill>
          <a:blip r:embed="rId2"/>
          <a:srcRect/>
          <a:stretch>
            <a:fillRect/>
          </a:stretch>
        </p:blipFill>
        <p:spPr bwMode="auto">
          <a:xfrm>
            <a:off x="1711722" y="1905000"/>
            <a:ext cx="6260306" cy="4191000"/>
          </a:xfrm>
          <a:prstGeom prst="rect">
            <a:avLst/>
          </a:prstGeom>
          <a:noFill/>
        </p:spPr>
      </p:pic>
    </p:spTree>
  </p:cSld>
  <p:clrMapOvr>
    <a:masterClrMapping/>
  </p:clrMapOvr>
  <p:transition>
    <p:cover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smtClean="0">
                <a:solidFill>
                  <a:schemeClr val="bg1">
                    <a:lumMod val="25000"/>
                  </a:schemeClr>
                </a:solidFill>
              </a:rPr>
              <a:t>Эдвард Мунк </a:t>
            </a:r>
            <a:br>
              <a:rPr lang="ru-RU" sz="2400" dirty="0" smtClean="0">
                <a:solidFill>
                  <a:schemeClr val="bg1">
                    <a:lumMod val="25000"/>
                  </a:schemeClr>
                </a:solidFill>
              </a:rPr>
            </a:br>
            <a:r>
              <a:rPr lang="ru-RU" sz="2400" dirty="0" smtClean="0">
                <a:solidFill>
                  <a:schemeClr val="bg1">
                    <a:lumMod val="25000"/>
                  </a:schemeClr>
                </a:solidFill>
              </a:rPr>
              <a:t>Поцелуй</a:t>
            </a:r>
            <a:br>
              <a:rPr lang="ru-RU" sz="2400" dirty="0" smtClean="0">
                <a:solidFill>
                  <a:schemeClr val="bg1">
                    <a:lumMod val="25000"/>
                  </a:schemeClr>
                </a:solidFill>
              </a:rPr>
            </a:br>
            <a:r>
              <a:rPr lang="ru-RU" sz="2400" dirty="0" smtClean="0">
                <a:solidFill>
                  <a:schemeClr val="bg1">
                    <a:lumMod val="25000"/>
                  </a:schemeClr>
                </a:solidFill>
              </a:rPr>
              <a:t>1897</a:t>
            </a:r>
            <a:endParaRPr lang="ru-RU" sz="2400" dirty="0">
              <a:solidFill>
                <a:schemeClr val="bg1">
                  <a:lumMod val="25000"/>
                </a:schemeClr>
              </a:solidFill>
            </a:endParaRPr>
          </a:p>
        </p:txBody>
      </p:sp>
      <p:pic>
        <p:nvPicPr>
          <p:cNvPr id="38914" name="Picture 2" descr="http://smallbay.ru/images9/munch13.jpg"/>
          <p:cNvPicPr>
            <a:picLocks noGrp="1" noChangeAspect="1" noChangeArrowheads="1"/>
          </p:cNvPicPr>
          <p:nvPr>
            <p:ph idx="1"/>
          </p:nvPr>
        </p:nvPicPr>
        <p:blipFill>
          <a:blip r:embed="rId2"/>
          <a:stretch>
            <a:fillRect/>
          </a:stretch>
        </p:blipFill>
        <p:spPr bwMode="auto">
          <a:xfrm>
            <a:off x="3200400" y="1905000"/>
            <a:ext cx="3282950" cy="4191000"/>
          </a:xfrm>
          <a:prstGeom prst="rect">
            <a:avLst/>
          </a:prstGeom>
          <a:noFill/>
        </p:spPr>
      </p:pic>
    </p:spTree>
  </p:cSld>
  <p:clrMapOvr>
    <a:masterClrMapping/>
  </p:clrMapOvr>
  <p:transition>
    <p:cover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smtClean="0">
                <a:solidFill>
                  <a:schemeClr val="bg1">
                    <a:lumMod val="25000"/>
                  </a:schemeClr>
                </a:solidFill>
              </a:rPr>
              <a:t>Эдвард Мунк </a:t>
            </a:r>
            <a:br>
              <a:rPr lang="ru-RU" sz="2400" dirty="0" smtClean="0">
                <a:solidFill>
                  <a:schemeClr val="bg1">
                    <a:lumMod val="25000"/>
                  </a:schemeClr>
                </a:solidFill>
              </a:rPr>
            </a:br>
            <a:r>
              <a:rPr lang="ru-RU" sz="2400" dirty="0" smtClean="0">
                <a:solidFill>
                  <a:schemeClr val="bg1">
                    <a:lumMod val="25000"/>
                  </a:schemeClr>
                </a:solidFill>
              </a:rPr>
              <a:t>Танец жизни</a:t>
            </a:r>
            <a:br>
              <a:rPr lang="ru-RU" sz="2400" dirty="0" smtClean="0">
                <a:solidFill>
                  <a:schemeClr val="bg1">
                    <a:lumMod val="25000"/>
                  </a:schemeClr>
                </a:solidFill>
              </a:rPr>
            </a:br>
            <a:r>
              <a:rPr lang="ru-RU" sz="2400" dirty="0" smtClean="0">
                <a:solidFill>
                  <a:schemeClr val="bg1">
                    <a:lumMod val="25000"/>
                  </a:schemeClr>
                </a:solidFill>
              </a:rPr>
              <a:t>1899-1900</a:t>
            </a:r>
            <a:endParaRPr lang="ru-RU" sz="2400" dirty="0">
              <a:solidFill>
                <a:schemeClr val="bg1">
                  <a:lumMod val="25000"/>
                </a:schemeClr>
              </a:solidFill>
            </a:endParaRPr>
          </a:p>
        </p:txBody>
      </p:sp>
      <p:pic>
        <p:nvPicPr>
          <p:cNvPr id="7170" name="Picture 2" descr="http://www.ibiblio.org/wm/paint/auth/munch/munch.dance-life.jpg"/>
          <p:cNvPicPr>
            <a:picLocks noGrp="1" noChangeAspect="1" noChangeArrowheads="1"/>
          </p:cNvPicPr>
          <p:nvPr>
            <p:ph idx="1"/>
          </p:nvPr>
        </p:nvPicPr>
        <p:blipFill>
          <a:blip r:embed="rId2"/>
          <a:srcRect/>
          <a:stretch>
            <a:fillRect/>
          </a:stretch>
        </p:blipFill>
        <p:spPr bwMode="auto">
          <a:xfrm>
            <a:off x="1928794" y="2071678"/>
            <a:ext cx="5320052" cy="3571900"/>
          </a:xfrm>
          <a:prstGeom prst="rect">
            <a:avLst/>
          </a:prstGeom>
          <a:noFill/>
        </p:spPr>
      </p:pic>
    </p:spTree>
  </p:cSld>
  <p:clrMapOvr>
    <a:masterClrMapping/>
  </p:clrMapOvr>
  <p:transition>
    <p:cover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smtClean="0">
                <a:solidFill>
                  <a:schemeClr val="bg1">
                    <a:lumMod val="25000"/>
                  </a:schemeClr>
                </a:solidFill>
              </a:rPr>
              <a:t>Эдвард Мунк </a:t>
            </a:r>
            <a:br>
              <a:rPr lang="ru-RU" sz="2400" dirty="0" smtClean="0">
                <a:solidFill>
                  <a:schemeClr val="bg1">
                    <a:lumMod val="25000"/>
                  </a:schemeClr>
                </a:solidFill>
              </a:rPr>
            </a:br>
            <a:r>
              <a:rPr lang="ru-RU" sz="2400" dirty="0" smtClean="0">
                <a:solidFill>
                  <a:schemeClr val="bg1">
                    <a:lumMod val="25000"/>
                  </a:schemeClr>
                </a:solidFill>
              </a:rPr>
              <a:t>Голгофа</a:t>
            </a:r>
            <a:br>
              <a:rPr lang="ru-RU" sz="2400" dirty="0" smtClean="0">
                <a:solidFill>
                  <a:schemeClr val="bg1">
                    <a:lumMod val="25000"/>
                  </a:schemeClr>
                </a:solidFill>
              </a:rPr>
            </a:br>
            <a:r>
              <a:rPr lang="ru-RU" sz="2400" dirty="0" smtClean="0">
                <a:solidFill>
                  <a:schemeClr val="bg1">
                    <a:lumMod val="25000"/>
                  </a:schemeClr>
                </a:solidFill>
              </a:rPr>
              <a:t>1900</a:t>
            </a:r>
            <a:endParaRPr lang="ru-RU" sz="2400" dirty="0">
              <a:solidFill>
                <a:schemeClr val="bg1">
                  <a:lumMod val="25000"/>
                </a:schemeClr>
              </a:solidFill>
            </a:endParaRPr>
          </a:p>
        </p:txBody>
      </p:sp>
      <p:pic>
        <p:nvPicPr>
          <p:cNvPr id="39938" name="Picture 2" descr="http://smallbay.ru/images9/munch07.jpg"/>
          <p:cNvPicPr>
            <a:picLocks noGrp="1" noChangeAspect="1" noChangeArrowheads="1"/>
          </p:cNvPicPr>
          <p:nvPr>
            <p:ph idx="1"/>
          </p:nvPr>
        </p:nvPicPr>
        <p:blipFill>
          <a:blip r:embed="rId2"/>
          <a:stretch>
            <a:fillRect/>
          </a:stretch>
        </p:blipFill>
        <p:spPr bwMode="auto">
          <a:xfrm>
            <a:off x="1611312" y="1905000"/>
            <a:ext cx="6461125" cy="4191000"/>
          </a:xfrm>
          <a:prstGeom prst="rect">
            <a:avLst/>
          </a:prstGeom>
          <a:noFill/>
        </p:spPr>
      </p:pic>
    </p:spTree>
  </p:cSld>
  <p:clrMapOvr>
    <a:masterClrMapping/>
  </p:clrMapOvr>
  <p:transition>
    <p:cover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sz="2400" dirty="0" smtClean="0">
                <a:solidFill>
                  <a:schemeClr val="bg1">
                    <a:lumMod val="25000"/>
                  </a:schemeClr>
                </a:solidFill>
              </a:rPr>
              <a:t>Эдвард Мунк</a:t>
            </a:r>
            <a:br>
              <a:rPr lang="ru-RU" sz="2400" dirty="0" smtClean="0">
                <a:solidFill>
                  <a:schemeClr val="bg1">
                    <a:lumMod val="25000"/>
                  </a:schemeClr>
                </a:solidFill>
              </a:rPr>
            </a:br>
            <a:r>
              <a:rPr lang="ru-RU" sz="2400" dirty="0" smtClean="0">
                <a:solidFill>
                  <a:schemeClr val="bg1">
                    <a:lumMod val="25000"/>
                  </a:schemeClr>
                </a:solidFill>
              </a:rPr>
              <a:t>Четыре возраста жизни, 1902.</a:t>
            </a:r>
            <a:endParaRPr lang="ru-RU" sz="2400" dirty="0">
              <a:solidFill>
                <a:schemeClr val="bg1">
                  <a:lumMod val="25000"/>
                </a:schemeClr>
              </a:solidFill>
            </a:endParaRPr>
          </a:p>
        </p:txBody>
      </p:sp>
      <p:pic>
        <p:nvPicPr>
          <p:cNvPr id="58370" name="Picture 2" descr="http://www.mishanita.ru/data/images/Events/Bremen/munch_vier_lebensalter.jpg"/>
          <p:cNvPicPr>
            <a:picLocks noGrp="1" noChangeAspect="1" noChangeArrowheads="1"/>
          </p:cNvPicPr>
          <p:nvPr>
            <p:ph idx="1"/>
          </p:nvPr>
        </p:nvPicPr>
        <p:blipFill>
          <a:blip r:embed="rId2"/>
          <a:srcRect/>
          <a:stretch>
            <a:fillRect/>
          </a:stretch>
        </p:blipFill>
        <p:spPr bwMode="auto">
          <a:xfrm>
            <a:off x="3245104" y="1905000"/>
            <a:ext cx="3193542" cy="4191000"/>
          </a:xfrm>
          <a:prstGeom prst="rect">
            <a:avLst/>
          </a:prstGeom>
          <a:noFill/>
        </p:spPr>
      </p:pic>
    </p:spTree>
  </p:cSld>
  <p:clrMapOvr>
    <a:masterClrMapping/>
  </p:clrMapOvr>
  <p:transition>
    <p:cover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smtClean="0">
                <a:solidFill>
                  <a:schemeClr val="bg1">
                    <a:lumMod val="25000"/>
                  </a:schemeClr>
                </a:solidFill>
              </a:rPr>
              <a:t>Эдвард Мунк </a:t>
            </a:r>
            <a:br>
              <a:rPr lang="ru-RU" sz="2400" dirty="0" smtClean="0">
                <a:solidFill>
                  <a:schemeClr val="bg1">
                    <a:lumMod val="25000"/>
                  </a:schemeClr>
                </a:solidFill>
              </a:rPr>
            </a:br>
            <a:r>
              <a:rPr lang="ru-RU" sz="2400" dirty="0" smtClean="0">
                <a:solidFill>
                  <a:schemeClr val="bg1">
                    <a:lumMod val="25000"/>
                  </a:schemeClr>
                </a:solidFill>
              </a:rPr>
              <a:t>Убийца в переулке</a:t>
            </a:r>
            <a:br>
              <a:rPr lang="ru-RU" sz="2400" dirty="0" smtClean="0">
                <a:solidFill>
                  <a:schemeClr val="bg1">
                    <a:lumMod val="25000"/>
                  </a:schemeClr>
                </a:solidFill>
              </a:rPr>
            </a:br>
            <a:r>
              <a:rPr lang="ru-RU" sz="2400" dirty="0" smtClean="0">
                <a:solidFill>
                  <a:schemeClr val="bg1">
                    <a:lumMod val="25000"/>
                  </a:schemeClr>
                </a:solidFill>
              </a:rPr>
              <a:t>1919</a:t>
            </a:r>
            <a:endParaRPr lang="ru-RU" sz="2400" dirty="0">
              <a:solidFill>
                <a:schemeClr val="bg1">
                  <a:lumMod val="25000"/>
                </a:schemeClr>
              </a:solidFill>
            </a:endParaRPr>
          </a:p>
        </p:txBody>
      </p:sp>
      <p:pic>
        <p:nvPicPr>
          <p:cNvPr id="37890" name="Picture 2" descr="http://smallbay.ru/images9/munch09.jpg"/>
          <p:cNvPicPr>
            <a:picLocks noGrp="1" noChangeAspect="1" noChangeArrowheads="1"/>
          </p:cNvPicPr>
          <p:nvPr>
            <p:ph idx="1"/>
          </p:nvPr>
        </p:nvPicPr>
        <p:blipFill>
          <a:blip r:embed="rId2"/>
          <a:stretch>
            <a:fillRect/>
          </a:stretch>
        </p:blipFill>
        <p:spPr bwMode="auto">
          <a:xfrm>
            <a:off x="2341980" y="1905000"/>
            <a:ext cx="4999789" cy="4191000"/>
          </a:xfrm>
          <a:prstGeom prst="rect">
            <a:avLst/>
          </a:prstGeom>
          <a:noFill/>
        </p:spPr>
      </p:pic>
    </p:spTree>
  </p:cSld>
  <p:clrMapOvr>
    <a:masterClrMapping/>
  </p:clrMapOvr>
  <p:transition>
    <p:cover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Мунк был не только художником-станковистом, но и монументалистом. В 1910-1916 годах он выполнил большой цикл росписей в зале университета в Осло. Темы росписей ему подсказали философские работы Ницше.</a:t>
            </a:r>
            <a:endParaRPr lang="ru-RU" dirty="0"/>
          </a:p>
        </p:txBody>
      </p:sp>
    </p:spTree>
  </p:cSld>
  <p:clrMapOvr>
    <a:masterClrMapping/>
  </p:clrMapOvr>
  <p:transition>
    <p:cover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385175" cy="1390672"/>
          </a:xfrm>
        </p:spPr>
        <p:txBody>
          <a:bodyPr/>
          <a:lstStyle/>
          <a:p>
            <a:pPr algn="ctr"/>
            <a:r>
              <a:rPr lang="ru-RU" sz="2000" dirty="0" smtClean="0">
                <a:solidFill>
                  <a:schemeClr val="tx1"/>
                </a:solidFill>
              </a:rPr>
              <a:t>«Солнце» 1909-1911гг., 452х788</a:t>
            </a:r>
            <a:endParaRPr lang="ru-RU" sz="2000" dirty="0">
              <a:solidFill>
                <a:schemeClr val="tx1"/>
              </a:solidFill>
            </a:endParaRPr>
          </a:p>
        </p:txBody>
      </p:sp>
      <p:pic>
        <p:nvPicPr>
          <p:cNvPr id="1026" name="Picture 2" descr="мунк2"/>
          <p:cNvPicPr>
            <a:picLocks noGrp="1" noChangeAspect="1" noChangeArrowheads="1"/>
          </p:cNvPicPr>
          <p:nvPr>
            <p:ph idx="1"/>
          </p:nvPr>
        </p:nvPicPr>
        <p:blipFill>
          <a:blip r:embed="rId2"/>
          <a:srcRect/>
          <a:stretch>
            <a:fillRect/>
          </a:stretch>
        </p:blipFill>
        <p:spPr bwMode="auto">
          <a:xfrm>
            <a:off x="1571604" y="1071546"/>
            <a:ext cx="5929354" cy="3557613"/>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642878" y="4857760"/>
            <a:ext cx="8501122" cy="1631216"/>
          </a:xfrm>
          <a:prstGeom prst="rect">
            <a:avLst/>
          </a:prstGeom>
        </p:spPr>
        <p:txBody>
          <a:bodyPr wrap="square">
            <a:spAutoFit/>
          </a:bodyPr>
          <a:lstStyle/>
          <a:p>
            <a:r>
              <a:rPr lang="ru-RU" sz="2000" dirty="0" smtClean="0"/>
              <a:t>Согласно замыслу автора, изображения на стенах должны символизировать неисчерпаемые силы жизни. Центром композиции стал рассвет над фьордом, отраженный в воде. Испытывая влияние поэзии символизма, Мунк видел в солнце вечный источник света и жизни. </a:t>
            </a:r>
          </a:p>
        </p:txBody>
      </p:sp>
      <p:sp>
        <p:nvSpPr>
          <p:cNvPr id="7" name="Содержимое 2"/>
          <p:cNvSpPr txBox="1">
            <a:spLocks/>
          </p:cNvSpPr>
          <p:nvPr/>
        </p:nvSpPr>
        <p:spPr bwMode="auto">
          <a:xfrm>
            <a:off x="285720" y="4786274"/>
            <a:ext cx="8858280" cy="20717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Tx/>
              <a:buFont typeface="Wingdings" pitchFamily="2" charset="2"/>
              <a:buChar char="§"/>
              <a:tabLst/>
              <a:defRPr/>
            </a:pPr>
            <a:r>
              <a:rPr kumimoji="0" lang="ru-RU" sz="20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Яркая палитра цветов и нарочитый схематизм делают живописное полотно наиболее выразительным и напоминают о творчестве художников-абстракционистов. Благодаря использованию холста как основы, художник добился удивительных эффектов фактуры и цветопередачи, нехарактерных для традиционной настенной росписи. </a:t>
            </a:r>
            <a:endParaRPr kumimoji="0" lang="ru-RU" sz="2000" b="0" i="0" u="none" strike="noStrike" kern="0" cap="none" spc="0" normalizeH="0" baseline="0" noProof="0" dirty="0">
              <a:ln>
                <a:noFill/>
              </a:ln>
              <a:solidFill>
                <a:schemeClr val="tx1"/>
              </a:solidFill>
              <a:effectLst>
                <a:outerShdw blurRad="38100" dist="38100" dir="2700000" algn="tl">
                  <a:srgbClr val="FFFFFF"/>
                </a:outerShdw>
              </a:effectLst>
              <a:uLnTx/>
              <a:uFillTx/>
              <a:latin typeface="+mn-lt"/>
              <a:ea typeface="+mn-ea"/>
              <a:cs typeface="+mn-cs"/>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Содержимое 5"/>
          <p:cNvSpPr>
            <a:spLocks noGrp="1"/>
          </p:cNvSpPr>
          <p:nvPr>
            <p:ph idx="1"/>
          </p:nvPr>
        </p:nvSpPr>
        <p:spPr>
          <a:xfrm>
            <a:off x="500034" y="1571612"/>
            <a:ext cx="8007350" cy="4191000"/>
          </a:xfrm>
        </p:spPr>
        <p:txBody>
          <a:bodyPr/>
          <a:lstStyle/>
          <a:p>
            <a:r>
              <a:rPr lang="ru-RU" sz="2000" b="1" dirty="0" smtClean="0"/>
              <a:t>Экспрессионизм</a:t>
            </a:r>
            <a:r>
              <a:rPr lang="ru-RU" sz="2000" dirty="0" smtClean="0"/>
              <a:t> (от лат. </a:t>
            </a:r>
            <a:r>
              <a:rPr lang="ru-RU" sz="2000" dirty="0" err="1" smtClean="0"/>
              <a:t>expressio</a:t>
            </a:r>
            <a:r>
              <a:rPr lang="ru-RU" sz="2000" dirty="0" smtClean="0"/>
              <a:t> — выражение), направление, развивавшееся в европейском искусстве и литературе примерно с 1905 по 1920-е гг. Возникло как отклик на острейший социальный кризис 1-й четверти 20 в. (включая 1-ю мировую войну и последовавшие революционные потрясения), стало выражением протеста против уродств современной буржуазной цивилизации.</a:t>
            </a:r>
            <a:r>
              <a:rPr lang="ru-RU" sz="2000" i="1" dirty="0" smtClean="0"/>
              <a:t> </a:t>
            </a:r>
          </a:p>
          <a:p>
            <a:r>
              <a:rPr lang="ru-RU" sz="2000" dirty="0" smtClean="0"/>
              <a:t>Протестуя против мировой войны и социальных контрастов, против засилья вещей и подавленности личности социальным механизмом, а иногда обращаясь и к теме революционного героизма, мастера Э. совмещали протест с выражением мистического ужаса перед хаосом бытия. </a:t>
            </a:r>
            <a:endParaRPr lang="ru-RU" sz="2000" dirty="0"/>
          </a:p>
        </p:txBody>
      </p:sp>
    </p:spTree>
  </p:cSld>
  <p:clrMapOvr>
    <a:masterClrMapping/>
  </p:clrMapOvr>
  <p:transition>
    <p:cover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dirty="0" smtClean="0">
                <a:solidFill>
                  <a:schemeClr val="bg1">
                    <a:lumMod val="25000"/>
                  </a:schemeClr>
                </a:solidFill>
              </a:rPr>
              <a:t>Эдвард Мунк</a:t>
            </a:r>
            <a:br>
              <a:rPr lang="ru-RU" sz="2400" dirty="0" smtClean="0">
                <a:solidFill>
                  <a:schemeClr val="bg1">
                    <a:lumMod val="25000"/>
                  </a:schemeClr>
                </a:solidFill>
              </a:rPr>
            </a:br>
            <a:r>
              <a:rPr lang="ru-RU" sz="2400" dirty="0" smtClean="0">
                <a:solidFill>
                  <a:schemeClr val="bg1">
                    <a:lumMod val="25000"/>
                  </a:schemeClr>
                </a:solidFill>
              </a:rPr>
              <a:t> Автопортрет с рукой скелета, 1895.</a:t>
            </a:r>
            <a:endParaRPr lang="ru-RU" sz="2400" dirty="0">
              <a:solidFill>
                <a:schemeClr val="bg1">
                  <a:lumMod val="25000"/>
                </a:schemeClr>
              </a:solidFill>
            </a:endParaRPr>
          </a:p>
        </p:txBody>
      </p:sp>
      <p:pic>
        <p:nvPicPr>
          <p:cNvPr id="1026" name="Picture 2" descr="http://www.mishanita.ru/data/images/Events/Bremen/munch_selbstbildnis_mit_knochenarm.jpg"/>
          <p:cNvPicPr>
            <a:picLocks noGrp="1" noChangeAspect="1" noChangeArrowheads="1"/>
          </p:cNvPicPr>
          <p:nvPr>
            <p:ph idx="1"/>
          </p:nvPr>
        </p:nvPicPr>
        <p:blipFill>
          <a:blip r:embed="rId2"/>
          <a:stretch>
            <a:fillRect/>
          </a:stretch>
        </p:blipFill>
        <p:spPr bwMode="auto">
          <a:xfrm>
            <a:off x="2857488" y="1428736"/>
            <a:ext cx="3568967" cy="5187452"/>
          </a:xfrm>
          <a:prstGeom prst="rect">
            <a:avLst/>
          </a:prstGeom>
          <a:noFill/>
        </p:spPr>
      </p:pic>
    </p:spTree>
  </p:cSld>
  <p:clrMapOvr>
    <a:masterClrMapping/>
  </p:clrMapOvr>
  <p:transition>
    <p:cover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Содержимое 5"/>
          <p:cNvSpPr>
            <a:spLocks noGrp="1"/>
          </p:cNvSpPr>
          <p:nvPr>
            <p:ph idx="1"/>
          </p:nvPr>
        </p:nvSpPr>
        <p:spPr>
          <a:xfrm>
            <a:off x="500034" y="1714488"/>
            <a:ext cx="8007350" cy="4191000"/>
          </a:xfrm>
        </p:spPr>
        <p:txBody>
          <a:bodyPr/>
          <a:lstStyle/>
          <a:p>
            <a:r>
              <a:rPr lang="ru-RU" sz="2400" dirty="0" smtClean="0"/>
              <a:t>Когда Эдварду Мунку было 76 лет, фашистская Германия оккупировала Норвегию. Художник отверг все попытки немцев привлечь его к сотрудничеству. Мунк умер 23 января 1944 года, так и не дожив до освобождения своей родины. Умер, сидя в кресле. Умирая, он выронил из рук книгу «Бесы» Достоевского.</a:t>
            </a:r>
            <a:br>
              <a:rPr lang="ru-RU" sz="2400" dirty="0" smtClean="0"/>
            </a:br>
            <a:endParaRPr lang="ru-RU" sz="2400" dirty="0" smtClean="0"/>
          </a:p>
          <a:p>
            <a:endParaRPr lang="ru-RU" sz="2400" dirty="0"/>
          </a:p>
        </p:txBody>
      </p:sp>
    </p:spTree>
  </p:cSld>
  <p:clrMapOvr>
    <a:masterClrMapping/>
  </p:clrMapOvr>
  <p:transition>
    <p:cover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Автопортрет Эдвард Мунк"/>
          <p:cNvPicPr/>
          <p:nvPr/>
        </p:nvPicPr>
        <p:blipFill>
          <a:blip r:embed="rId2"/>
          <a:srcRect/>
          <a:stretch>
            <a:fillRect/>
          </a:stretch>
        </p:blipFill>
        <p:spPr bwMode="auto">
          <a:xfrm>
            <a:off x="500035" y="1500174"/>
            <a:ext cx="2714644" cy="3714776"/>
          </a:xfrm>
          <a:prstGeom prst="rect">
            <a:avLst/>
          </a:prstGeom>
          <a:ln>
            <a:noFill/>
          </a:ln>
          <a:effectLst>
            <a:outerShdw blurRad="292100" dist="139700" dir="2700000" algn="tl" rotWithShape="0">
              <a:srgbClr val="333333">
                <a:alpha val="65000"/>
              </a:srgbClr>
            </a:outerShdw>
          </a:effectLst>
        </p:spPr>
      </p:pic>
      <p:pic>
        <p:nvPicPr>
          <p:cNvPr id="6" name="Рисунок 5" descr="17b656f25639ca98107a9c86c4f38922.png"/>
          <p:cNvPicPr>
            <a:picLocks noChangeAspect="1"/>
          </p:cNvPicPr>
          <p:nvPr/>
        </p:nvPicPr>
        <p:blipFill>
          <a:blip r:embed="rId3">
            <a:duotone>
              <a:schemeClr val="accent6">
                <a:shade val="45000"/>
                <a:satMod val="135000"/>
              </a:schemeClr>
              <a:prstClr val="white"/>
            </a:duotone>
          </a:blip>
          <a:stretch>
            <a:fillRect/>
          </a:stretch>
        </p:blipFill>
        <p:spPr>
          <a:xfrm>
            <a:off x="357158" y="1357298"/>
            <a:ext cx="3000396" cy="4000528"/>
          </a:xfrm>
          <a:prstGeom prst="rect">
            <a:avLst/>
          </a:prstGeom>
        </p:spPr>
      </p:pic>
      <p:sp>
        <p:nvSpPr>
          <p:cNvPr id="3" name="Содержимое 2"/>
          <p:cNvSpPr>
            <a:spLocks noGrp="1"/>
          </p:cNvSpPr>
          <p:nvPr>
            <p:ph idx="1"/>
          </p:nvPr>
        </p:nvSpPr>
        <p:spPr>
          <a:xfrm>
            <a:off x="3286116" y="1500174"/>
            <a:ext cx="5400684" cy="4525963"/>
          </a:xfrm>
        </p:spPr>
        <p:txBody>
          <a:bodyPr>
            <a:noAutofit/>
          </a:bodyPr>
          <a:lstStyle/>
          <a:p>
            <a:r>
              <a:rPr lang="ru-RU" sz="2400" dirty="0" smtClean="0"/>
              <a:t>В 1885 году он получил возможность совершить поездку в Париж, где посетил восьмую и последнюю выставку импрессионистов. Тогда же он создал свою первую широко известную картину, «Больная девочка», в которой нашли отражение болезнь и смерть </a:t>
            </a:r>
            <a:r>
              <a:rPr lang="ru-RU" sz="2400" dirty="0" err="1" smtClean="0"/>
              <a:t>Софи</a:t>
            </a:r>
            <a:r>
              <a:rPr lang="ru-RU" sz="2400" dirty="0" smtClean="0"/>
              <a:t> Мунк. </a:t>
            </a:r>
          </a:p>
          <a:p>
            <a:endParaRPr lang="ru-RU" sz="1800" dirty="0"/>
          </a:p>
        </p:txBody>
      </p:sp>
      <p:sp>
        <p:nvSpPr>
          <p:cNvPr id="5" name="Прямоугольник 4"/>
          <p:cNvSpPr/>
          <p:nvPr/>
        </p:nvSpPr>
        <p:spPr>
          <a:xfrm>
            <a:off x="500034" y="5429264"/>
            <a:ext cx="2629566" cy="400110"/>
          </a:xfrm>
          <a:prstGeom prst="rect">
            <a:avLst/>
          </a:prstGeom>
        </p:spPr>
        <p:txBody>
          <a:bodyPr wrap="none">
            <a:spAutoFit/>
          </a:bodyPr>
          <a:lstStyle/>
          <a:p>
            <a:r>
              <a:rPr lang="ru-RU" sz="2000" b="1" dirty="0" smtClean="0"/>
              <a:t>Автопортрет. </a:t>
            </a:r>
            <a:r>
              <a:rPr lang="ru-RU" sz="2000" dirty="0" smtClean="0"/>
              <a:t>1895 год</a:t>
            </a:r>
            <a:endParaRPr lang="ru-RU" sz="2000" b="1" dirty="0"/>
          </a:p>
        </p:txBody>
      </p:sp>
    </p:spTree>
  </p:cSld>
  <p:clrMapOvr>
    <a:masterClrMapping/>
  </p:clrMapOvr>
  <p:transition>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solidFill>
                  <a:schemeClr val="bg1">
                    <a:lumMod val="25000"/>
                  </a:schemeClr>
                </a:solidFill>
              </a:rPr>
              <a:t>Эдвард Мунк </a:t>
            </a:r>
            <a:br>
              <a:rPr lang="ru-RU" sz="2400" b="1" dirty="0" smtClean="0">
                <a:solidFill>
                  <a:schemeClr val="bg1">
                    <a:lumMod val="25000"/>
                  </a:schemeClr>
                </a:solidFill>
              </a:rPr>
            </a:br>
            <a:r>
              <a:rPr lang="ru-RU" sz="2400" b="1" dirty="0" smtClean="0">
                <a:solidFill>
                  <a:schemeClr val="bg1">
                    <a:lumMod val="25000"/>
                  </a:schemeClr>
                </a:solidFill>
              </a:rPr>
              <a:t>Больная девочка</a:t>
            </a:r>
            <a:r>
              <a:rPr lang="ru-RU" sz="2400" dirty="0" smtClean="0">
                <a:solidFill>
                  <a:schemeClr val="bg1">
                    <a:lumMod val="25000"/>
                  </a:schemeClr>
                </a:solidFill>
              </a:rPr>
              <a:t>, 1886</a:t>
            </a:r>
            <a:endParaRPr lang="ru-RU" sz="2400" dirty="0">
              <a:solidFill>
                <a:schemeClr val="bg1">
                  <a:lumMod val="25000"/>
                </a:schemeClr>
              </a:solidFill>
            </a:endParaRPr>
          </a:p>
        </p:txBody>
      </p:sp>
      <p:pic>
        <p:nvPicPr>
          <p:cNvPr id="6" name="Содержимое 5" descr="280">
            <a:hlinkClick r:id="rId2" tooltip="280"/>
          </p:cNvPr>
          <p:cNvPicPr>
            <a:picLocks noGrp="1"/>
          </p:cNvPicPr>
          <p:nvPr>
            <p:ph sz="half" idx="1"/>
          </p:nvPr>
        </p:nvPicPr>
        <p:blipFill>
          <a:blip r:embed="rId3"/>
          <a:srcRect/>
          <a:stretch>
            <a:fillRect/>
          </a:stretch>
        </p:blipFill>
        <p:spPr bwMode="auto">
          <a:xfrm>
            <a:off x="714348" y="1571612"/>
            <a:ext cx="3143272" cy="3214710"/>
          </a:xfrm>
          <a:prstGeom prst="rect">
            <a:avLst/>
          </a:prstGeom>
          <a:noFill/>
          <a:ln w="9525">
            <a:noFill/>
            <a:miter lim="800000"/>
            <a:headEnd/>
            <a:tailEnd/>
          </a:ln>
        </p:spPr>
      </p:pic>
      <p:sp>
        <p:nvSpPr>
          <p:cNvPr id="5" name="Содержимое 4"/>
          <p:cNvSpPr>
            <a:spLocks noGrp="1"/>
          </p:cNvSpPr>
          <p:nvPr>
            <p:ph sz="half" idx="2"/>
          </p:nvPr>
        </p:nvSpPr>
        <p:spPr>
          <a:xfrm>
            <a:off x="4429124" y="1500174"/>
            <a:ext cx="4416426" cy="4191000"/>
          </a:xfrm>
        </p:spPr>
        <p:txBody>
          <a:bodyPr>
            <a:noAutofit/>
          </a:bodyPr>
          <a:lstStyle/>
          <a:p>
            <a:r>
              <a:rPr lang="ru-RU" sz="2000" dirty="0" smtClean="0"/>
              <a:t>Девушка умирала долго и мучительно, в горячке, сопровождаемой галлюцинациями, и всё время умоляла спасти её. Смерть сестры произвела неизгладимое впечатление на Эдварда; вскоре после трагедии он разочаровался в религии и в поисках смысла жизни пришёл к искусству. </a:t>
            </a:r>
          </a:p>
          <a:p>
            <a:endParaRPr lang="ru-RU" sz="2000" dirty="0"/>
          </a:p>
        </p:txBody>
      </p:sp>
      <p:sp>
        <p:nvSpPr>
          <p:cNvPr id="7" name="Прямоугольник 6"/>
          <p:cNvSpPr/>
          <p:nvPr/>
        </p:nvSpPr>
        <p:spPr>
          <a:xfrm>
            <a:off x="714348" y="5143512"/>
            <a:ext cx="8072494" cy="1015663"/>
          </a:xfrm>
          <a:prstGeom prst="rect">
            <a:avLst/>
          </a:prstGeom>
        </p:spPr>
        <p:txBody>
          <a:bodyPr wrap="square">
            <a:spAutoFit/>
          </a:bodyPr>
          <a:lstStyle/>
          <a:p>
            <a:r>
              <a:rPr lang="ru-RU" sz="2000" dirty="0" smtClean="0"/>
              <a:t>Всего им было создано пять вариантов «Больной девочки» (последняя была написана в 1926 году) и несколько литографий на ту же тему.</a:t>
            </a:r>
            <a:endParaRPr lang="ru-RU" sz="2000" dirty="0"/>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Первая персональная выставка художника состоялась в 1889 году. Затем он уехал в Европу благодаря стипендии, жил в Париже и Берлине.</a:t>
            </a:r>
          </a:p>
        </p:txBody>
      </p:sp>
    </p:spTree>
  </p:cSld>
  <p:clrMapOvr>
    <a:masterClrMapping/>
  </p:clrMapOvr>
  <p:transition>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10000"/>
          </a:bodyPr>
          <a:lstStyle/>
          <a:p>
            <a:r>
              <a:rPr lang="ru-RU" dirty="0" smtClean="0"/>
              <a:t>В конце 1890-х Мунк работал над циклом картин, получившим название «Фриз жизни — поэма о любви, жизни и смерти». В него вошли работы, объединённые тематикой любви, женственности, страха, отчаяния и смерти. Многие из этих картин Мунк в течение жизни создавал в нескольких вариантах, снова и снова возвращаясь к одной и той же теме. Например, «Мадонна» и «Больная девочка» существуют в пяти экземплярах каждая. </a:t>
            </a:r>
          </a:p>
        </p:txBody>
      </p:sp>
    </p:spTree>
  </p:cSld>
  <p:clrMapOvr>
    <a:masterClrMapping/>
  </p:clrMapOvr>
  <p:transition>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lnSpcReduction="10000"/>
          </a:bodyPr>
          <a:lstStyle/>
          <a:p>
            <a:r>
              <a:rPr lang="ru-RU" dirty="0" smtClean="0"/>
              <a:t>В 1893 году Мунк создал «Крик» — своё самое известное произведение. «Крик» считается знаковым событием экспрессионизма; Мунку удалось передать охвативший героя ужас чисто художественными средствами: цветовой гаммой и извивающимися линиями, в центре которых находится герой.</a:t>
            </a:r>
          </a:p>
          <a:p>
            <a:endParaRPr lang="ru-RU" dirty="0"/>
          </a:p>
        </p:txBody>
      </p:sp>
    </p:spTree>
  </p:cSld>
  <p:clrMapOvr>
    <a:masterClrMapping/>
  </p:clrMapOvr>
  <p:transition>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3200" dirty="0" smtClean="0"/>
              <a:t>Эдвард Мунк.</a:t>
            </a:r>
            <a:br>
              <a:rPr lang="ru-RU" sz="3200" dirty="0" smtClean="0"/>
            </a:br>
            <a:r>
              <a:rPr lang="ru-RU" sz="3200" dirty="0" smtClean="0"/>
              <a:t>Крик, 1893</a:t>
            </a:r>
            <a:endParaRPr lang="ru-RU" sz="3200" dirty="0"/>
          </a:p>
        </p:txBody>
      </p:sp>
      <p:pic>
        <p:nvPicPr>
          <p:cNvPr id="7" name="Содержимое 6" descr="Мунк Крик.jpg">
            <a:hlinkClick r:id="rId3"/>
          </p:cNvPr>
          <p:cNvPicPr>
            <a:picLocks noGrp="1"/>
          </p:cNvPicPr>
          <p:nvPr>
            <p:ph sz="half" idx="1"/>
          </p:nvPr>
        </p:nvPicPr>
        <p:blipFill>
          <a:blip r:embed="rId4"/>
          <a:srcRect/>
          <a:stretch>
            <a:fillRect/>
          </a:stretch>
        </p:blipFill>
        <p:spPr bwMode="auto">
          <a:xfrm>
            <a:off x="500034" y="1500174"/>
            <a:ext cx="3857652" cy="5072098"/>
          </a:xfrm>
          <a:prstGeom prst="rect">
            <a:avLst/>
          </a:prstGeom>
          <a:noFill/>
          <a:ln w="9525">
            <a:noFill/>
            <a:miter lim="800000"/>
            <a:headEnd/>
            <a:tailEnd/>
          </a:ln>
        </p:spPr>
      </p:pic>
      <p:sp>
        <p:nvSpPr>
          <p:cNvPr id="6" name="Содержимое 5"/>
          <p:cNvSpPr>
            <a:spLocks noGrp="1"/>
          </p:cNvSpPr>
          <p:nvPr>
            <p:ph sz="half" idx="2"/>
          </p:nvPr>
        </p:nvSpPr>
        <p:spPr>
          <a:xfrm>
            <a:off x="4500562" y="1643050"/>
            <a:ext cx="4038600" cy="4525963"/>
          </a:xfrm>
        </p:spPr>
        <p:txBody>
          <a:bodyPr>
            <a:normAutofit fontScale="92500" lnSpcReduction="20000"/>
          </a:bodyPr>
          <a:lstStyle/>
          <a:p>
            <a:r>
              <a:rPr lang="ru-RU" dirty="0" smtClean="0"/>
              <a:t>Самая известная работа— картина «Крик» — работа 29-летнего Эдварда Мунка, точнее, это была серия схожих картин. Изначально картина называлась «Отчаяние». Образ ужаса с этой картины, который Мунк оттачивал до конца своей жизни</a:t>
            </a:r>
            <a:endParaRPr lang="ru-RU" dirty="0"/>
          </a:p>
        </p:txBody>
      </p:sp>
    </p:spTree>
  </p:cSld>
  <p:clrMapOvr>
    <a:masterClrMapping/>
  </p:clrMapOvr>
  <p:transition>
    <p:cover dir="rd"/>
  </p:transition>
  <p:timing>
    <p:tnLst>
      <p:par>
        <p:cTn id="1" dur="indefinite" restart="never" nodeType="tmRoot"/>
      </p:par>
    </p:tnLst>
  </p:timing>
</p:sld>
</file>

<file path=ppt/theme/theme1.xml><?xml version="1.0" encoding="utf-8"?>
<a:theme xmlns:a="http://schemas.openxmlformats.org/drawingml/2006/main" name="Тема64">
  <a:themeElements>
    <a:clrScheme name="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fontScheme name="Трава">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рава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Трава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Трава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Трава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Трава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Трава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Трава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Трава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Тема64</Template>
  <TotalTime>251</TotalTime>
  <Words>1637</Words>
  <Application>Microsoft Office PowerPoint</Application>
  <PresentationFormat>Экран (4:3)</PresentationFormat>
  <Paragraphs>74</Paragraphs>
  <Slides>31</Slides>
  <Notes>6</Notes>
  <HiddenSlides>1</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Тема64</vt:lpstr>
      <vt:lpstr>Эдвард Мунк </vt:lpstr>
      <vt:lpstr>Эдвард Мунк  (1863- 1944)</vt:lpstr>
      <vt:lpstr>Презентация PowerPoint</vt:lpstr>
      <vt:lpstr>Презентация PowerPoint</vt:lpstr>
      <vt:lpstr>Эдвард Мунк  Больная девочка, 1886</vt:lpstr>
      <vt:lpstr>Презентация PowerPoint</vt:lpstr>
      <vt:lpstr>Презентация PowerPoint</vt:lpstr>
      <vt:lpstr>Презентация PowerPoint</vt:lpstr>
      <vt:lpstr>Эдвард Мунк. Крик, 1893</vt:lpstr>
      <vt:lpstr>Презентация PowerPoint</vt:lpstr>
      <vt:lpstr>Презентация PowerPoint</vt:lpstr>
      <vt:lpstr>Презентация PowerPoint</vt:lpstr>
      <vt:lpstr>Эдвард Мунк Мадонна</vt:lpstr>
      <vt:lpstr>Эдвард Мунк  Пепел 1894 Национальная галерея, Осло</vt:lpstr>
      <vt:lpstr>  Эдвард Мунк  Мёртвая мать (Ребёнок и смерть)  1899.</vt:lpstr>
      <vt:lpstr>Сенсационная находка неизвестной картины Мунка </vt:lpstr>
      <vt:lpstr>Эдвард Мунк  Девочка и три мужских головы  1895-98</vt:lpstr>
      <vt:lpstr>Эдвард Мунк  Звездная ночь 1893  Музей Поля Гетти</vt:lpstr>
      <vt:lpstr>Эдвард Мунк  Запах смерти 1895</vt:lpstr>
      <vt:lpstr>Эдвард Мунк  Расставание 1896</vt:lpstr>
      <vt:lpstr>Эдвард Мунк  Вампир 1897</vt:lpstr>
      <vt:lpstr>Выставка работ Мунка в Художественной галерее Бремена</vt:lpstr>
      <vt:lpstr>Эдвард Мунк  Поцелуй 1897</vt:lpstr>
      <vt:lpstr>Эдвард Мунк  Танец жизни 1899-1900</vt:lpstr>
      <vt:lpstr>Эдвард Мунк  Голгофа 1900</vt:lpstr>
      <vt:lpstr>Эдвард Мунк Четыре возраста жизни, 1902.</vt:lpstr>
      <vt:lpstr>Эдвард Мунк  Убийца в переулке 1919</vt:lpstr>
      <vt:lpstr>Презентация PowerPoint</vt:lpstr>
      <vt:lpstr>«Солнце» 1909-1911гг., 452х788</vt:lpstr>
      <vt:lpstr>Эдвард Мунк  Автопортрет с рукой скелета, 1895.</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Эдвард Мунк </dc:title>
  <dc:creator>user</dc:creator>
  <cp:lastModifiedBy>Света</cp:lastModifiedBy>
  <cp:revision>31</cp:revision>
  <dcterms:created xsi:type="dcterms:W3CDTF">2012-02-07T16:47:40Z</dcterms:created>
  <dcterms:modified xsi:type="dcterms:W3CDTF">2012-09-25T16:43:29Z</dcterms:modified>
</cp:coreProperties>
</file>