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6" r:id="rId30"/>
    <p:sldId id="287" r:id="rId31"/>
    <p:sldId id="288" r:id="rId32"/>
    <p:sldId id="289" r:id="rId33"/>
    <p:sldId id="290" r:id="rId34"/>
    <p:sldId id="284" r:id="rId35"/>
    <p:sldId id="285"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250" autoAdjust="0"/>
  </p:normalViewPr>
  <p:slideViewPr>
    <p:cSldViewPr>
      <p:cViewPr varScale="1">
        <p:scale>
          <a:sx n="65" d="100"/>
          <a:sy n="65" d="100"/>
        </p:scale>
        <p:origin x="-131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76AE85-B822-4B68-9CB7-C56CA9F41563}" type="datetimeFigureOut">
              <a:rPr lang="ru-RU" smtClean="0"/>
              <a:t>21.10.2012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2DEFB-27E1-4568-A9FF-DF28E33DBEE8}" type="slidenum">
              <a:rPr lang="ru-RU" smtClean="0"/>
              <a:t>‹#›</a:t>
            </a:fld>
            <a:endParaRPr lang="ru-RU"/>
          </a:p>
        </p:txBody>
      </p:sp>
    </p:spTree>
    <p:extLst>
      <p:ext uri="{BB962C8B-B14F-4D97-AF65-F5344CB8AC3E}">
        <p14:creationId xmlns:p14="http://schemas.microsoft.com/office/powerpoint/2010/main" val="2949296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i="0" kern="1200" dirty="0" smtClean="0">
                <a:solidFill>
                  <a:schemeClr val="tx1"/>
                </a:solidFill>
                <a:effectLst/>
                <a:latin typeface="+mn-lt"/>
                <a:ea typeface="+mn-ea"/>
                <a:cs typeface="+mn-cs"/>
              </a:rPr>
              <a:t>Эгейское искусство -</a:t>
            </a:r>
            <a:r>
              <a:rPr lang="ru-RU" sz="1200" b="0" i="0" kern="1200" dirty="0" smtClean="0">
                <a:solidFill>
                  <a:schemeClr val="tx1"/>
                </a:solidFill>
                <a:effectLst/>
                <a:latin typeface="+mn-lt"/>
                <a:ea typeface="+mn-ea"/>
                <a:cs typeface="+mn-cs"/>
              </a:rPr>
              <a:t/>
            </a:r>
            <a:br>
              <a:rPr lang="ru-RU" sz="1200" b="0" i="0" kern="1200" dirty="0" smtClean="0">
                <a:solidFill>
                  <a:schemeClr val="tx1"/>
                </a:solidFill>
                <a:effectLst/>
                <a:latin typeface="+mn-lt"/>
                <a:ea typeface="+mn-ea"/>
                <a:cs typeface="+mn-cs"/>
              </a:rPr>
            </a:br>
            <a:r>
              <a:rPr lang="ru-RU" sz="1200" b="0" i="0" kern="1200" dirty="0" smtClean="0">
                <a:solidFill>
                  <a:schemeClr val="tx1"/>
                </a:solidFill>
                <a:effectLst/>
                <a:latin typeface="+mn-lt"/>
                <a:ea typeface="+mn-ea"/>
                <a:cs typeface="+mn-cs"/>
              </a:rPr>
              <a:t>История Эгейского искусства характеризуется переходом ведущей роли в его развитии от одной области Эллады к другой, сложением местных стилей, взаимосвязями с искусством Египта Древнего, Сирии, Финикии. По сравнению с художественными культурами Древнего Востока эгейское искусство отличается более светским характером. Расцвет Эгейского искусства был подготовлен длительным развитием художественной культуры эгейского мира в VII - начале III-</a:t>
            </a:r>
            <a:r>
              <a:rPr lang="ru-RU" sz="1200" b="0" i="0" kern="1200" dirty="0" err="1" smtClean="0">
                <a:solidFill>
                  <a:schemeClr val="tx1"/>
                </a:solidFill>
                <a:effectLst/>
                <a:latin typeface="+mn-lt"/>
                <a:ea typeface="+mn-ea"/>
                <a:cs typeface="+mn-cs"/>
              </a:rPr>
              <a:t>го</a:t>
            </a:r>
            <a:r>
              <a:rPr lang="ru-RU" sz="1200" b="0" i="0" kern="1200" dirty="0" smtClean="0">
                <a:solidFill>
                  <a:schemeClr val="tx1"/>
                </a:solidFill>
                <a:effectLst/>
                <a:latin typeface="+mn-lt"/>
                <a:ea typeface="+mn-ea"/>
                <a:cs typeface="+mn-cs"/>
              </a:rPr>
              <a:t> тысячелетия до н.э. Своеобразная культура эпохи ранней бронзы открыта на островах Эгейского моря, особенно архипелага </a:t>
            </a:r>
            <a:r>
              <a:rPr lang="ru-RU" sz="1200" b="0" i="0" kern="1200" dirty="0" err="1" smtClean="0">
                <a:solidFill>
                  <a:schemeClr val="tx1"/>
                </a:solidFill>
                <a:effectLst/>
                <a:latin typeface="+mn-lt"/>
                <a:ea typeface="+mn-ea"/>
                <a:cs typeface="+mn-cs"/>
              </a:rPr>
              <a:t>Киклады</a:t>
            </a:r>
            <a:r>
              <a:rPr lang="ru-RU" sz="1200" b="0" i="0" kern="1200" dirty="0" smtClean="0">
                <a:solidFill>
                  <a:schemeClr val="tx1"/>
                </a:solidFill>
                <a:effectLst/>
                <a:latin typeface="+mn-lt"/>
                <a:ea typeface="+mn-ea"/>
                <a:cs typeface="+mn-cs"/>
              </a:rPr>
              <a:t> (2600-2400 гг. до н. э.): укрепления каменной кладки насухо, дома каменной кладки на глиняном растворе, гробницы - ящичные и круглые в плане, типа </a:t>
            </a:r>
            <a:r>
              <a:rPr lang="ru-RU" sz="1200" b="0" i="0" kern="1200" dirty="0" err="1" smtClean="0">
                <a:solidFill>
                  <a:schemeClr val="tx1"/>
                </a:solidFill>
                <a:effectLst/>
                <a:latin typeface="+mn-lt"/>
                <a:ea typeface="+mn-ea"/>
                <a:cs typeface="+mn-cs"/>
              </a:rPr>
              <a:t>фолосов</a:t>
            </a:r>
            <a:r>
              <a:rPr lang="ru-RU" sz="1200" b="0" i="0" kern="1200" dirty="0" smtClean="0">
                <a:solidFill>
                  <a:schemeClr val="tx1"/>
                </a:solidFill>
                <a:effectLst/>
                <a:latin typeface="+mn-lt"/>
                <a:ea typeface="+mn-ea"/>
                <a:cs typeface="+mn-cs"/>
              </a:rPr>
              <a:t>, каменные сосуды строго геометрической или мягко округлых, иногда зооморфных форм, лепная керамика - с орнаментом из врезанных линий, заполненных белой пастой, расписные сосуды с резьбой по блестящей тёмной обмазке (в том числе "сковороды" со стилизованными изображениями корабля и рыбы). Специфический вид изобразительного искусства </a:t>
            </a:r>
            <a:r>
              <a:rPr lang="ru-RU" sz="1200" b="0" i="0" kern="1200" dirty="0" err="1" smtClean="0">
                <a:solidFill>
                  <a:schemeClr val="tx1"/>
                </a:solidFill>
                <a:effectLst/>
                <a:latin typeface="+mn-lt"/>
                <a:ea typeface="+mn-ea"/>
                <a:cs typeface="+mn-cs"/>
              </a:rPr>
              <a:t>Киклад</a:t>
            </a:r>
            <a:r>
              <a:rPr lang="ru-RU" sz="1200" b="0" i="0" kern="1200" dirty="0" smtClean="0">
                <a:solidFill>
                  <a:schemeClr val="tx1"/>
                </a:solidFill>
                <a:effectLst/>
                <a:latin typeface="+mn-lt"/>
                <a:ea typeface="+mn-ea"/>
                <a:cs typeface="+mn-cs"/>
              </a:rPr>
              <a:t> - так называемые </a:t>
            </a:r>
            <a:r>
              <a:rPr lang="ru-RU" sz="1200" b="0" i="0" kern="1200" dirty="0" err="1" smtClean="0">
                <a:solidFill>
                  <a:schemeClr val="tx1"/>
                </a:solidFill>
                <a:effectLst/>
                <a:latin typeface="+mn-lt"/>
                <a:ea typeface="+mn-ea"/>
                <a:cs typeface="+mn-cs"/>
              </a:rPr>
              <a:t>кикладские</a:t>
            </a:r>
            <a:r>
              <a:rPr lang="ru-RU" sz="1200" b="0" i="0" kern="1200" dirty="0" smtClean="0">
                <a:solidFill>
                  <a:schemeClr val="tx1"/>
                </a:solidFill>
                <a:effectLst/>
                <a:latin typeface="+mn-lt"/>
                <a:ea typeface="+mn-ea"/>
                <a:cs typeface="+mn-cs"/>
              </a:rPr>
              <a:t> идолы - мраморные статуэтки (преимущественно женские, иногда изображения музыкантов) геометризованных лаконичных монументальных форм с чётко выраженной архитектоникой. Самые яркие памятники искусства </a:t>
            </a:r>
            <a:r>
              <a:rPr lang="ru-RU" sz="1200" b="0" i="0" kern="1200" dirty="0" err="1" smtClean="0">
                <a:solidFill>
                  <a:schemeClr val="tx1"/>
                </a:solidFill>
                <a:effectLst/>
                <a:latin typeface="+mn-lt"/>
                <a:ea typeface="+mn-ea"/>
                <a:cs typeface="+mn-cs"/>
              </a:rPr>
              <a:t>Троады</a:t>
            </a:r>
            <a:r>
              <a:rPr lang="ru-RU" sz="1200" b="0" i="0" kern="1200" dirty="0" smtClean="0">
                <a:solidFill>
                  <a:schemeClr val="tx1"/>
                </a:solidFill>
                <a:effectLst/>
                <a:latin typeface="+mn-lt"/>
                <a:ea typeface="+mn-ea"/>
                <a:cs typeface="+mn-cs"/>
              </a:rPr>
              <a:t> - золотые, редко серебряные украшения, выполненные с тонким декоративным чутьём, и </a:t>
            </a:r>
            <a:r>
              <a:rPr lang="ru-RU" sz="1200" b="0" i="0" kern="1200" dirty="0" err="1" smtClean="0">
                <a:solidFill>
                  <a:schemeClr val="tx1"/>
                </a:solidFill>
                <a:effectLst/>
                <a:latin typeface="+mn-lt"/>
                <a:ea typeface="+mn-ea"/>
                <a:cs typeface="+mn-cs"/>
              </a:rPr>
              <a:t>архитектоничных</a:t>
            </a:r>
            <a:r>
              <a:rPr lang="ru-RU" sz="1200" b="0" i="0" kern="1200" dirty="0" smtClean="0">
                <a:solidFill>
                  <a:schemeClr val="tx1"/>
                </a:solidFill>
                <a:effectLst/>
                <a:latin typeface="+mn-lt"/>
                <a:ea typeface="+mn-ea"/>
                <a:cs typeface="+mn-cs"/>
              </a:rPr>
              <a:t> форм и плавных силуэтов сосуды из кладов Трои II ("клад Приама") и </a:t>
            </a:r>
            <a:r>
              <a:rPr lang="ru-RU" sz="1200" b="0" i="0" kern="1200" dirty="0" err="1" smtClean="0">
                <a:solidFill>
                  <a:schemeClr val="tx1"/>
                </a:solidFill>
                <a:effectLst/>
                <a:latin typeface="+mn-lt"/>
                <a:ea typeface="+mn-ea"/>
                <a:cs typeface="+mn-cs"/>
              </a:rPr>
              <a:t>Полиохни</a:t>
            </a:r>
            <a:r>
              <a:rPr lang="ru-RU" sz="1200" b="0" i="0" kern="1200" dirty="0" smtClean="0">
                <a:solidFill>
                  <a:schemeClr val="tx1"/>
                </a:solidFill>
                <a:effectLst/>
                <a:latin typeface="+mn-lt"/>
                <a:ea typeface="+mn-ea"/>
                <a:cs typeface="+mn-cs"/>
              </a:rPr>
              <a:t>. Во 2-й половине 3-го тысячелетия до н. э. </a:t>
            </a:r>
            <a:r>
              <a:rPr lang="ru-RU" sz="1200" b="0" i="0" kern="1200" dirty="0" err="1" smtClean="0">
                <a:solidFill>
                  <a:schemeClr val="tx1"/>
                </a:solidFill>
                <a:effectLst/>
                <a:latin typeface="+mn-lt"/>
                <a:ea typeface="+mn-ea"/>
                <a:cs typeface="+mn-cs"/>
              </a:rPr>
              <a:t>протогородская</a:t>
            </a:r>
            <a:r>
              <a:rPr lang="ru-RU" sz="1200" b="0" i="0" kern="1200" dirty="0" smtClean="0">
                <a:solidFill>
                  <a:schemeClr val="tx1"/>
                </a:solidFill>
                <a:effectLst/>
                <a:latin typeface="+mn-lt"/>
                <a:ea typeface="+mn-ea"/>
                <a:cs typeface="+mn-cs"/>
              </a:rPr>
              <a:t> культура эпохи ранней бронзы ("раннеэлладский период") развивалась в материковой Греции. На Крите большинство открытых памятников - "раннеминойского периода" (около 3000/2800 - около 2200/2000 гг. до н. э.): жилые многокомнатные дома, скальные гробницы в виде прямоугольных камер и </a:t>
            </a:r>
            <a:r>
              <a:rPr lang="ru-RU" sz="1200" b="0" i="0" kern="1200" dirty="0" err="1" smtClean="0">
                <a:solidFill>
                  <a:schemeClr val="tx1"/>
                </a:solidFill>
                <a:effectLst/>
                <a:latin typeface="+mn-lt"/>
                <a:ea typeface="+mn-ea"/>
                <a:cs typeface="+mn-cs"/>
              </a:rPr>
              <a:t>фолосы</a:t>
            </a:r>
            <a:r>
              <a:rPr lang="ru-RU" sz="1200" b="0" i="0" kern="1200" dirty="0" smtClean="0">
                <a:solidFill>
                  <a:schemeClr val="tx1"/>
                </a:solidFill>
                <a:effectLst/>
                <a:latin typeface="+mn-lt"/>
                <a:ea typeface="+mn-ea"/>
                <a:cs typeface="+mn-cs"/>
              </a:rPr>
              <a:t>, перекрытые ложными каменными сводами. Около XXIII в. до н. э. ведущим центром Эгейского искусства стал Крит (расцвет в 1-й половине II-</a:t>
            </a:r>
            <a:r>
              <a:rPr lang="ru-RU" sz="1200" b="0" i="0" kern="1200" dirty="0" err="1" smtClean="0">
                <a:solidFill>
                  <a:schemeClr val="tx1"/>
                </a:solidFill>
                <a:effectLst/>
                <a:latin typeface="+mn-lt"/>
                <a:ea typeface="+mn-ea"/>
                <a:cs typeface="+mn-cs"/>
              </a:rPr>
              <a:t>го</a:t>
            </a:r>
            <a:r>
              <a:rPr lang="ru-RU" sz="1200" b="0" i="0" kern="1200" dirty="0" smtClean="0">
                <a:solidFill>
                  <a:schemeClr val="tx1"/>
                </a:solidFill>
                <a:effectLst/>
                <a:latin typeface="+mn-lt"/>
                <a:ea typeface="+mn-ea"/>
                <a:cs typeface="+mn-cs"/>
              </a:rPr>
              <a:t> тысячелетия до н. э.). Искусство Крита оказало влияние на </a:t>
            </a:r>
            <a:r>
              <a:rPr lang="ru-RU" sz="1200" b="0" i="0" kern="1200" dirty="0" err="1" smtClean="0">
                <a:solidFill>
                  <a:schemeClr val="tx1"/>
                </a:solidFill>
                <a:effectLst/>
                <a:latin typeface="+mn-lt"/>
                <a:ea typeface="+mn-ea"/>
                <a:cs typeface="+mn-cs"/>
              </a:rPr>
              <a:t>Киклады</a:t>
            </a:r>
            <a:r>
              <a:rPr lang="ru-RU" sz="1200" b="0" i="0" kern="1200" dirty="0" smtClean="0">
                <a:solidFill>
                  <a:schemeClr val="tx1"/>
                </a:solidFill>
                <a:effectLst/>
                <a:latin typeface="+mn-lt"/>
                <a:ea typeface="+mn-ea"/>
                <a:cs typeface="+mn-cs"/>
              </a:rPr>
              <a:t> и материковую Грецию. Высочайшие достижения критских зодчих - дворцы, в которых сочетание обширных открытых пространств с окружающими их комплексами 2-3-этажных помещений, световых колодцев, пандусов, лестниц создаёт эффект живописного перетекания пространства, эмоционально богатый, насыщенный бесконечной изменчивостью впечатлений художеств, образ. На Крите был создан тип колонны, расширяющейся кверху. В изобразительном и декоративно-прикладном искусстве Крита орнаментально-декоративный стиль (XX-XVIII вв. до н. э.), достигший совершенства в вазописи "стиля </a:t>
            </a:r>
            <a:r>
              <a:rPr lang="ru-RU" sz="1200" b="0" i="0" kern="1200" dirty="0" err="1" smtClean="0">
                <a:solidFill>
                  <a:schemeClr val="tx1"/>
                </a:solidFill>
                <a:effectLst/>
                <a:latin typeface="+mn-lt"/>
                <a:ea typeface="+mn-ea"/>
                <a:cs typeface="+mn-cs"/>
              </a:rPr>
              <a:t>камарес</a:t>
            </a:r>
            <a:r>
              <a:rPr lang="ru-RU" sz="1200" b="0" i="0" kern="1200" dirty="0" smtClean="0">
                <a:solidFill>
                  <a:schemeClr val="tx1"/>
                </a:solidFill>
                <a:effectLst/>
                <a:latin typeface="+mn-lt"/>
                <a:ea typeface="+mn-ea"/>
                <a:cs typeface="+mn-cs"/>
              </a:rPr>
              <a:t>" (крупные розетки, стилизованные цветы и спирали жёлтого, красного и вишнёвого тонов на тёмном фоне), сменяется в XVII-XVI вв. до н. э. более конкретной и непосредственной передачей образов растительного и животного мира и человека (фрески дворца в </a:t>
            </a:r>
            <a:r>
              <a:rPr lang="ru-RU" sz="1200" b="0" i="0" kern="1200" dirty="0" err="1" smtClean="0">
                <a:solidFill>
                  <a:schemeClr val="tx1"/>
                </a:solidFill>
                <a:effectLst/>
                <a:latin typeface="+mn-lt"/>
                <a:ea typeface="+mn-ea"/>
                <a:cs typeface="+mn-cs"/>
              </a:rPr>
              <a:t>Кносе</a:t>
            </a:r>
            <a:r>
              <a:rPr lang="ru-RU" sz="1200" b="0" i="0" kern="1200" dirty="0" smtClean="0">
                <a:solidFill>
                  <a:schemeClr val="tx1"/>
                </a:solidFill>
                <a:effectLst/>
                <a:latin typeface="+mn-lt"/>
                <a:ea typeface="+mn-ea"/>
                <a:cs typeface="+mn-cs"/>
              </a:rPr>
              <a:t>, вазы с изображением морских существ, произведениями мелкой пластики, </a:t>
            </a:r>
            <a:r>
              <a:rPr lang="ru-RU" sz="1200" b="0" i="0" kern="1200" dirty="0" err="1" smtClean="0">
                <a:solidFill>
                  <a:schemeClr val="tx1"/>
                </a:solidFill>
                <a:effectLst/>
                <a:latin typeface="+mn-lt"/>
                <a:ea typeface="+mn-ea"/>
                <a:cs typeface="+mn-cs"/>
              </a:rPr>
              <a:t>торевтики</a:t>
            </a:r>
            <a:r>
              <a:rPr lang="ru-RU" sz="1200" b="0" i="0" kern="1200" dirty="0" smtClean="0">
                <a:solidFill>
                  <a:schemeClr val="tx1"/>
                </a:solidFill>
                <a:effectLst/>
                <a:latin typeface="+mn-lt"/>
                <a:ea typeface="+mn-ea"/>
                <a:cs typeface="+mn-cs"/>
              </a:rPr>
              <a:t>, глиптики); к концу XV в. до н. э. нарастают условность, стилизация (раскрашенный </a:t>
            </a:r>
            <a:r>
              <a:rPr lang="ru-RU" sz="1200" b="0" i="0" kern="1200" dirty="0" err="1" smtClean="0">
                <a:solidFill>
                  <a:schemeClr val="tx1"/>
                </a:solidFill>
                <a:effectLst/>
                <a:latin typeface="+mn-lt"/>
                <a:ea typeface="+mn-ea"/>
                <a:cs typeface="+mn-cs"/>
              </a:rPr>
              <a:t>стуковый</a:t>
            </a:r>
            <a:r>
              <a:rPr lang="ru-RU" sz="1200" b="0" i="0" kern="1200" dirty="0" smtClean="0">
                <a:solidFill>
                  <a:schemeClr val="tx1"/>
                </a:solidFill>
                <a:effectLst/>
                <a:latin typeface="+mn-lt"/>
                <a:ea typeface="+mn-ea"/>
                <a:cs typeface="+mn-cs"/>
              </a:rPr>
              <a:t> рельеф "царь-жрец" из дворца в </a:t>
            </a:r>
            <a:r>
              <a:rPr lang="ru-RU" sz="1200" b="0" i="0" kern="1200" dirty="0" err="1" smtClean="0">
                <a:solidFill>
                  <a:schemeClr val="tx1"/>
                </a:solidFill>
                <a:effectLst/>
                <a:latin typeface="+mn-lt"/>
                <a:ea typeface="+mn-ea"/>
                <a:cs typeface="+mn-cs"/>
              </a:rPr>
              <a:t>Кносе</a:t>
            </a:r>
            <a:r>
              <a:rPr lang="ru-RU" sz="1200" b="0" i="0" kern="1200" dirty="0" smtClean="0">
                <a:solidFill>
                  <a:schemeClr val="tx1"/>
                </a:solidFill>
                <a:effectLst/>
                <a:latin typeface="+mn-lt"/>
                <a:ea typeface="+mn-ea"/>
                <a:cs typeface="+mn-cs"/>
              </a:rPr>
              <a:t>; роспись саркофага из </a:t>
            </a:r>
            <a:r>
              <a:rPr lang="ru-RU" sz="1200" b="0" i="0" kern="1200" dirty="0" err="1" smtClean="0">
                <a:solidFill>
                  <a:schemeClr val="tx1"/>
                </a:solidFill>
                <a:effectLst/>
                <a:latin typeface="+mn-lt"/>
                <a:ea typeface="+mn-ea"/>
                <a:cs typeface="+mn-cs"/>
              </a:rPr>
              <a:t>Агия</a:t>
            </a:r>
            <a:r>
              <a:rPr lang="ru-RU" sz="1200" b="0" i="0" kern="1200" dirty="0" smtClean="0">
                <a:solidFill>
                  <a:schemeClr val="tx1"/>
                </a:solidFill>
                <a:effectLst/>
                <a:latin typeface="+mn-lt"/>
                <a:ea typeface="+mn-ea"/>
                <a:cs typeface="+mn-cs"/>
              </a:rPr>
              <a:t>-Триады; вазопись "дворцового стиля"). XVII-XIII вв. до н. э. - период высокого расцвета искусства ахейской Греции. Города-крепости (Микены, </a:t>
            </a:r>
            <a:r>
              <a:rPr lang="ru-RU" sz="1200" b="0" i="0" kern="1200" dirty="0" err="1" smtClean="0">
                <a:solidFill>
                  <a:schemeClr val="tx1"/>
                </a:solidFill>
                <a:effectLst/>
                <a:latin typeface="+mn-lt"/>
                <a:ea typeface="+mn-ea"/>
                <a:cs typeface="+mn-cs"/>
              </a:rPr>
              <a:t>Тиринф</a:t>
            </a:r>
            <a:r>
              <a:rPr lang="ru-RU" sz="1200" b="0" i="0" kern="1200" dirty="0" smtClean="0">
                <a:solidFill>
                  <a:schemeClr val="tx1"/>
                </a:solidFill>
                <a:effectLst/>
                <a:latin typeface="+mn-lt"/>
                <a:ea typeface="+mn-ea"/>
                <a:cs typeface="+mn-cs"/>
              </a:rPr>
              <a:t>) строились на холмах, с мощными стенами так называемой циклопической кладки (из каменных глыб весом до 12 т) и планировкой в 2 уровнях - нижний город (место убежища окрестного населения) и акрополь с дворцом правителя. В архитектуре жилища складывается тип прямоугольного с портиком здания-мегарона, прообраз древнегреческого "храма в антах". Лучше других сохранился дворец в </a:t>
            </a:r>
            <a:r>
              <a:rPr lang="ru-RU" sz="1200" b="0" i="0" kern="1200" dirty="0" err="1" smtClean="0">
                <a:solidFill>
                  <a:schemeClr val="tx1"/>
                </a:solidFill>
                <a:effectLst/>
                <a:latin typeface="+mn-lt"/>
                <a:ea typeface="+mn-ea"/>
                <a:cs typeface="+mn-cs"/>
              </a:rPr>
              <a:t>Пилосе</a:t>
            </a:r>
            <a:r>
              <a:rPr lang="ru-RU" sz="1200" b="0" i="0" kern="1200" dirty="0" smtClean="0">
                <a:solidFill>
                  <a:schemeClr val="tx1"/>
                </a:solidFill>
                <a:effectLst/>
                <a:latin typeface="+mn-lt"/>
                <a:ea typeface="+mn-ea"/>
                <a:cs typeface="+mn-cs"/>
              </a:rPr>
              <a:t>. Для XVII-XVI вв. до н. э. характерны "шахтовые гробницы", с XV в. до н. э. распространяется тип купольного </a:t>
            </a:r>
            <a:r>
              <a:rPr lang="ru-RU" sz="1200" b="0" i="0" kern="1200" dirty="0" err="1" smtClean="0">
                <a:solidFill>
                  <a:schemeClr val="tx1"/>
                </a:solidFill>
                <a:effectLst/>
                <a:latin typeface="+mn-lt"/>
                <a:ea typeface="+mn-ea"/>
                <a:cs typeface="+mn-cs"/>
              </a:rPr>
              <a:t>фолоса</a:t>
            </a:r>
            <a:r>
              <a:rPr lang="ru-RU" sz="1200" b="0" i="0" kern="1200" dirty="0" smtClean="0">
                <a:solidFill>
                  <a:schemeClr val="tx1"/>
                </a:solidFill>
                <a:effectLst/>
                <a:latin typeface="+mn-lt"/>
                <a:ea typeface="+mn-ea"/>
                <a:cs typeface="+mn-cs"/>
              </a:rPr>
              <a:t> с ложным сводом и коридором-дромосом ("гробница </a:t>
            </a:r>
            <a:r>
              <a:rPr lang="ru-RU" sz="1200" b="0" i="0" kern="1200" dirty="0" err="1" smtClean="0">
                <a:solidFill>
                  <a:schemeClr val="tx1"/>
                </a:solidFill>
                <a:effectLst/>
                <a:latin typeface="+mn-lt"/>
                <a:ea typeface="+mn-ea"/>
                <a:cs typeface="+mn-cs"/>
              </a:rPr>
              <a:t>Атрея</a:t>
            </a:r>
            <a:r>
              <a:rPr lang="ru-RU" sz="1200" b="0" i="0" kern="1200" dirty="0" smtClean="0">
                <a:solidFill>
                  <a:schemeClr val="tx1"/>
                </a:solidFill>
                <a:effectLst/>
                <a:latin typeface="+mn-lt"/>
                <a:ea typeface="+mn-ea"/>
                <a:cs typeface="+mn-cs"/>
              </a:rPr>
              <a:t>" близ Микен, XIV или XIII вв. до н. э.). Изобразительное и декоративно-прикладное искусство ахейской Греции испытало сильное влияние искусства Крита, особенно в XVII-XVI вв. до н. э. (изделия из золота и серебра из "шахтовых гробниц" в Микенах). Местный стиль характеризуется обобщённостью и лаконичностью форм. Искусство XV-XIII вв. до н. э., как и критское, большое внимание уделяло человеку и природе (фрески дворцов в Фивах, </a:t>
            </a:r>
            <a:r>
              <a:rPr lang="ru-RU" sz="1200" b="0" i="0" kern="1200" dirty="0" err="1" smtClean="0">
                <a:solidFill>
                  <a:schemeClr val="tx1"/>
                </a:solidFill>
                <a:effectLst/>
                <a:latin typeface="+mn-lt"/>
                <a:ea typeface="+mn-ea"/>
                <a:cs typeface="+mn-cs"/>
              </a:rPr>
              <a:t>Тиринфе</a:t>
            </a:r>
            <a:r>
              <a:rPr lang="ru-RU" sz="1200" b="0" i="0" kern="1200" dirty="0" smtClean="0">
                <a:solidFill>
                  <a:schemeClr val="tx1"/>
                </a:solidFill>
                <a:effectLst/>
                <a:latin typeface="+mn-lt"/>
                <a:ea typeface="+mn-ea"/>
                <a:cs typeface="+mn-cs"/>
              </a:rPr>
              <a:t>, Микенах, </a:t>
            </a:r>
            <a:r>
              <a:rPr lang="ru-RU" sz="1200" b="0" i="0" kern="1200" dirty="0" err="1" smtClean="0">
                <a:solidFill>
                  <a:schemeClr val="tx1"/>
                </a:solidFill>
                <a:effectLst/>
                <a:latin typeface="+mn-lt"/>
                <a:ea typeface="+mn-ea"/>
                <a:cs typeface="+mn-cs"/>
              </a:rPr>
              <a:t>Пилосе</a:t>
            </a:r>
            <a:r>
              <a:rPr lang="ru-RU" sz="1200" b="0" i="0" kern="1200" dirty="0" smtClean="0">
                <a:solidFill>
                  <a:schemeClr val="tx1"/>
                </a:solidFill>
                <a:effectLst/>
                <a:latin typeface="+mn-lt"/>
                <a:ea typeface="+mn-ea"/>
                <a:cs typeface="+mn-cs"/>
              </a:rPr>
              <a:t>; вазопись, скульптура), но тяготело к устойчивым симметричным формам и обобщению (геральдическая композиция с 2 фигурами львов рельефа Львиных ворот в Микенах).</a:t>
            </a:r>
          </a:p>
          <a:p>
            <a:r>
              <a:rPr lang="ru-RU" sz="1200" b="0" i="0" kern="1200" dirty="0" smtClean="0">
                <a:solidFill>
                  <a:schemeClr val="tx1"/>
                </a:solidFill>
                <a:effectLst/>
                <a:latin typeface="+mn-lt"/>
                <a:ea typeface="+mn-ea"/>
                <a:cs typeface="+mn-cs"/>
              </a:rPr>
              <a:t>(</a:t>
            </a:r>
            <a:r>
              <a:rPr lang="ru-RU" sz="1200" b="0" i="0" kern="1200" dirty="0" err="1" smtClean="0">
                <a:solidFill>
                  <a:schemeClr val="tx1"/>
                </a:solidFill>
                <a:effectLst/>
                <a:latin typeface="+mn-lt"/>
                <a:ea typeface="+mn-ea"/>
                <a:cs typeface="+mn-cs"/>
              </a:rPr>
              <a:t>Илл</a:t>
            </a:r>
            <a:r>
              <a:rPr lang="ru-RU" sz="1200" b="0" i="0" kern="1200" dirty="0" smtClean="0">
                <a:solidFill>
                  <a:schemeClr val="tx1"/>
                </a:solidFill>
                <a:effectLst/>
                <a:latin typeface="+mn-lt"/>
                <a:ea typeface="+mn-ea"/>
                <a:cs typeface="+mn-cs"/>
              </a:rPr>
              <a:t>.: Львиные ворота в Микенах. XIV век до н. э.)</a:t>
            </a:r>
          </a:p>
          <a:p>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2</a:t>
            </a:fld>
            <a:endParaRPr lang="ru-RU"/>
          </a:p>
        </p:txBody>
      </p:sp>
    </p:spTree>
    <p:extLst>
      <p:ext uri="{BB962C8B-B14F-4D97-AF65-F5344CB8AC3E}">
        <p14:creationId xmlns:p14="http://schemas.microsoft.com/office/powerpoint/2010/main" val="3906302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
            </a:r>
            <a:br>
              <a:rPr lang="ru-RU" sz="1200" b="0" i="0" kern="1200" dirty="0" smtClean="0">
                <a:solidFill>
                  <a:schemeClr val="tx1"/>
                </a:solidFill>
                <a:effectLst/>
                <a:latin typeface="+mn-lt"/>
                <a:ea typeface="+mn-ea"/>
                <a:cs typeface="+mn-cs"/>
              </a:rPr>
            </a:br>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18</a:t>
            </a:fld>
            <a:endParaRPr lang="ru-RU"/>
          </a:p>
        </p:txBody>
      </p:sp>
    </p:spTree>
    <p:extLst>
      <p:ext uri="{BB962C8B-B14F-4D97-AF65-F5344CB8AC3E}">
        <p14:creationId xmlns:p14="http://schemas.microsoft.com/office/powerpoint/2010/main" val="1410621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Рост </a:t>
            </a:r>
            <a:r>
              <a:rPr lang="ru-RU" sz="1200" b="0" i="0" kern="1200" dirty="0" smtClean="0">
                <a:solidFill>
                  <a:schemeClr val="tx1"/>
                </a:solidFill>
                <a:effectLst/>
                <a:latin typeface="+mn-lt"/>
                <a:ea typeface="+mn-ea"/>
                <a:cs typeface="+mn-cs"/>
              </a:rPr>
              <a:t>общественного престижа искусства вызвал возникновение таких сборников сведений о художниках, как "Сообщения о нюрнбергских художниках и ремесленниках" Й. </a:t>
            </a:r>
            <a:r>
              <a:rPr lang="ru-RU" sz="1200" b="0" i="0" kern="1200" dirty="0" err="1" smtClean="0">
                <a:solidFill>
                  <a:schemeClr val="tx1"/>
                </a:solidFill>
                <a:effectLst/>
                <a:latin typeface="+mn-lt"/>
                <a:ea typeface="+mn-ea"/>
                <a:cs typeface="+mn-cs"/>
              </a:rPr>
              <a:t>Нёйдёрфера</a:t>
            </a:r>
            <a:r>
              <a:rPr lang="ru-RU"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Neudorfer</a:t>
            </a:r>
            <a:r>
              <a:rPr lang="en-US" sz="1200" b="0" i="0" kern="1200" dirty="0" smtClean="0">
                <a:solidFill>
                  <a:schemeClr val="tx1"/>
                </a:solidFill>
                <a:effectLst/>
                <a:latin typeface="+mn-lt"/>
                <a:ea typeface="+mn-ea"/>
                <a:cs typeface="+mn-cs"/>
              </a:rPr>
              <a:t> J., </a:t>
            </a:r>
            <a:r>
              <a:rPr lang="en-US" sz="1200" b="0" i="0" kern="1200" dirty="0" err="1" smtClean="0">
                <a:solidFill>
                  <a:schemeClr val="tx1"/>
                </a:solidFill>
                <a:effectLst/>
                <a:latin typeface="+mn-lt"/>
                <a:ea typeface="+mn-ea"/>
                <a:cs typeface="+mn-cs"/>
              </a:rPr>
              <a:t>Nachrichten</a:t>
            </a:r>
            <a:r>
              <a:rPr lang="en-US" sz="1200" b="0" i="0" kern="1200" dirty="0" smtClean="0">
                <a:solidFill>
                  <a:schemeClr val="tx1"/>
                </a:solidFill>
                <a:effectLst/>
                <a:latin typeface="+mn-lt"/>
                <a:ea typeface="+mn-ea"/>
                <a:cs typeface="+mn-cs"/>
              </a:rPr>
              <a:t> von den </a:t>
            </a:r>
            <a:r>
              <a:rPr lang="en-US" sz="1200" b="0" i="0" kern="1200" dirty="0" err="1" smtClean="0">
                <a:solidFill>
                  <a:schemeClr val="tx1"/>
                </a:solidFill>
                <a:effectLst/>
                <a:latin typeface="+mn-lt"/>
                <a:ea typeface="+mn-ea"/>
                <a:cs typeface="+mn-cs"/>
              </a:rPr>
              <a:t>vornehmsten</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Kunstlern</a:t>
            </a:r>
            <a:r>
              <a:rPr lang="en-US" sz="1200" b="0" i="0" kern="1200" dirty="0" smtClean="0">
                <a:solidFill>
                  <a:schemeClr val="tx1"/>
                </a:solidFill>
                <a:effectLst/>
                <a:latin typeface="+mn-lt"/>
                <a:ea typeface="+mn-ea"/>
                <a:cs typeface="+mn-cs"/>
              </a:rPr>
              <a:t> und </a:t>
            </a:r>
            <a:r>
              <a:rPr lang="en-US" sz="1200" b="0" i="0" kern="1200" dirty="0" err="1" smtClean="0">
                <a:solidFill>
                  <a:schemeClr val="tx1"/>
                </a:solidFill>
                <a:effectLst/>
                <a:latin typeface="+mn-lt"/>
                <a:ea typeface="+mn-ea"/>
                <a:cs typeface="+mn-cs"/>
              </a:rPr>
              <a:t>Werkleuten</a:t>
            </a:r>
            <a:r>
              <a:rPr lang="en-US" sz="1200" b="0" i="0" kern="1200" dirty="0" smtClean="0">
                <a:solidFill>
                  <a:schemeClr val="tx1"/>
                </a:solidFill>
                <a:effectLst/>
                <a:latin typeface="+mn-lt"/>
                <a:ea typeface="+mn-ea"/>
                <a:cs typeface="+mn-cs"/>
              </a:rPr>
              <a:t>..., Nurnberg, 1546). </a:t>
            </a:r>
            <a:r>
              <a:rPr lang="ru-RU" sz="1200" b="0" i="0" kern="1200" dirty="0" smtClean="0">
                <a:solidFill>
                  <a:schemeClr val="tx1"/>
                </a:solidFill>
                <a:effectLst/>
                <a:latin typeface="+mn-lt"/>
                <a:ea typeface="+mn-ea"/>
                <a:cs typeface="+mn-cs"/>
              </a:rPr>
              <a:t>Жанр "жизнеописаний", начало которому в </a:t>
            </a:r>
            <a:r>
              <a:rPr lang="en-US" sz="1200" b="0" i="0" kern="1200" dirty="0" smtClean="0">
                <a:solidFill>
                  <a:schemeClr val="tx1"/>
                </a:solidFill>
                <a:effectLst/>
                <a:latin typeface="+mn-lt"/>
                <a:ea typeface="+mn-ea"/>
                <a:cs typeface="+mn-cs"/>
              </a:rPr>
              <a:t>XVI </a:t>
            </a:r>
            <a:r>
              <a:rPr lang="ru-RU" sz="1200" b="0" i="0" kern="1200" dirty="0" smtClean="0">
                <a:solidFill>
                  <a:schemeClr val="tx1"/>
                </a:solidFill>
                <a:effectLst/>
                <a:latin typeface="+mn-lt"/>
                <a:ea typeface="+mn-ea"/>
                <a:cs typeface="+mn-cs"/>
              </a:rPr>
              <a:t>в. положили итальянец Дж. Вазари и нидерландец К. </a:t>
            </a:r>
            <a:r>
              <a:rPr lang="ru-RU" sz="1200" b="0" i="0" kern="1200" dirty="0" err="1" smtClean="0">
                <a:solidFill>
                  <a:schemeClr val="tx1"/>
                </a:solidFill>
                <a:effectLst/>
                <a:latin typeface="+mn-lt"/>
                <a:ea typeface="+mn-ea"/>
                <a:cs typeface="+mn-cs"/>
              </a:rPr>
              <a:t>ван</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Мандер</a:t>
            </a:r>
            <a:r>
              <a:rPr lang="ru-RU" sz="1200" b="0" i="0" kern="1200" dirty="0" smtClean="0">
                <a:solidFill>
                  <a:schemeClr val="tx1"/>
                </a:solidFill>
                <a:effectLst/>
                <a:latin typeface="+mn-lt"/>
                <a:ea typeface="+mn-ea"/>
                <a:cs typeface="+mn-cs"/>
              </a:rPr>
              <a:t>, предшествовал биографическим словарям </a:t>
            </a:r>
            <a:r>
              <a:rPr lang="en-US" sz="1200" b="0" i="0" kern="1200" dirty="0" smtClean="0">
                <a:solidFill>
                  <a:schemeClr val="tx1"/>
                </a:solidFill>
                <a:effectLst/>
                <a:latin typeface="+mn-lt"/>
                <a:ea typeface="+mn-ea"/>
                <a:cs typeface="+mn-cs"/>
              </a:rPr>
              <a:t>XVIII </a:t>
            </a:r>
            <a:r>
              <a:rPr lang="ru-RU" sz="1200" b="0" i="0" kern="1200" dirty="0" smtClean="0">
                <a:solidFill>
                  <a:schemeClr val="tx1"/>
                </a:solidFill>
                <a:effectLst/>
                <a:latin typeface="+mn-lt"/>
                <a:ea typeface="+mn-ea"/>
                <a:cs typeface="+mn-cs"/>
              </a:rPr>
              <a:t>в.: "Портативный словарь изящных искусств" Ж. </a:t>
            </a:r>
            <a:r>
              <a:rPr lang="ru-RU" sz="1200" b="0" i="0" kern="1200" dirty="0" err="1" smtClean="0">
                <a:solidFill>
                  <a:schemeClr val="tx1"/>
                </a:solidFill>
                <a:effectLst/>
                <a:latin typeface="+mn-lt"/>
                <a:ea typeface="+mn-ea"/>
                <a:cs typeface="+mn-cs"/>
              </a:rPr>
              <a:t>Лакомба</a:t>
            </a:r>
            <a:r>
              <a:rPr lang="ru-RU"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Lacombe J., </a:t>
            </a:r>
            <a:r>
              <a:rPr lang="en-US" sz="1200" b="0" i="0" kern="1200" dirty="0" err="1" smtClean="0">
                <a:solidFill>
                  <a:schemeClr val="tx1"/>
                </a:solidFill>
                <a:effectLst/>
                <a:latin typeface="+mn-lt"/>
                <a:ea typeface="+mn-ea"/>
                <a:cs typeface="+mn-cs"/>
              </a:rPr>
              <a:t>Dictionnaire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portatif</a:t>
            </a:r>
            <a:r>
              <a:rPr lang="en-US" sz="1200" b="0" i="0" kern="1200" dirty="0" smtClean="0">
                <a:solidFill>
                  <a:schemeClr val="tx1"/>
                </a:solidFill>
                <a:effectLst/>
                <a:latin typeface="+mn-lt"/>
                <a:ea typeface="+mn-ea"/>
                <a:cs typeface="+mn-cs"/>
              </a:rPr>
              <a:t> des beaux-arts, P., 1752), "</a:t>
            </a:r>
            <a:r>
              <a:rPr lang="ru-RU" sz="1200" b="0" i="0" kern="1200" dirty="0" smtClean="0">
                <a:solidFill>
                  <a:schemeClr val="tx1"/>
                </a:solidFill>
                <a:effectLst/>
                <a:latin typeface="+mn-lt"/>
                <a:ea typeface="+mn-ea"/>
                <a:cs typeface="+mn-cs"/>
              </a:rPr>
              <a:t>Всеобщий словарь художников" И. Р. </a:t>
            </a:r>
            <a:r>
              <a:rPr lang="ru-RU" sz="1200" b="0" i="0" kern="1200" dirty="0" err="1" smtClean="0">
                <a:solidFill>
                  <a:schemeClr val="tx1"/>
                </a:solidFill>
                <a:effectLst/>
                <a:latin typeface="+mn-lt"/>
                <a:ea typeface="+mn-ea"/>
                <a:cs typeface="+mn-cs"/>
              </a:rPr>
              <a:t>Фюсли</a:t>
            </a:r>
            <a:r>
              <a:rPr lang="ru-RU"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Fussli</a:t>
            </a:r>
            <a:r>
              <a:rPr lang="en-US" sz="1200" b="0" i="0" kern="1200" dirty="0" smtClean="0">
                <a:solidFill>
                  <a:schemeClr val="tx1"/>
                </a:solidFill>
                <a:effectLst/>
                <a:latin typeface="+mn-lt"/>
                <a:ea typeface="+mn-ea"/>
                <a:cs typeface="+mn-cs"/>
              </a:rPr>
              <a:t> J. R., </a:t>
            </a:r>
            <a:r>
              <a:rPr lang="en-US" sz="1200" b="0" i="0" kern="1200" dirty="0" err="1" smtClean="0">
                <a:solidFill>
                  <a:schemeClr val="tx1"/>
                </a:solidFill>
                <a:effectLst/>
                <a:latin typeface="+mn-lt"/>
                <a:ea typeface="+mn-ea"/>
                <a:cs typeface="+mn-cs"/>
              </a:rPr>
              <a:t>Allgemeines</a:t>
            </a:r>
            <a:r>
              <a:rPr lang="en-US" sz="1200" b="0" i="0" kern="1200" dirty="0" smtClean="0">
                <a:solidFill>
                  <a:schemeClr val="tx1"/>
                </a:solidFill>
                <a:effectLst/>
                <a:latin typeface="+mn-lt"/>
                <a:ea typeface="+mn-ea"/>
                <a:cs typeface="+mn-cs"/>
              </a:rPr>
              <a:t> Kunstler-Lexicon, Z., 1763), "</a:t>
            </a:r>
            <a:r>
              <a:rPr lang="ru-RU" sz="1200" b="0" i="0" kern="1200" dirty="0" smtClean="0">
                <a:solidFill>
                  <a:schemeClr val="tx1"/>
                </a:solidFill>
                <a:effectLst/>
                <a:latin typeface="+mn-lt"/>
                <a:ea typeface="+mn-ea"/>
                <a:cs typeface="+mn-cs"/>
              </a:rPr>
              <a:t>Словарь изящных искусств, основанных на рисунке" Ф. </a:t>
            </a:r>
            <a:r>
              <a:rPr lang="ru-RU" sz="1200" b="0" i="0" kern="1200" dirty="0" err="1" smtClean="0">
                <a:solidFill>
                  <a:schemeClr val="tx1"/>
                </a:solidFill>
                <a:effectLst/>
                <a:latin typeface="+mn-lt"/>
                <a:ea typeface="+mn-ea"/>
                <a:cs typeface="+mn-cs"/>
              </a:rPr>
              <a:t>Милициа</a:t>
            </a:r>
            <a:r>
              <a:rPr lang="ru-RU"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Milizia</a:t>
            </a:r>
            <a:r>
              <a:rPr lang="en-US" sz="1200" b="0" i="0" kern="1200" dirty="0" smtClean="0">
                <a:solidFill>
                  <a:schemeClr val="tx1"/>
                </a:solidFill>
                <a:effectLst/>
                <a:latin typeface="+mn-lt"/>
                <a:ea typeface="+mn-ea"/>
                <a:cs typeface="+mn-cs"/>
              </a:rPr>
              <a:t> F., </a:t>
            </a:r>
            <a:r>
              <a:rPr lang="en-US" sz="1200" b="0" i="0" kern="1200" dirty="0" err="1" smtClean="0">
                <a:solidFill>
                  <a:schemeClr val="tx1"/>
                </a:solidFill>
                <a:effectLst/>
                <a:latin typeface="+mn-lt"/>
                <a:ea typeface="+mn-ea"/>
                <a:cs typeface="+mn-cs"/>
              </a:rPr>
              <a:t>Dizionario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delle</a:t>
            </a:r>
            <a:r>
              <a:rPr lang="en-US" sz="1200" b="0" i="0" kern="1200" dirty="0" smtClean="0">
                <a:solidFill>
                  <a:schemeClr val="tx1"/>
                </a:solidFill>
                <a:effectLst/>
                <a:latin typeface="+mn-lt"/>
                <a:ea typeface="+mn-ea"/>
                <a:cs typeface="+mn-cs"/>
              </a:rPr>
              <a:t> belle </a:t>
            </a:r>
            <a:r>
              <a:rPr lang="en-US" sz="1200" b="0" i="0" kern="1200" dirty="0" err="1" smtClean="0">
                <a:solidFill>
                  <a:schemeClr val="tx1"/>
                </a:solidFill>
                <a:effectLst/>
                <a:latin typeface="+mn-lt"/>
                <a:ea typeface="+mn-ea"/>
                <a:cs typeface="+mn-cs"/>
              </a:rPr>
              <a:t>arti</a:t>
            </a:r>
            <a:r>
              <a:rPr lang="en-US" sz="1200" b="0" i="0" kern="1200" dirty="0" smtClean="0">
                <a:solidFill>
                  <a:schemeClr val="tx1"/>
                </a:solidFill>
                <a:effectLst/>
                <a:latin typeface="+mn-lt"/>
                <a:ea typeface="+mn-ea"/>
                <a:cs typeface="+mn-cs"/>
              </a:rPr>
              <a:t> del </a:t>
            </a:r>
            <a:r>
              <a:rPr lang="en-US" sz="1200" b="0" i="0" kern="1200" dirty="0" err="1" smtClean="0">
                <a:solidFill>
                  <a:schemeClr val="tx1"/>
                </a:solidFill>
                <a:effectLst/>
                <a:latin typeface="+mn-lt"/>
                <a:ea typeface="+mn-ea"/>
                <a:cs typeface="+mn-cs"/>
              </a:rPr>
              <a:t>disegno</a:t>
            </a:r>
            <a:r>
              <a:rPr lang="en-US" sz="1200" b="0" i="0" kern="1200" dirty="0" smtClean="0">
                <a:solidFill>
                  <a:schemeClr val="tx1"/>
                </a:solidFill>
                <a:effectLst/>
                <a:latin typeface="+mn-lt"/>
                <a:ea typeface="+mn-ea"/>
                <a:cs typeface="+mn-cs"/>
              </a:rPr>
              <a:t>, v. 1-2, Bassano, 1797). </a:t>
            </a:r>
            <a:r>
              <a:rPr lang="ru-RU" sz="1200" b="0" i="0" kern="1200" dirty="0" smtClean="0">
                <a:solidFill>
                  <a:schemeClr val="tx1"/>
                </a:solidFill>
                <a:effectLst/>
                <a:latin typeface="+mn-lt"/>
                <a:ea typeface="+mn-ea"/>
                <a:cs typeface="+mn-cs"/>
              </a:rPr>
              <a:t>В </a:t>
            </a:r>
            <a:r>
              <a:rPr lang="en-US" sz="1200" b="0" i="0" kern="1200" dirty="0" smtClean="0">
                <a:solidFill>
                  <a:schemeClr val="tx1"/>
                </a:solidFill>
                <a:effectLst/>
                <a:latin typeface="+mn-lt"/>
                <a:ea typeface="+mn-ea"/>
                <a:cs typeface="+mn-cs"/>
              </a:rPr>
              <a:t>XVII-XVIII </a:t>
            </a:r>
            <a:r>
              <a:rPr lang="ru-RU" sz="1200" b="0" i="0" kern="1200" dirty="0" smtClean="0">
                <a:solidFill>
                  <a:schemeClr val="tx1"/>
                </a:solidFill>
                <a:effectLst/>
                <a:latin typeface="+mn-lt"/>
                <a:ea typeface="+mn-ea"/>
                <a:cs typeface="+mn-cs"/>
              </a:rPr>
              <a:t>вв. начали издаваться терминология, словари, знакомившие читателей с эстетической и профессионально-художественной лексикой: "Тосканский словарь искусства, основанного на рисунке" Ф. </a:t>
            </a:r>
            <a:r>
              <a:rPr lang="ru-RU" sz="1200" b="0" i="0" kern="1200" dirty="0" err="1" smtClean="0">
                <a:solidFill>
                  <a:schemeClr val="tx1"/>
                </a:solidFill>
                <a:effectLst/>
                <a:latin typeface="+mn-lt"/>
                <a:ea typeface="+mn-ea"/>
                <a:cs typeface="+mn-cs"/>
              </a:rPr>
              <a:t>Бальдинуччи</a:t>
            </a:r>
            <a:r>
              <a:rPr lang="ru-RU"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Baldinucci</a:t>
            </a:r>
            <a:r>
              <a:rPr lang="en-US" sz="1200" b="0" i="0" kern="1200" dirty="0" smtClean="0">
                <a:solidFill>
                  <a:schemeClr val="tx1"/>
                </a:solidFill>
                <a:effectLst/>
                <a:latin typeface="+mn-lt"/>
                <a:ea typeface="+mn-ea"/>
                <a:cs typeface="+mn-cs"/>
              </a:rPr>
              <a:t> </a:t>
            </a:r>
            <a:r>
              <a:rPr lang="ru-RU" sz="1200" b="0" i="0" kern="1200" dirty="0" smtClean="0">
                <a:solidFill>
                  <a:schemeClr val="tx1"/>
                </a:solidFill>
                <a:effectLst/>
                <a:latin typeface="+mn-lt"/>
                <a:ea typeface="+mn-ea"/>
                <a:cs typeface="+mn-cs"/>
              </a:rPr>
              <a:t>Р., </a:t>
            </a:r>
            <a:r>
              <a:rPr lang="en-US" sz="1200" b="0" i="0" kern="1200" dirty="0" err="1" smtClean="0">
                <a:solidFill>
                  <a:schemeClr val="tx1"/>
                </a:solidFill>
                <a:effectLst/>
                <a:latin typeface="+mn-lt"/>
                <a:ea typeface="+mn-ea"/>
                <a:cs typeface="+mn-cs"/>
              </a:rPr>
              <a:t>Vocabolark</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toscano</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dell'arte</a:t>
            </a:r>
            <a:r>
              <a:rPr lang="en-US" sz="1200" b="0" i="0" kern="1200" dirty="0" smtClean="0">
                <a:solidFill>
                  <a:schemeClr val="tx1"/>
                </a:solidFill>
                <a:effectLst/>
                <a:latin typeface="+mn-lt"/>
                <a:ea typeface="+mn-ea"/>
                <a:cs typeface="+mn-cs"/>
              </a:rPr>
              <a:t> del </a:t>
            </a:r>
            <a:r>
              <a:rPr lang="en-US" sz="1200" b="0" i="0" kern="1200" dirty="0" err="1" smtClean="0">
                <a:solidFill>
                  <a:schemeClr val="tx1"/>
                </a:solidFill>
                <a:effectLst/>
                <a:latin typeface="+mn-lt"/>
                <a:ea typeface="+mn-ea"/>
                <a:cs typeface="+mn-cs"/>
              </a:rPr>
              <a:t>disegno</a:t>
            </a:r>
            <a:r>
              <a:rPr lang="en-US" sz="1200" b="0" i="0" kern="1200" dirty="0" smtClean="0">
                <a:solidFill>
                  <a:schemeClr val="tx1"/>
                </a:solidFill>
                <a:effectLst/>
                <a:latin typeface="+mn-lt"/>
                <a:ea typeface="+mn-ea"/>
                <a:cs typeface="+mn-cs"/>
              </a:rPr>
              <a:t>..., Firenze, 1681), "</a:t>
            </a:r>
            <a:r>
              <a:rPr lang="ru-RU" sz="1200" b="0" i="0" kern="1200" dirty="0" smtClean="0">
                <a:solidFill>
                  <a:schemeClr val="tx1"/>
                </a:solidFill>
                <a:effectLst/>
                <a:latin typeface="+mn-lt"/>
                <a:ea typeface="+mn-ea"/>
                <a:cs typeface="+mn-cs"/>
              </a:rPr>
              <a:t>Словарь терминов" А. </a:t>
            </a:r>
            <a:r>
              <a:rPr lang="ru-RU" sz="1200" b="0" i="0" kern="1200" dirty="0" err="1" smtClean="0">
                <a:solidFill>
                  <a:schemeClr val="tx1"/>
                </a:solidFill>
                <a:effectLst/>
                <a:latin typeface="+mn-lt"/>
                <a:ea typeface="+mn-ea"/>
                <a:cs typeface="+mn-cs"/>
              </a:rPr>
              <a:t>Фелибьена</a:t>
            </a:r>
            <a:r>
              <a:rPr lang="ru-RU"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Felibien</a:t>
            </a:r>
            <a:r>
              <a:rPr lang="en-US" sz="1200" b="0" i="0" kern="1200" dirty="0" smtClean="0">
                <a:solidFill>
                  <a:schemeClr val="tx1"/>
                </a:solidFill>
                <a:effectLst/>
                <a:latin typeface="+mn-lt"/>
                <a:ea typeface="+mn-ea"/>
                <a:cs typeface="+mn-cs"/>
              </a:rPr>
              <a:t> A., </a:t>
            </a:r>
            <a:r>
              <a:rPr lang="en-US" sz="1200" b="0" i="0" kern="1200" dirty="0" err="1" smtClean="0">
                <a:solidFill>
                  <a:schemeClr val="tx1"/>
                </a:solidFill>
                <a:effectLst/>
                <a:latin typeface="+mn-lt"/>
                <a:ea typeface="+mn-ea"/>
                <a:cs typeface="+mn-cs"/>
              </a:rPr>
              <a:t>Dictionnaire</a:t>
            </a:r>
            <a:r>
              <a:rPr lang="en-US" sz="1200" b="0" i="0" kern="1200" dirty="0" smtClean="0">
                <a:solidFill>
                  <a:schemeClr val="tx1"/>
                </a:solidFill>
                <a:effectLst/>
                <a:latin typeface="+mn-lt"/>
                <a:ea typeface="+mn-ea"/>
                <a:cs typeface="+mn-cs"/>
              </a:rPr>
              <a:t> des </a:t>
            </a:r>
            <a:r>
              <a:rPr lang="en-US" sz="1200" b="0" i="0" kern="1200" dirty="0" err="1" smtClean="0">
                <a:solidFill>
                  <a:schemeClr val="tx1"/>
                </a:solidFill>
                <a:effectLst/>
                <a:latin typeface="+mn-lt"/>
                <a:ea typeface="+mn-ea"/>
                <a:cs typeface="+mn-cs"/>
              </a:rPr>
              <a:t>termes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propres</a:t>
            </a:r>
            <a:r>
              <a:rPr lang="en-US" sz="1200" b="0" i="0" kern="1200" dirty="0" smtClean="0">
                <a:solidFill>
                  <a:schemeClr val="tx1"/>
                </a:solidFill>
                <a:effectLst/>
                <a:latin typeface="+mn-lt"/>
                <a:ea typeface="+mn-ea"/>
                <a:cs typeface="+mn-cs"/>
              </a:rPr>
              <a:t>, </a:t>
            </a:r>
            <a:r>
              <a:rPr lang="ru-RU" sz="1200" b="0" i="0" kern="1200" dirty="0" smtClean="0">
                <a:solidFill>
                  <a:schemeClr val="tx1"/>
                </a:solidFill>
                <a:effectLst/>
                <a:latin typeface="+mn-lt"/>
                <a:ea typeface="+mn-ea"/>
                <a:cs typeface="+mn-cs"/>
              </a:rPr>
              <a:t>в его кн.: </a:t>
            </a:r>
            <a:r>
              <a:rPr lang="en-US" sz="1200" b="0" i="0" kern="1200" dirty="0" smtClean="0">
                <a:solidFill>
                  <a:schemeClr val="tx1"/>
                </a:solidFill>
                <a:effectLst/>
                <a:latin typeface="+mn-lt"/>
                <a:ea typeface="+mn-ea"/>
                <a:cs typeface="+mn-cs"/>
              </a:rPr>
              <a:t>Des </a:t>
            </a:r>
            <a:r>
              <a:rPr lang="en-US" sz="1200" b="0" i="0" kern="1200" dirty="0" err="1" smtClean="0">
                <a:solidFill>
                  <a:schemeClr val="tx1"/>
                </a:solidFill>
                <a:effectLst/>
                <a:latin typeface="+mn-lt"/>
                <a:ea typeface="+mn-ea"/>
                <a:cs typeface="+mn-cs"/>
              </a:rPr>
              <a:t>principes</a:t>
            </a:r>
            <a:r>
              <a:rPr lang="en-US" sz="1200" b="0" i="0" kern="1200" dirty="0" smtClean="0">
                <a:solidFill>
                  <a:schemeClr val="tx1"/>
                </a:solidFill>
                <a:effectLst/>
                <a:latin typeface="+mn-lt"/>
                <a:ea typeface="+mn-ea"/>
                <a:cs typeface="+mn-cs"/>
              </a:rPr>
              <a:t> de ('architecture, de la sculpture, de la </a:t>
            </a:r>
            <a:r>
              <a:rPr lang="en-US" sz="1200" b="0" i="0" kern="1200" dirty="0" err="1" smtClean="0">
                <a:solidFill>
                  <a:schemeClr val="tx1"/>
                </a:solidFill>
                <a:effectLst/>
                <a:latin typeface="+mn-lt"/>
                <a:ea typeface="+mn-ea"/>
                <a:cs typeface="+mn-cs"/>
              </a:rPr>
              <a:t>peinture</a:t>
            </a:r>
            <a:r>
              <a:rPr lang="en-US" sz="1200" b="0" i="0" kern="1200" dirty="0" smtClean="0">
                <a:solidFill>
                  <a:schemeClr val="tx1"/>
                </a:solidFill>
                <a:effectLst/>
                <a:latin typeface="+mn-lt"/>
                <a:ea typeface="+mn-ea"/>
                <a:cs typeface="+mn-cs"/>
              </a:rPr>
              <a:t> et des </a:t>
            </a:r>
            <a:r>
              <a:rPr lang="en-US" sz="1200" b="0" i="0" kern="1200" dirty="0" err="1" smtClean="0">
                <a:solidFill>
                  <a:schemeClr val="tx1"/>
                </a:solidFill>
                <a:effectLst/>
                <a:latin typeface="+mn-lt"/>
                <a:ea typeface="+mn-ea"/>
                <a:cs typeface="+mn-cs"/>
              </a:rPr>
              <a:t>autres</a:t>
            </a:r>
            <a:r>
              <a:rPr lang="en-US" sz="1200" b="0" i="0" kern="1200" dirty="0" smtClean="0">
                <a:solidFill>
                  <a:schemeClr val="tx1"/>
                </a:solidFill>
                <a:effectLst/>
                <a:latin typeface="+mn-lt"/>
                <a:ea typeface="+mn-ea"/>
                <a:cs typeface="+mn-cs"/>
              </a:rPr>
              <a:t> arts qui en dependent, P., 1676). </a:t>
            </a:r>
            <a:r>
              <a:rPr lang="ru-RU" sz="1200" b="0" i="0" kern="1200" dirty="0" smtClean="0">
                <a:solidFill>
                  <a:schemeClr val="tx1"/>
                </a:solidFill>
                <a:effectLst/>
                <a:latin typeface="+mn-lt"/>
                <a:ea typeface="+mn-ea"/>
                <a:cs typeface="+mn-cs"/>
              </a:rPr>
              <a:t>В </a:t>
            </a:r>
            <a:r>
              <a:rPr lang="en-US" sz="1200" b="0" i="0" kern="1200" dirty="0" smtClean="0">
                <a:solidFill>
                  <a:schemeClr val="tx1"/>
                </a:solidFill>
                <a:effectLst/>
                <a:latin typeface="+mn-lt"/>
                <a:ea typeface="+mn-ea"/>
                <a:cs typeface="+mn-cs"/>
              </a:rPr>
              <a:t>XIX </a:t>
            </a:r>
            <a:r>
              <a:rPr lang="ru-RU" sz="1200" b="0" i="0" kern="1200" dirty="0" smtClean="0">
                <a:solidFill>
                  <a:schemeClr val="tx1"/>
                </a:solidFill>
                <a:effectLst/>
                <a:latin typeface="+mn-lt"/>
                <a:ea typeface="+mn-ea"/>
                <a:cs typeface="+mn-cs"/>
              </a:rPr>
              <a:t>в. вышли известные биографические словари-"Новый всеобщий словарь художников" и "</a:t>
            </a:r>
            <a:r>
              <a:rPr lang="ru-RU" sz="1200" b="0" i="0" kern="1200" dirty="0" err="1" smtClean="0">
                <a:solidFill>
                  <a:schemeClr val="tx1"/>
                </a:solidFill>
                <a:effectLst/>
                <a:latin typeface="+mn-lt"/>
                <a:ea typeface="+mn-ea"/>
                <a:cs typeface="+mn-cs"/>
              </a:rPr>
              <a:t>Монограммисты</a:t>
            </a:r>
            <a:r>
              <a:rPr lang="ru-RU" sz="1200" b="0" i="0" kern="1200" dirty="0" smtClean="0">
                <a:solidFill>
                  <a:schemeClr val="tx1"/>
                </a:solidFill>
                <a:effectLst/>
                <a:latin typeface="+mn-lt"/>
                <a:ea typeface="+mn-ea"/>
                <a:cs typeface="+mn-cs"/>
              </a:rPr>
              <a:t>..." Г. К. </a:t>
            </a:r>
            <a:r>
              <a:rPr lang="ru-RU" sz="1200" b="0" i="0" kern="1200" dirty="0" err="1" smtClean="0">
                <a:solidFill>
                  <a:schemeClr val="tx1"/>
                </a:solidFill>
                <a:effectLst/>
                <a:latin typeface="+mn-lt"/>
                <a:ea typeface="+mn-ea"/>
                <a:cs typeface="+mn-cs"/>
              </a:rPr>
              <a:t>Наглера</a:t>
            </a:r>
            <a:r>
              <a:rPr lang="ru-RU"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Nagler</a:t>
            </a:r>
            <a:r>
              <a:rPr lang="en-US" sz="1200" b="0" i="0" kern="1200" dirty="0" smtClean="0">
                <a:solidFill>
                  <a:schemeClr val="tx1"/>
                </a:solidFill>
                <a:effectLst/>
                <a:latin typeface="+mn-lt"/>
                <a:ea typeface="+mn-ea"/>
                <a:cs typeface="+mn-cs"/>
              </a:rPr>
              <a:t> G. </a:t>
            </a:r>
            <a:r>
              <a:rPr lang="ru-RU" sz="1200" b="0" i="0" kern="1200" dirty="0" smtClean="0">
                <a:solidFill>
                  <a:schemeClr val="tx1"/>
                </a:solidFill>
                <a:effectLst/>
                <a:latin typeface="+mn-lt"/>
                <a:ea typeface="+mn-ea"/>
                <a:cs typeface="+mn-cs"/>
              </a:rPr>
              <a:t>К., </a:t>
            </a:r>
            <a:r>
              <a:rPr lang="en-US" sz="1200" b="0" i="0" kern="1200" dirty="0" err="1" smtClean="0">
                <a:solidFill>
                  <a:schemeClr val="tx1"/>
                </a:solidFill>
                <a:effectLst/>
                <a:latin typeface="+mn-lt"/>
                <a:ea typeface="+mn-ea"/>
                <a:cs typeface="+mn-cs"/>
              </a:rPr>
              <a:t>Neues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allgemeines</a:t>
            </a:r>
            <a:r>
              <a:rPr lang="en-US" sz="1200" b="0" i="0" kern="1200" dirty="0" smtClean="0">
                <a:solidFill>
                  <a:schemeClr val="tx1"/>
                </a:solidFill>
                <a:effectLst/>
                <a:latin typeface="+mn-lt"/>
                <a:ea typeface="+mn-ea"/>
                <a:cs typeface="+mn-cs"/>
              </a:rPr>
              <a:t> Kunstler-Lexicon, </a:t>
            </a:r>
            <a:r>
              <a:rPr lang="en-US" sz="1200" b="0" i="0" kern="1200" dirty="0" err="1" smtClean="0">
                <a:solidFill>
                  <a:schemeClr val="tx1"/>
                </a:solidFill>
                <a:effectLst/>
                <a:latin typeface="+mn-lt"/>
                <a:ea typeface="+mn-ea"/>
                <a:cs typeface="+mn-cs"/>
              </a:rPr>
              <a:t>Bd</a:t>
            </a:r>
            <a:r>
              <a:rPr lang="en-US" sz="1200" b="0" i="0" kern="1200" dirty="0" smtClean="0">
                <a:solidFill>
                  <a:schemeClr val="tx1"/>
                </a:solidFill>
                <a:effectLst/>
                <a:latin typeface="+mn-lt"/>
                <a:ea typeface="+mn-ea"/>
                <a:cs typeface="+mn-cs"/>
              </a:rPr>
              <a:t> 1-25, Munch., 1835-52; </a:t>
            </a:r>
            <a:r>
              <a:rPr lang="ru-RU" sz="1200" b="0" i="0" kern="1200" dirty="0" smtClean="0">
                <a:solidFill>
                  <a:schemeClr val="tx1"/>
                </a:solidFill>
                <a:effectLst/>
                <a:latin typeface="+mn-lt"/>
                <a:ea typeface="+mn-ea"/>
                <a:cs typeface="+mn-cs"/>
              </a:rPr>
              <a:t>его же, </a:t>
            </a:r>
            <a:r>
              <a:rPr lang="en-US" sz="1200" b="0" i="0" kern="1200" dirty="0" smtClean="0">
                <a:solidFill>
                  <a:schemeClr val="tx1"/>
                </a:solidFill>
                <a:effectLst/>
                <a:latin typeface="+mn-lt"/>
                <a:ea typeface="+mn-ea"/>
                <a:cs typeface="+mn-cs"/>
              </a:rPr>
              <a:t>Die </a:t>
            </a:r>
            <a:r>
              <a:rPr lang="en-US" sz="1200" b="0" i="0" kern="1200" dirty="0" err="1" smtClean="0">
                <a:solidFill>
                  <a:schemeClr val="tx1"/>
                </a:solidFill>
                <a:effectLst/>
                <a:latin typeface="+mn-lt"/>
                <a:ea typeface="+mn-ea"/>
                <a:cs typeface="+mn-cs"/>
              </a:rPr>
              <a:t>Monogrammisten</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Bd</a:t>
            </a:r>
            <a:r>
              <a:rPr lang="en-US" sz="1200" b="0" i="0" kern="1200" dirty="0" smtClean="0">
                <a:solidFill>
                  <a:schemeClr val="tx1"/>
                </a:solidFill>
                <a:effectLst/>
                <a:latin typeface="+mn-lt"/>
                <a:ea typeface="+mn-ea"/>
                <a:cs typeface="+mn-cs"/>
              </a:rPr>
              <a:t> 1-5, Munch., 1858-1879), </a:t>
            </a:r>
            <a:r>
              <a:rPr lang="ru-RU" sz="1200" b="0" i="0" kern="1200" dirty="0" smtClean="0">
                <a:solidFill>
                  <a:schemeClr val="tx1"/>
                </a:solidFill>
                <a:effectLst/>
                <a:latin typeface="+mn-lt"/>
                <a:ea typeface="+mn-ea"/>
                <a:cs typeface="+mn-cs"/>
              </a:rPr>
              <a:t>словари Мюллера-Зингера и Майера в Германии, в начале </a:t>
            </a:r>
            <a:r>
              <a:rPr lang="en-US" sz="1200" b="0" i="0" kern="1200" dirty="0" smtClean="0">
                <a:solidFill>
                  <a:schemeClr val="tx1"/>
                </a:solidFill>
                <a:effectLst/>
                <a:latin typeface="+mn-lt"/>
                <a:ea typeface="+mn-ea"/>
                <a:cs typeface="+mn-cs"/>
              </a:rPr>
              <a:t>XX </a:t>
            </a:r>
            <a:r>
              <a:rPr lang="ru-RU" sz="1200" b="0" i="0" kern="1200" dirty="0" smtClean="0">
                <a:solidFill>
                  <a:schemeClr val="tx1"/>
                </a:solidFill>
                <a:effectLst/>
                <a:latin typeface="+mn-lt"/>
                <a:ea typeface="+mn-ea"/>
                <a:cs typeface="+mn-cs"/>
              </a:rPr>
              <a:t>в.- словари </a:t>
            </a:r>
            <a:r>
              <a:rPr lang="ru-RU" sz="1200" b="0" i="0" kern="1200" dirty="0" err="1" smtClean="0">
                <a:solidFill>
                  <a:schemeClr val="tx1"/>
                </a:solidFill>
                <a:effectLst/>
                <a:latin typeface="+mn-lt"/>
                <a:ea typeface="+mn-ea"/>
                <a:cs typeface="+mn-cs"/>
              </a:rPr>
              <a:t>Брайена</a:t>
            </a:r>
            <a:r>
              <a:rPr lang="ru-RU" sz="1200" b="0" i="0" kern="1200" dirty="0" smtClean="0">
                <a:solidFill>
                  <a:schemeClr val="tx1"/>
                </a:solidFill>
                <a:effectLst/>
                <a:latin typeface="+mn-lt"/>
                <a:ea typeface="+mn-ea"/>
                <a:cs typeface="+mn-cs"/>
              </a:rPr>
              <a:t> в Великобритании, </a:t>
            </a:r>
            <a:r>
              <a:rPr lang="ru-RU" sz="1200" b="0" i="0" kern="1200" dirty="0" err="1" smtClean="0">
                <a:solidFill>
                  <a:schemeClr val="tx1"/>
                </a:solidFill>
                <a:effectLst/>
                <a:latin typeface="+mn-lt"/>
                <a:ea typeface="+mn-ea"/>
                <a:cs typeface="+mn-cs"/>
              </a:rPr>
              <a:t>Сире</a:t>
            </a:r>
            <a:r>
              <a:rPr lang="ru-RU" sz="1200" b="0" i="0" kern="1200" dirty="0" smtClean="0">
                <a:solidFill>
                  <a:schemeClr val="tx1"/>
                </a:solidFill>
                <a:effectLst/>
                <a:latin typeface="+mn-lt"/>
                <a:ea typeface="+mn-ea"/>
                <a:cs typeface="+mn-cs"/>
              </a:rPr>
              <a:t> во Франции. Сохранили своё значение биографические словари Э. </a:t>
            </a:r>
            <a:r>
              <a:rPr lang="ru-RU" sz="1200" b="0" i="0" kern="1200" dirty="0" err="1" smtClean="0">
                <a:solidFill>
                  <a:schemeClr val="tx1"/>
                </a:solidFill>
                <a:effectLst/>
                <a:latin typeface="+mn-lt"/>
                <a:ea typeface="+mn-ea"/>
                <a:cs typeface="+mn-cs"/>
              </a:rPr>
              <a:t>Бенези</a:t>
            </a:r>
            <a:r>
              <a:rPr lang="ru-RU" sz="1200" b="0" i="0" kern="1200" dirty="0" smtClean="0">
                <a:solidFill>
                  <a:schemeClr val="tx1"/>
                </a:solidFill>
                <a:effectLst/>
                <a:latin typeface="+mn-lt"/>
                <a:ea typeface="+mn-ea"/>
                <a:cs typeface="+mn-cs"/>
              </a:rPr>
              <a:t> и Тиме-Беккера [</a:t>
            </a:r>
            <a:r>
              <a:rPr lang="en-US" sz="1200" b="0" i="0" kern="1200" dirty="0" err="1" smtClean="0">
                <a:solidFill>
                  <a:schemeClr val="tx1"/>
                </a:solidFill>
                <a:effectLst/>
                <a:latin typeface="+mn-lt"/>
                <a:ea typeface="+mn-ea"/>
                <a:cs typeface="+mn-cs"/>
              </a:rPr>
              <a:t>Benezit</a:t>
            </a:r>
            <a:r>
              <a:rPr lang="en-US" sz="1200" b="0" i="0" kern="1200" dirty="0" smtClean="0">
                <a:solidFill>
                  <a:schemeClr val="tx1"/>
                </a:solidFill>
                <a:effectLst/>
                <a:latin typeface="+mn-lt"/>
                <a:ea typeface="+mn-ea"/>
                <a:cs typeface="+mn-cs"/>
              </a:rPr>
              <a:t> E., Diction-</a:t>
            </a:r>
            <a:r>
              <a:rPr lang="en-US" sz="1200" b="0" i="0" kern="1200" dirty="0" err="1" smtClean="0">
                <a:solidFill>
                  <a:schemeClr val="tx1"/>
                </a:solidFill>
                <a:effectLst/>
                <a:latin typeface="+mn-lt"/>
                <a:ea typeface="+mn-ea"/>
                <a:cs typeface="+mn-cs"/>
              </a:rPr>
              <a:t>naire</a:t>
            </a:r>
            <a:r>
              <a:rPr lang="en-US" sz="1200" b="0" i="0" kern="1200" dirty="0" smtClean="0">
                <a:solidFill>
                  <a:schemeClr val="tx1"/>
                </a:solidFill>
                <a:effectLst/>
                <a:latin typeface="+mn-lt"/>
                <a:ea typeface="+mn-ea"/>
                <a:cs typeface="+mn-cs"/>
              </a:rPr>
              <a:t> critique et </a:t>
            </a:r>
            <a:r>
              <a:rPr lang="en-US" sz="1200" b="0" i="0" kern="1200" dirty="0" err="1" smtClean="0">
                <a:solidFill>
                  <a:schemeClr val="tx1"/>
                </a:solidFill>
                <a:effectLst/>
                <a:latin typeface="+mn-lt"/>
                <a:ea typeface="+mn-ea"/>
                <a:cs typeface="+mn-cs"/>
              </a:rPr>
              <a:t>documentaire</a:t>
            </a:r>
            <a:r>
              <a:rPr lang="en-US" sz="1200" b="0" i="0" kern="1200" dirty="0" smtClean="0">
                <a:solidFill>
                  <a:schemeClr val="tx1"/>
                </a:solidFill>
                <a:effectLst/>
                <a:latin typeface="+mn-lt"/>
                <a:ea typeface="+mn-ea"/>
                <a:cs typeface="+mn-cs"/>
              </a:rPr>
              <a:t> des </a:t>
            </a:r>
            <a:r>
              <a:rPr lang="en-US" sz="1200" b="0" i="0" kern="1200" dirty="0" err="1" smtClean="0">
                <a:solidFill>
                  <a:schemeClr val="tx1"/>
                </a:solidFill>
                <a:effectLst/>
                <a:latin typeface="+mn-lt"/>
                <a:ea typeface="+mn-ea"/>
                <a:cs typeface="+mn-cs"/>
              </a:rPr>
              <a:t>peintres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sculpteurs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dessina-teurs</a:t>
            </a:r>
            <a:r>
              <a:rPr lang="en-US" sz="1200" b="0" i="0" kern="1200" dirty="0" smtClean="0">
                <a:solidFill>
                  <a:schemeClr val="tx1"/>
                </a:solidFill>
                <a:effectLst/>
                <a:latin typeface="+mn-lt"/>
                <a:ea typeface="+mn-ea"/>
                <a:cs typeface="+mn-cs"/>
              </a:rPr>
              <a:t>, et </a:t>
            </a:r>
            <a:r>
              <a:rPr lang="en-US" sz="1200" b="0" i="0" kern="1200" dirty="0" err="1" smtClean="0">
                <a:solidFill>
                  <a:schemeClr val="tx1"/>
                </a:solidFill>
                <a:effectLst/>
                <a:latin typeface="+mn-lt"/>
                <a:ea typeface="+mn-ea"/>
                <a:cs typeface="+mn-cs"/>
              </a:rPr>
              <a:t>graveurs</a:t>
            </a:r>
            <a:r>
              <a:rPr lang="en-US" sz="1200" b="0" i="0" kern="1200" dirty="0" smtClean="0">
                <a:solidFill>
                  <a:schemeClr val="tx1"/>
                </a:solidFill>
                <a:effectLst/>
                <a:latin typeface="+mn-lt"/>
                <a:ea typeface="+mn-ea"/>
                <a:cs typeface="+mn-cs"/>
              </a:rPr>
              <a:t> de </a:t>
            </a:r>
            <a:r>
              <a:rPr lang="en-US" sz="1200" b="0" i="0" kern="1200" dirty="0" err="1" smtClean="0">
                <a:solidFill>
                  <a:schemeClr val="tx1"/>
                </a:solidFill>
                <a:effectLst/>
                <a:latin typeface="+mn-lt"/>
                <a:ea typeface="+mn-ea"/>
                <a:cs typeface="+mn-cs"/>
              </a:rPr>
              <a:t>tous</a:t>
            </a:r>
            <a:r>
              <a:rPr lang="en-US" sz="1200" b="0" i="0" kern="1200" dirty="0" smtClean="0">
                <a:solidFill>
                  <a:schemeClr val="tx1"/>
                </a:solidFill>
                <a:effectLst/>
                <a:latin typeface="+mn-lt"/>
                <a:ea typeface="+mn-ea"/>
                <a:cs typeface="+mn-cs"/>
              </a:rPr>
              <a:t> les temps..., v. 1-3, P., 1911-23 (</a:t>
            </a:r>
            <a:r>
              <a:rPr lang="ru-RU" sz="1200" b="0" i="0" kern="1200" dirty="0" smtClean="0">
                <a:solidFill>
                  <a:schemeClr val="tx1"/>
                </a:solidFill>
                <a:effectLst/>
                <a:latin typeface="+mn-lt"/>
                <a:ea typeface="+mn-ea"/>
                <a:cs typeface="+mn-cs"/>
              </a:rPr>
              <a:t>новое издание - </a:t>
            </a:r>
            <a:r>
              <a:rPr lang="en-US" sz="1200" b="0" i="0" kern="1200" dirty="0" smtClean="0">
                <a:solidFill>
                  <a:schemeClr val="tx1"/>
                </a:solidFill>
                <a:effectLst/>
                <a:latin typeface="+mn-lt"/>
                <a:ea typeface="+mn-ea"/>
                <a:cs typeface="+mn-cs"/>
              </a:rPr>
              <a:t>v. 1-10, P., 1976); </a:t>
            </a:r>
            <a:r>
              <a:rPr lang="en-US" sz="1200" b="0" i="0" kern="1200" dirty="0" err="1" smtClean="0">
                <a:solidFill>
                  <a:schemeClr val="tx1"/>
                </a:solidFill>
                <a:effectLst/>
                <a:latin typeface="+mn-lt"/>
                <a:ea typeface="+mn-ea"/>
                <a:cs typeface="+mn-cs"/>
              </a:rPr>
              <a:t>Thieme</a:t>
            </a:r>
            <a:r>
              <a:rPr lang="en-US" sz="1200" b="0" i="0" kern="1200" dirty="0" smtClean="0">
                <a:solidFill>
                  <a:schemeClr val="tx1"/>
                </a:solidFill>
                <a:effectLst/>
                <a:latin typeface="+mn-lt"/>
                <a:ea typeface="+mn-ea"/>
                <a:cs typeface="+mn-cs"/>
              </a:rPr>
              <a:t> U., Becker F. (</a:t>
            </a:r>
            <a:r>
              <a:rPr lang="en-US" sz="1200" b="0" i="0" kern="1200" dirty="0" err="1" smtClean="0">
                <a:solidFill>
                  <a:schemeClr val="tx1"/>
                </a:solidFill>
                <a:effectLst/>
                <a:latin typeface="+mn-lt"/>
                <a:ea typeface="+mn-ea"/>
                <a:cs typeface="+mn-cs"/>
              </a:rPr>
              <a:t>Hrsg</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Allgemeines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Lexikon</a:t>
            </a:r>
            <a:r>
              <a:rPr lang="en-US" sz="1200" b="0" i="0" kern="1200" dirty="0" smtClean="0">
                <a:solidFill>
                  <a:schemeClr val="tx1"/>
                </a:solidFill>
                <a:effectLst/>
                <a:latin typeface="+mn-lt"/>
                <a:ea typeface="+mn-ea"/>
                <a:cs typeface="+mn-cs"/>
              </a:rPr>
              <a:t> der </a:t>
            </a:r>
            <a:r>
              <a:rPr lang="en-US" sz="1200" b="0" i="0" kern="1200" dirty="0" err="1" smtClean="0">
                <a:solidFill>
                  <a:schemeClr val="tx1"/>
                </a:solidFill>
                <a:effectLst/>
                <a:latin typeface="+mn-lt"/>
                <a:ea typeface="+mn-ea"/>
                <a:cs typeface="+mn-cs"/>
              </a:rPr>
              <a:t>bilden</a:t>
            </a:r>
            <a:r>
              <a:rPr lang="en-US" sz="1200" b="0" i="0" kern="1200" dirty="0" smtClean="0">
                <a:solidFill>
                  <a:schemeClr val="tx1"/>
                </a:solidFill>
                <a:effectLst/>
                <a:latin typeface="+mn-lt"/>
                <a:ea typeface="+mn-ea"/>
                <a:cs typeface="+mn-cs"/>
              </a:rPr>
              <a:t>-den Kunstler von der </a:t>
            </a:r>
            <a:r>
              <a:rPr lang="en-US" sz="1200" b="0" i="0" kern="1200" dirty="0" err="1" smtClean="0">
                <a:solidFill>
                  <a:schemeClr val="tx1"/>
                </a:solidFill>
                <a:effectLst/>
                <a:latin typeface="+mn-lt"/>
                <a:ea typeface="+mn-ea"/>
                <a:cs typeface="+mn-cs"/>
              </a:rPr>
              <a:t>Antike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bis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zur</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Gegenwart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Bd</a:t>
            </a:r>
            <a:r>
              <a:rPr lang="en-US" sz="1200" b="0" i="0" kern="1200" dirty="0" smtClean="0">
                <a:solidFill>
                  <a:schemeClr val="tx1"/>
                </a:solidFill>
                <a:effectLst/>
                <a:latin typeface="+mn-lt"/>
                <a:ea typeface="+mn-ea"/>
                <a:cs typeface="+mn-cs"/>
              </a:rPr>
              <a:t> 1-37, </a:t>
            </a:r>
            <a:r>
              <a:rPr lang="en-US" sz="1200" b="0" i="0" kern="1200" dirty="0" err="1" smtClean="0">
                <a:solidFill>
                  <a:schemeClr val="tx1"/>
                </a:solidFill>
                <a:effectLst/>
                <a:latin typeface="+mn-lt"/>
                <a:ea typeface="+mn-ea"/>
                <a:cs typeface="+mn-cs"/>
              </a:rPr>
              <a:t>Lpz</a:t>
            </a:r>
            <a:r>
              <a:rPr lang="en-US" sz="1200" b="0" i="0" kern="1200" dirty="0" smtClean="0">
                <a:solidFill>
                  <a:schemeClr val="tx1"/>
                </a:solidFill>
                <a:effectLst/>
                <a:latin typeface="+mn-lt"/>
                <a:ea typeface="+mn-ea"/>
                <a:cs typeface="+mn-cs"/>
              </a:rPr>
              <a:t>., 1907-50 (</a:t>
            </a:r>
            <a:r>
              <a:rPr lang="ru-RU" sz="1200" b="0" i="0" kern="1200" dirty="0" smtClean="0">
                <a:solidFill>
                  <a:schemeClr val="tx1"/>
                </a:solidFill>
                <a:effectLst/>
                <a:latin typeface="+mn-lt"/>
                <a:ea typeface="+mn-ea"/>
                <a:cs typeface="+mn-cs"/>
              </a:rPr>
              <a:t>с дополнением об архитекторах и художниках </a:t>
            </a:r>
            <a:r>
              <a:rPr lang="en-US" sz="1200" b="0" i="0" kern="1200" dirty="0" smtClean="0">
                <a:solidFill>
                  <a:schemeClr val="tx1"/>
                </a:solidFill>
                <a:effectLst/>
                <a:latin typeface="+mn-lt"/>
                <a:ea typeface="+mn-ea"/>
                <a:cs typeface="+mn-cs"/>
              </a:rPr>
              <a:t>XX </a:t>
            </a:r>
            <a:r>
              <a:rPr lang="ru-RU" sz="1200" b="0" i="0" kern="1200" dirty="0" smtClean="0">
                <a:solidFill>
                  <a:schemeClr val="tx1"/>
                </a:solidFill>
                <a:effectLst/>
                <a:latin typeface="+mn-lt"/>
                <a:ea typeface="+mn-ea"/>
                <a:cs typeface="+mn-cs"/>
              </a:rPr>
              <a:t>в.- </a:t>
            </a:r>
            <a:r>
              <a:rPr lang="en-US" sz="1200" b="0" i="0" kern="1200" dirty="0" smtClean="0">
                <a:solidFill>
                  <a:schemeClr val="tx1"/>
                </a:solidFill>
                <a:effectLst/>
                <a:latin typeface="+mn-lt"/>
                <a:ea typeface="+mn-ea"/>
                <a:cs typeface="+mn-cs"/>
              </a:rPr>
              <a:t>Vollmer H., </a:t>
            </a:r>
            <a:r>
              <a:rPr lang="en-US" sz="1200" b="0" i="0" kern="1200" dirty="0" err="1" smtClean="0">
                <a:solidFill>
                  <a:schemeClr val="tx1"/>
                </a:solidFill>
                <a:effectLst/>
                <a:latin typeface="+mn-lt"/>
                <a:ea typeface="+mn-ea"/>
                <a:cs typeface="+mn-cs"/>
              </a:rPr>
              <a:t>Allgemeines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Lexikon</a:t>
            </a:r>
            <a:r>
              <a:rPr lang="en-US" sz="1200" b="0" i="0" kern="1200" dirty="0" smtClean="0">
                <a:solidFill>
                  <a:schemeClr val="tx1"/>
                </a:solidFill>
                <a:effectLst/>
                <a:latin typeface="+mn-lt"/>
                <a:ea typeface="+mn-ea"/>
                <a:cs typeface="+mn-cs"/>
              </a:rPr>
              <a:t> der </a:t>
            </a:r>
            <a:r>
              <a:rPr lang="en-US" sz="1200" b="0" i="0" kern="1200" dirty="0" err="1" smtClean="0">
                <a:solidFill>
                  <a:schemeClr val="tx1"/>
                </a:solidFill>
                <a:effectLst/>
                <a:latin typeface="+mn-lt"/>
                <a:ea typeface="+mn-ea"/>
                <a:cs typeface="+mn-cs"/>
              </a:rPr>
              <a:t>bildenden</a:t>
            </a:r>
            <a:r>
              <a:rPr lang="en-US" sz="1200" b="0" i="0" kern="1200" dirty="0" smtClean="0">
                <a:solidFill>
                  <a:schemeClr val="tx1"/>
                </a:solidFill>
                <a:effectLst/>
                <a:latin typeface="+mn-lt"/>
                <a:ea typeface="+mn-ea"/>
                <a:cs typeface="+mn-cs"/>
              </a:rPr>
              <a:t> Kunstler des XX. </a:t>
            </a:r>
            <a:r>
              <a:rPr lang="en-US" sz="1200" b="0" i="0" kern="1200" dirty="0" err="1" smtClean="0">
                <a:solidFill>
                  <a:schemeClr val="tx1"/>
                </a:solidFill>
                <a:effectLst/>
                <a:latin typeface="+mn-lt"/>
                <a:ea typeface="+mn-ea"/>
                <a:cs typeface="+mn-cs"/>
              </a:rPr>
              <a:t>Jahrhunderts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Bd</a:t>
            </a:r>
            <a:r>
              <a:rPr lang="en-US" sz="1200" b="0" i="0" kern="1200" dirty="0" smtClean="0">
                <a:solidFill>
                  <a:schemeClr val="tx1"/>
                </a:solidFill>
                <a:effectLst/>
                <a:latin typeface="+mn-lt"/>
                <a:ea typeface="+mn-ea"/>
                <a:cs typeface="+mn-cs"/>
              </a:rPr>
              <a:t> 1-6, </a:t>
            </a:r>
            <a:r>
              <a:rPr lang="en-US" sz="1200" b="0" i="0" kern="1200" dirty="0" err="1" smtClean="0">
                <a:solidFill>
                  <a:schemeClr val="tx1"/>
                </a:solidFill>
                <a:effectLst/>
                <a:latin typeface="+mn-lt"/>
                <a:ea typeface="+mn-ea"/>
                <a:cs typeface="+mn-cs"/>
              </a:rPr>
              <a:t>Lpz</a:t>
            </a:r>
            <a:r>
              <a:rPr lang="en-US" sz="1200" b="0" i="0" kern="1200" dirty="0" smtClean="0">
                <a:solidFill>
                  <a:schemeClr val="tx1"/>
                </a:solidFill>
                <a:effectLst/>
                <a:latin typeface="+mn-lt"/>
                <a:ea typeface="+mn-ea"/>
                <a:cs typeface="+mn-cs"/>
              </a:rPr>
              <a:t>., 1953-62)]. </a:t>
            </a:r>
            <a:r>
              <a:rPr lang="ru-RU" sz="1200" b="0" i="0" kern="1200" dirty="0" smtClean="0">
                <a:solidFill>
                  <a:schemeClr val="tx1"/>
                </a:solidFill>
                <a:effectLst/>
                <a:latin typeface="+mn-lt"/>
                <a:ea typeface="+mn-ea"/>
                <a:cs typeface="+mn-cs"/>
              </a:rPr>
              <a:t>Среди терминологических словарей </a:t>
            </a:r>
            <a:r>
              <a:rPr lang="en-US" sz="1200" b="0" i="0" kern="1200" dirty="0" smtClean="0">
                <a:solidFill>
                  <a:schemeClr val="tx1"/>
                </a:solidFill>
                <a:effectLst/>
                <a:latin typeface="+mn-lt"/>
                <a:ea typeface="+mn-ea"/>
                <a:cs typeface="+mn-cs"/>
              </a:rPr>
              <a:t>XIX-XX </a:t>
            </a:r>
            <a:r>
              <a:rPr lang="ru-RU" sz="1200" b="0" i="0" kern="1200" dirty="0" smtClean="0">
                <a:solidFill>
                  <a:schemeClr val="tx1"/>
                </a:solidFill>
                <a:effectLst/>
                <a:latin typeface="+mn-lt"/>
                <a:ea typeface="+mn-ea"/>
                <a:cs typeface="+mn-cs"/>
              </a:rPr>
              <a:t>вв. выделяются: </a:t>
            </a:r>
            <a:r>
              <a:rPr lang="en-US" sz="1200" b="0" i="0" kern="1200" dirty="0" smtClean="0">
                <a:solidFill>
                  <a:schemeClr val="tx1"/>
                </a:solidFill>
                <a:effectLst/>
                <a:latin typeface="+mn-lt"/>
                <a:ea typeface="+mn-ea"/>
                <a:cs typeface="+mn-cs"/>
              </a:rPr>
              <a:t>Adeline J., </a:t>
            </a:r>
            <a:r>
              <a:rPr lang="en-US" sz="1200" b="0" i="0" kern="1200" dirty="0" err="1" smtClean="0">
                <a:solidFill>
                  <a:schemeClr val="tx1"/>
                </a:solidFill>
                <a:effectLst/>
                <a:latin typeface="+mn-lt"/>
                <a:ea typeface="+mn-ea"/>
                <a:cs typeface="+mn-cs"/>
              </a:rPr>
              <a:t>Lexique</a:t>
            </a:r>
            <a:r>
              <a:rPr lang="en-US" sz="1200" b="0" i="0" kern="1200" dirty="0" smtClean="0">
                <a:solidFill>
                  <a:schemeClr val="tx1"/>
                </a:solidFill>
                <a:effectLst/>
                <a:latin typeface="+mn-lt"/>
                <a:ea typeface="+mn-ea"/>
                <a:cs typeface="+mn-cs"/>
              </a:rPr>
              <a:t> des </a:t>
            </a:r>
            <a:r>
              <a:rPr lang="en-US" sz="1200" b="0" i="0" kern="1200" dirty="0" err="1" smtClean="0">
                <a:solidFill>
                  <a:schemeClr val="tx1"/>
                </a:solidFill>
                <a:effectLst/>
                <a:latin typeface="+mn-lt"/>
                <a:ea typeface="+mn-ea"/>
                <a:cs typeface="+mn-cs"/>
              </a:rPr>
              <a:t>termes</a:t>
            </a:r>
            <a:r>
              <a:rPr lang="en-US" sz="1200" b="0" i="0" kern="1200" dirty="0" smtClean="0">
                <a:solidFill>
                  <a:schemeClr val="tx1"/>
                </a:solidFill>
                <a:effectLst/>
                <a:latin typeface="+mn-lt"/>
                <a:ea typeface="+mn-ea"/>
                <a:cs typeface="+mn-cs"/>
              </a:rPr>
              <a:t> d'art, P., 1884; </a:t>
            </a:r>
            <a:r>
              <a:rPr lang="en-US" sz="1200" b="0" i="0" kern="1200" dirty="0" err="1" smtClean="0">
                <a:solidFill>
                  <a:schemeClr val="tx1"/>
                </a:solidFill>
                <a:effectLst/>
                <a:latin typeface="+mn-lt"/>
                <a:ea typeface="+mn-ea"/>
                <a:cs typeface="+mn-cs"/>
              </a:rPr>
              <a:t>Spern</a:t>
            </a:r>
            <a:r>
              <a:rPr lang="en-US" sz="1200" b="0" i="0" kern="1200" dirty="0" smtClean="0">
                <a:solidFill>
                  <a:schemeClr val="tx1"/>
                </a:solidFill>
                <a:effectLst/>
                <a:latin typeface="+mn-lt"/>
                <a:ea typeface="+mn-ea"/>
                <a:cs typeface="+mn-cs"/>
              </a:rPr>
              <a:t> an n W., </a:t>
            </a:r>
            <a:r>
              <a:rPr lang="en-US" sz="1200" b="0" i="0" kern="1200" dirty="0" err="1" smtClean="0">
                <a:solidFill>
                  <a:schemeClr val="tx1"/>
                </a:solidFill>
                <a:effectLst/>
                <a:latin typeface="+mn-lt"/>
                <a:ea typeface="+mn-ea"/>
                <a:cs typeface="+mn-cs"/>
              </a:rPr>
              <a:t>Kunstlexikon</a:t>
            </a:r>
            <a:r>
              <a:rPr lang="en-US" sz="1200" b="0" i="0" kern="1200" dirty="0" smtClean="0">
                <a:solidFill>
                  <a:schemeClr val="tx1"/>
                </a:solidFill>
                <a:effectLst/>
                <a:latin typeface="+mn-lt"/>
                <a:ea typeface="+mn-ea"/>
                <a:cs typeface="+mn-cs"/>
              </a:rPr>
              <a:t>, </a:t>
            </a:r>
            <a:r>
              <a:rPr lang="ru-RU" sz="1200" b="0" i="0" kern="1200" dirty="0" smtClean="0">
                <a:solidFill>
                  <a:schemeClr val="tx1"/>
                </a:solidFill>
                <a:effectLst/>
                <a:latin typeface="+mn-lt"/>
                <a:ea typeface="+mn-ea"/>
                <a:cs typeface="+mn-cs"/>
              </a:rPr>
              <a:t>В.- </a:t>
            </a:r>
            <a:r>
              <a:rPr lang="en-US" sz="1200" b="0" i="0" kern="1200" dirty="0" err="1" smtClean="0">
                <a:solidFill>
                  <a:schemeClr val="tx1"/>
                </a:solidFill>
                <a:effectLst/>
                <a:latin typeface="+mn-lt"/>
                <a:ea typeface="+mn-ea"/>
                <a:cs typeface="+mn-cs"/>
              </a:rPr>
              <a:t>Stuttg</a:t>
            </a:r>
            <a:r>
              <a:rPr lang="en-US" sz="1200" b="0" i="0" kern="1200" dirty="0" smtClean="0">
                <a:solidFill>
                  <a:schemeClr val="tx1"/>
                </a:solidFill>
                <a:effectLst/>
                <a:latin typeface="+mn-lt"/>
                <a:ea typeface="+mn-ea"/>
                <a:cs typeface="+mn-cs"/>
              </a:rPr>
              <a:t>., 1905; </a:t>
            </a:r>
            <a:r>
              <a:rPr lang="en-US" sz="1200" b="0" i="0" kern="1200" dirty="0" err="1" smtClean="0">
                <a:solidFill>
                  <a:schemeClr val="tx1"/>
                </a:solidFill>
                <a:effectLst/>
                <a:latin typeface="+mn-lt"/>
                <a:ea typeface="+mn-ea"/>
                <a:cs typeface="+mn-cs"/>
              </a:rPr>
              <a:t>Jahn</a:t>
            </a:r>
            <a:r>
              <a:rPr lang="en-US" sz="1200" b="0" i="0" kern="1200" dirty="0" smtClean="0">
                <a:solidFill>
                  <a:schemeClr val="tx1"/>
                </a:solidFill>
                <a:effectLst/>
                <a:latin typeface="+mn-lt"/>
                <a:ea typeface="+mn-ea"/>
                <a:cs typeface="+mn-cs"/>
              </a:rPr>
              <a:t> J., </a:t>
            </a:r>
            <a:r>
              <a:rPr lang="en-US" sz="1200" b="0" i="0" kern="1200" dirty="0" err="1" smtClean="0">
                <a:solidFill>
                  <a:schemeClr val="tx1"/>
                </a:solidFill>
                <a:effectLst/>
                <a:latin typeface="+mn-lt"/>
                <a:ea typeface="+mn-ea"/>
                <a:cs typeface="+mn-cs"/>
              </a:rPr>
              <a:t>Worterbuch</a:t>
            </a:r>
            <a:r>
              <a:rPr lang="en-US" sz="1200" b="0" i="0" kern="1200" dirty="0" smtClean="0">
                <a:solidFill>
                  <a:schemeClr val="tx1"/>
                </a:solidFill>
                <a:effectLst/>
                <a:latin typeface="+mn-lt"/>
                <a:ea typeface="+mn-ea"/>
                <a:cs typeface="+mn-cs"/>
              </a:rPr>
              <a:t> der </a:t>
            </a:r>
            <a:r>
              <a:rPr lang="en-US" sz="1200" b="0" i="0" kern="1200" dirty="0" err="1" smtClean="0">
                <a:solidFill>
                  <a:schemeClr val="tx1"/>
                </a:solidFill>
                <a:effectLst/>
                <a:latin typeface="+mn-lt"/>
                <a:ea typeface="+mn-ea"/>
                <a:cs typeface="+mn-cs"/>
              </a:rPr>
              <a:t>Kunst</a:t>
            </a:r>
            <a:r>
              <a:rPr lang="en-US" sz="1200" b="0" i="0" kern="1200" dirty="0" smtClean="0">
                <a:solidFill>
                  <a:schemeClr val="tx1"/>
                </a:solidFill>
                <a:effectLst/>
                <a:latin typeface="+mn-lt"/>
                <a:ea typeface="+mn-ea"/>
                <a:cs typeface="+mn-cs"/>
              </a:rPr>
              <a:t>, 6 </a:t>
            </a:r>
            <a:r>
              <a:rPr lang="en-US" sz="1200" b="0" i="0" kern="1200" dirty="0" err="1" smtClean="0">
                <a:solidFill>
                  <a:schemeClr val="tx1"/>
                </a:solidFill>
                <a:effectLst/>
                <a:latin typeface="+mn-lt"/>
                <a:ea typeface="+mn-ea"/>
                <a:cs typeface="+mn-cs"/>
              </a:rPr>
              <a:t>Aufl</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Stuttg</a:t>
            </a:r>
            <a:r>
              <a:rPr lang="en-US" sz="1200" b="0" i="0" kern="1200" dirty="0" smtClean="0">
                <a:solidFill>
                  <a:schemeClr val="tx1"/>
                </a:solidFill>
                <a:effectLst/>
                <a:latin typeface="+mn-lt"/>
                <a:ea typeface="+mn-ea"/>
                <a:cs typeface="+mn-cs"/>
              </a:rPr>
              <a:t>., 1962; Pa row R., </a:t>
            </a:r>
            <a:r>
              <a:rPr lang="en-US" sz="1200" b="0" i="0" kern="1200" dirty="0" err="1" smtClean="0">
                <a:solidFill>
                  <a:schemeClr val="tx1"/>
                </a:solidFill>
                <a:effectLst/>
                <a:latin typeface="+mn-lt"/>
                <a:ea typeface="+mn-ea"/>
                <a:cs typeface="+mn-cs"/>
              </a:rPr>
              <a:t>Kunststile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Lexikon</a:t>
            </a:r>
            <a:r>
              <a:rPr lang="en-US" sz="1200" b="0" i="0" kern="1200" dirty="0" smtClean="0">
                <a:solidFill>
                  <a:schemeClr val="tx1"/>
                </a:solidFill>
                <a:effectLst/>
                <a:latin typeface="+mn-lt"/>
                <a:ea typeface="+mn-ea"/>
                <a:cs typeface="+mn-cs"/>
              </a:rPr>
              <a:t> der </a:t>
            </a:r>
            <a:r>
              <a:rPr lang="en-US" sz="1200" b="0" i="0" kern="1200" dirty="0" err="1" smtClean="0">
                <a:solidFill>
                  <a:schemeClr val="tx1"/>
                </a:solidFill>
                <a:effectLst/>
                <a:latin typeface="+mn-lt"/>
                <a:ea typeface="+mn-ea"/>
                <a:cs typeface="+mn-cs"/>
              </a:rPr>
              <a:t>Stilbegriffe</a:t>
            </a:r>
            <a:r>
              <a:rPr lang="en-US" sz="1200" b="0" i="0" kern="1200" dirty="0" smtClean="0">
                <a:solidFill>
                  <a:schemeClr val="tx1"/>
                </a:solidFill>
                <a:effectLst/>
                <a:latin typeface="+mn-lt"/>
                <a:ea typeface="+mn-ea"/>
                <a:cs typeface="+mn-cs"/>
              </a:rPr>
              <a:t>, Munch., 1957; </a:t>
            </a:r>
            <a:r>
              <a:rPr lang="en-US" sz="1200" b="0" i="0" kern="1200" dirty="0" err="1" smtClean="0">
                <a:solidFill>
                  <a:schemeClr val="tx1"/>
                </a:solidFill>
                <a:effectLst/>
                <a:latin typeface="+mn-lt"/>
                <a:ea typeface="+mn-ea"/>
                <a:cs typeface="+mn-cs"/>
              </a:rPr>
              <a:t>Slownik</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terminologiczny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sztuk</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pieknych</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Warsz</a:t>
            </a:r>
            <a:r>
              <a:rPr lang="en-US" sz="1200" b="0" i="0" kern="1200" dirty="0" smtClean="0">
                <a:solidFill>
                  <a:schemeClr val="tx1"/>
                </a:solidFill>
                <a:effectLst/>
                <a:latin typeface="+mn-lt"/>
                <a:ea typeface="+mn-ea"/>
                <a:cs typeface="+mn-cs"/>
              </a:rPr>
              <a:t>., 1969. </a:t>
            </a:r>
            <a:r>
              <a:rPr lang="ru-RU" sz="1200" b="0" i="0" kern="1200" dirty="0" smtClean="0">
                <a:solidFill>
                  <a:schemeClr val="tx1"/>
                </a:solidFill>
                <a:effectLst/>
                <a:latin typeface="+mn-lt"/>
                <a:ea typeface="+mn-ea"/>
                <a:cs typeface="+mn-cs"/>
              </a:rPr>
              <a:t>Собственно энциклопедии художественные, содержащие разностороннюю информацию, выходят с </a:t>
            </a:r>
            <a:r>
              <a:rPr lang="en-US" sz="1200" b="0" i="0" kern="1200" dirty="0" smtClean="0">
                <a:solidFill>
                  <a:schemeClr val="tx1"/>
                </a:solidFill>
                <a:effectLst/>
                <a:latin typeface="+mn-lt"/>
                <a:ea typeface="+mn-ea"/>
                <a:cs typeface="+mn-cs"/>
              </a:rPr>
              <a:t>XVIII </a:t>
            </a:r>
            <a:r>
              <a:rPr lang="ru-RU" sz="1200" b="0" i="0" kern="1200" dirty="0" smtClean="0">
                <a:solidFill>
                  <a:schemeClr val="tx1"/>
                </a:solidFill>
                <a:effectLst/>
                <a:latin typeface="+mn-lt"/>
                <a:ea typeface="+mn-ea"/>
                <a:cs typeface="+mn-cs"/>
              </a:rPr>
              <a:t>в.: "Методическая критически обоснованная энциклопедия изящных искусств" П. </a:t>
            </a:r>
            <a:r>
              <a:rPr lang="ru-RU" sz="1200" b="0" i="0" kern="1200" dirty="0" err="1" smtClean="0">
                <a:solidFill>
                  <a:schemeClr val="tx1"/>
                </a:solidFill>
                <a:effectLst/>
                <a:latin typeface="+mn-lt"/>
                <a:ea typeface="+mn-ea"/>
                <a:cs typeface="+mn-cs"/>
              </a:rPr>
              <a:t>Дзани</a:t>
            </a:r>
            <a:r>
              <a:rPr lang="ru-RU"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Zani</a:t>
            </a:r>
            <a:r>
              <a:rPr lang="en-US" sz="1200" b="0" i="0" kern="1200" dirty="0" smtClean="0">
                <a:solidFill>
                  <a:schemeClr val="tx1"/>
                </a:solidFill>
                <a:effectLst/>
                <a:latin typeface="+mn-lt"/>
                <a:ea typeface="+mn-ea"/>
                <a:cs typeface="+mn-cs"/>
              </a:rPr>
              <a:t> P., </a:t>
            </a:r>
            <a:r>
              <a:rPr lang="en-US" sz="1200" b="0" i="0" kern="1200" dirty="0" err="1" smtClean="0">
                <a:solidFill>
                  <a:schemeClr val="tx1"/>
                </a:solidFill>
                <a:effectLst/>
                <a:latin typeface="+mn-lt"/>
                <a:ea typeface="+mn-ea"/>
                <a:cs typeface="+mn-cs"/>
              </a:rPr>
              <a:t>Enciclopedia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metodica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critico-ragionata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delle</a:t>
            </a:r>
            <a:r>
              <a:rPr lang="en-US" sz="1200" b="0" i="0" kern="1200" dirty="0" smtClean="0">
                <a:solidFill>
                  <a:schemeClr val="tx1"/>
                </a:solidFill>
                <a:effectLst/>
                <a:latin typeface="+mn-lt"/>
                <a:ea typeface="+mn-ea"/>
                <a:cs typeface="+mn-cs"/>
              </a:rPr>
              <a:t> belle </a:t>
            </a:r>
            <a:r>
              <a:rPr lang="en-US" sz="1200" b="0" i="0" kern="1200" dirty="0" err="1" smtClean="0">
                <a:solidFill>
                  <a:schemeClr val="tx1"/>
                </a:solidFill>
                <a:effectLst/>
                <a:latin typeface="+mn-lt"/>
                <a:ea typeface="+mn-ea"/>
                <a:cs typeface="+mn-cs"/>
              </a:rPr>
              <a:t>arti</a:t>
            </a:r>
            <a:r>
              <a:rPr lang="en-US" sz="1200" b="0" i="0" kern="1200" dirty="0" smtClean="0">
                <a:solidFill>
                  <a:schemeClr val="tx1"/>
                </a:solidFill>
                <a:effectLst/>
                <a:latin typeface="+mn-lt"/>
                <a:ea typeface="+mn-ea"/>
                <a:cs typeface="+mn-cs"/>
              </a:rPr>
              <a:t>, v. 1-8, Parma, 1794). </a:t>
            </a:r>
            <a:r>
              <a:rPr lang="ru-RU" sz="1200" b="0" i="0" kern="1200" dirty="0" smtClean="0">
                <a:solidFill>
                  <a:schemeClr val="tx1"/>
                </a:solidFill>
                <a:effectLst/>
                <a:latin typeface="+mn-lt"/>
                <a:ea typeface="+mn-ea"/>
                <a:cs typeface="+mn-cs"/>
              </a:rPr>
              <a:t>Среди позднейших энциклопедий художественных: </a:t>
            </a:r>
            <a:r>
              <a:rPr lang="en-US" sz="1200" b="0" i="0" kern="1200" dirty="0" err="1" smtClean="0">
                <a:solidFill>
                  <a:schemeClr val="tx1"/>
                </a:solidFill>
                <a:effectLst/>
                <a:latin typeface="+mn-lt"/>
                <a:ea typeface="+mn-ea"/>
                <a:cs typeface="+mn-cs"/>
              </a:rPr>
              <a:t>Demmin</a:t>
            </a:r>
            <a:r>
              <a:rPr lang="en-US" sz="1200" b="0" i="0" kern="1200" dirty="0" smtClean="0">
                <a:solidFill>
                  <a:schemeClr val="tx1"/>
                </a:solidFill>
                <a:effectLst/>
                <a:latin typeface="+mn-lt"/>
                <a:ea typeface="+mn-ea"/>
                <a:cs typeface="+mn-cs"/>
              </a:rPr>
              <a:t> A. F., Encyclopedic </a:t>
            </a:r>
            <a:r>
              <a:rPr lang="en-US" sz="1200" b="0" i="0" kern="1200" dirty="0" err="1" smtClean="0">
                <a:solidFill>
                  <a:schemeClr val="tx1"/>
                </a:solidFill>
                <a:effectLst/>
                <a:latin typeface="+mn-lt"/>
                <a:ea typeface="+mn-ea"/>
                <a:cs typeface="+mn-cs"/>
              </a:rPr>
              <a:t>historique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archeologique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biographique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chronologique</a:t>
            </a:r>
            <a:r>
              <a:rPr lang="en-US" sz="1200" b="0" i="0" kern="1200" dirty="0" smtClean="0">
                <a:solidFill>
                  <a:schemeClr val="tx1"/>
                </a:solidFill>
                <a:effectLst/>
                <a:latin typeface="+mn-lt"/>
                <a:ea typeface="+mn-ea"/>
                <a:cs typeface="+mn-cs"/>
              </a:rPr>
              <a:t> et </a:t>
            </a:r>
            <a:r>
              <a:rPr lang="en-US" sz="1200" b="0" i="0" kern="1200" dirty="0" err="1" smtClean="0">
                <a:solidFill>
                  <a:schemeClr val="tx1"/>
                </a:solidFill>
                <a:effectLst/>
                <a:latin typeface="+mn-lt"/>
                <a:ea typeface="+mn-ea"/>
                <a:cs typeface="+mn-cs"/>
              </a:rPr>
              <a:t>monogrammatique</a:t>
            </a:r>
            <a:r>
              <a:rPr lang="en-US" sz="1200" b="0" i="0" kern="1200" dirty="0" smtClean="0">
                <a:solidFill>
                  <a:schemeClr val="tx1"/>
                </a:solidFill>
                <a:effectLst/>
                <a:latin typeface="+mn-lt"/>
                <a:ea typeface="+mn-ea"/>
                <a:cs typeface="+mn-cs"/>
              </a:rPr>
              <a:t> des beaux-arts </a:t>
            </a:r>
            <a:r>
              <a:rPr lang="en-US" sz="1200" b="0" i="0" kern="1200" dirty="0" err="1" smtClean="0">
                <a:solidFill>
                  <a:schemeClr val="tx1"/>
                </a:solidFill>
                <a:effectLst/>
                <a:latin typeface="+mn-lt"/>
                <a:ea typeface="+mn-ea"/>
                <a:cs typeface="+mn-cs"/>
              </a:rPr>
              <a:t>plastiques</a:t>
            </a:r>
            <a:r>
              <a:rPr lang="en-US" sz="1200" b="0" i="0" kern="1200" dirty="0" smtClean="0">
                <a:solidFill>
                  <a:schemeClr val="tx1"/>
                </a:solidFill>
                <a:effectLst/>
                <a:latin typeface="+mn-lt"/>
                <a:ea typeface="+mn-ea"/>
                <a:cs typeface="+mn-cs"/>
              </a:rPr>
              <a:t>, architecture et </a:t>
            </a:r>
            <a:r>
              <a:rPr lang="en-US" sz="1200" b="0" i="0" kern="1200" dirty="0" err="1" smtClean="0">
                <a:solidFill>
                  <a:schemeClr val="tx1"/>
                </a:solidFill>
                <a:effectLst/>
                <a:latin typeface="+mn-lt"/>
                <a:ea typeface="+mn-ea"/>
                <a:cs typeface="+mn-cs"/>
              </a:rPr>
              <a:t>mosaique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ceramique</a:t>
            </a:r>
            <a:r>
              <a:rPr lang="en-US" sz="1200" b="0" i="0" kern="1200" dirty="0" smtClean="0">
                <a:solidFill>
                  <a:schemeClr val="tx1"/>
                </a:solidFill>
                <a:effectLst/>
                <a:latin typeface="+mn-lt"/>
                <a:ea typeface="+mn-ea"/>
                <a:cs typeface="+mn-cs"/>
              </a:rPr>
              <a:t>, sculpture, </a:t>
            </a:r>
            <a:r>
              <a:rPr lang="en-US" sz="1200" b="0" i="0" kern="1200" dirty="0" err="1" smtClean="0">
                <a:solidFill>
                  <a:schemeClr val="tx1"/>
                </a:solidFill>
                <a:effectLst/>
                <a:latin typeface="+mn-lt"/>
                <a:ea typeface="+mn-ea"/>
                <a:cs typeface="+mn-cs"/>
              </a:rPr>
              <a:t>peinture</a:t>
            </a:r>
            <a:r>
              <a:rPr lang="en-US" sz="1200" b="0" i="0" kern="1200" dirty="0" smtClean="0">
                <a:solidFill>
                  <a:schemeClr val="tx1"/>
                </a:solidFill>
                <a:effectLst/>
                <a:latin typeface="+mn-lt"/>
                <a:ea typeface="+mn-ea"/>
                <a:cs typeface="+mn-cs"/>
              </a:rPr>
              <a:t>, et gravure, v. 1-3, P., 1873-74; </a:t>
            </a:r>
            <a:r>
              <a:rPr lang="en-US" sz="1200" b="0" i="0" kern="1200" dirty="0" err="1" smtClean="0">
                <a:solidFill>
                  <a:schemeClr val="tx1"/>
                </a:solidFill>
                <a:effectLst/>
                <a:latin typeface="+mn-lt"/>
                <a:ea typeface="+mn-ea"/>
                <a:cs typeface="+mn-cs"/>
              </a:rPr>
              <a:t>Hourticq</a:t>
            </a:r>
            <a:r>
              <a:rPr lang="en-US" sz="1200" b="0" i="0" kern="1200" dirty="0" smtClean="0">
                <a:solidFill>
                  <a:schemeClr val="tx1"/>
                </a:solidFill>
                <a:effectLst/>
                <a:latin typeface="+mn-lt"/>
                <a:ea typeface="+mn-ea"/>
                <a:cs typeface="+mn-cs"/>
              </a:rPr>
              <a:t> L, </a:t>
            </a:r>
            <a:r>
              <a:rPr lang="en-US" sz="1200" b="0" i="0" kern="1200" dirty="0" err="1" smtClean="0">
                <a:solidFill>
                  <a:schemeClr val="tx1"/>
                </a:solidFill>
                <a:effectLst/>
                <a:latin typeface="+mn-lt"/>
                <a:ea typeface="+mn-ea"/>
                <a:cs typeface="+mn-cs"/>
              </a:rPr>
              <a:t>Encyclopedie</a:t>
            </a:r>
            <a:r>
              <a:rPr lang="en-US" sz="1200" b="0" i="0" kern="1200" dirty="0" smtClean="0">
                <a:solidFill>
                  <a:schemeClr val="tx1"/>
                </a:solidFill>
                <a:effectLst/>
                <a:latin typeface="+mn-lt"/>
                <a:ea typeface="+mn-ea"/>
                <a:cs typeface="+mn-cs"/>
              </a:rPr>
              <a:t> des beaux-arts, v. 1-2, P., 1925; </a:t>
            </a:r>
            <a:r>
              <a:rPr lang="en-US" sz="1200" b="0" i="0" kern="1200" dirty="0" err="1" smtClean="0">
                <a:solidFill>
                  <a:schemeClr val="tx1"/>
                </a:solidFill>
                <a:effectLst/>
                <a:latin typeface="+mn-lt"/>
                <a:ea typeface="+mn-ea"/>
                <a:cs typeface="+mn-cs"/>
              </a:rPr>
              <a:t>Reau</a:t>
            </a:r>
            <a:r>
              <a:rPr lang="en-US" sz="1200" b="0" i="0" kern="1200" dirty="0" smtClean="0">
                <a:solidFill>
                  <a:schemeClr val="tx1"/>
                </a:solidFill>
                <a:effectLst/>
                <a:latin typeface="+mn-lt"/>
                <a:ea typeface="+mn-ea"/>
                <a:cs typeface="+mn-cs"/>
              </a:rPr>
              <a:t> L, </a:t>
            </a:r>
            <a:r>
              <a:rPr lang="en-US" sz="1200" b="0" i="0" kern="1200" dirty="0" err="1" smtClean="0">
                <a:solidFill>
                  <a:schemeClr val="tx1"/>
                </a:solidFill>
                <a:effectLst/>
                <a:latin typeface="+mn-lt"/>
                <a:ea typeface="+mn-ea"/>
                <a:cs typeface="+mn-cs"/>
              </a:rPr>
              <a:t>Encyclopedie</a:t>
            </a:r>
            <a:r>
              <a:rPr lang="en-US" sz="1200" b="0" i="0" kern="1200" dirty="0" smtClean="0">
                <a:solidFill>
                  <a:schemeClr val="tx1"/>
                </a:solidFill>
                <a:effectLst/>
                <a:latin typeface="+mn-lt"/>
                <a:ea typeface="+mn-ea"/>
                <a:cs typeface="+mn-cs"/>
              </a:rPr>
              <a:t> de Tart, P., 1951, </a:t>
            </a:r>
            <a:r>
              <a:rPr lang="ru-RU" sz="1200" b="0" i="0" kern="1200" dirty="0" smtClean="0">
                <a:solidFill>
                  <a:schemeClr val="tx1"/>
                </a:solidFill>
                <a:effectLst/>
                <a:latin typeface="+mn-lt"/>
                <a:ea typeface="+mn-ea"/>
                <a:cs typeface="+mn-cs"/>
              </a:rPr>
              <a:t>и др. Наиболее обширная и разносторонняя из энциклопедий художественных - "Энциклопедия мирового искусства" (</a:t>
            </a:r>
            <a:r>
              <a:rPr lang="en-US" sz="1200" b="0" i="0" kern="1200" dirty="0" smtClean="0">
                <a:solidFill>
                  <a:schemeClr val="tx1"/>
                </a:solidFill>
                <a:effectLst/>
                <a:latin typeface="+mn-lt"/>
                <a:ea typeface="+mn-ea"/>
                <a:cs typeface="+mn-cs"/>
              </a:rPr>
              <a:t>Encyclopedia of world art, v. 1-15, N.Y.- Toronto-L., 1959-68; </a:t>
            </a:r>
            <a:r>
              <a:rPr lang="ru-RU" sz="1200" b="0" i="0" kern="1200" dirty="0" smtClean="0">
                <a:solidFill>
                  <a:schemeClr val="tx1"/>
                </a:solidFill>
                <a:effectLst/>
                <a:latin typeface="+mn-lt"/>
                <a:ea typeface="+mn-ea"/>
                <a:cs typeface="+mn-cs"/>
              </a:rPr>
              <a:t>в итальянском издании - </a:t>
            </a:r>
            <a:r>
              <a:rPr lang="en-US" sz="1200" b="0" i="0" kern="1200" dirty="0" err="1" smtClean="0">
                <a:solidFill>
                  <a:schemeClr val="tx1"/>
                </a:solidFill>
                <a:effectLst/>
                <a:latin typeface="+mn-lt"/>
                <a:ea typeface="+mn-ea"/>
                <a:cs typeface="+mn-cs"/>
              </a:rPr>
              <a:t>Enciclopedia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universale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dell'arte</a:t>
            </a:r>
            <a:r>
              <a:rPr lang="en-US" sz="1200" b="0" i="0" kern="1200" dirty="0" smtClean="0">
                <a:solidFill>
                  <a:schemeClr val="tx1"/>
                </a:solidFill>
                <a:effectLst/>
                <a:latin typeface="+mn-lt"/>
                <a:ea typeface="+mn-ea"/>
                <a:cs typeface="+mn-cs"/>
              </a:rPr>
              <a:t>, v. 1-15, </a:t>
            </a:r>
            <a:r>
              <a:rPr lang="en-US" sz="1200" b="0" i="0" kern="1200" dirty="0" err="1" smtClean="0">
                <a:solidFill>
                  <a:schemeClr val="tx1"/>
                </a:solidFill>
                <a:effectLst/>
                <a:latin typeface="+mn-lt"/>
                <a:ea typeface="+mn-ea"/>
                <a:cs typeface="+mn-cs"/>
              </a:rPr>
              <a:t>Venezia</a:t>
            </a:r>
            <a:r>
              <a:rPr lang="en-US" sz="1200" b="0" i="0" kern="1200" dirty="0" smtClean="0">
                <a:solidFill>
                  <a:schemeClr val="tx1"/>
                </a:solidFill>
                <a:effectLst/>
                <a:latin typeface="+mn-lt"/>
                <a:ea typeface="+mn-ea"/>
                <a:cs typeface="+mn-cs"/>
              </a:rPr>
              <a:t>- Roma, 1958-67), </a:t>
            </a:r>
            <a:r>
              <a:rPr lang="ru-RU" sz="1200" b="0" i="0" kern="1200" dirty="0" smtClean="0">
                <a:solidFill>
                  <a:schemeClr val="tx1"/>
                </a:solidFill>
                <a:effectLst/>
                <a:latin typeface="+mn-lt"/>
                <a:ea typeface="+mn-ea"/>
                <a:cs typeface="+mn-cs"/>
              </a:rPr>
              <a:t>выпущенная при участии учёных многих стран мира. А также ряд энциклопедий художественных был выпущен в странах: в Югославии "Энциклопедия мирового искусства" (</a:t>
            </a:r>
            <a:r>
              <a:rPr lang="en-US" sz="1200" b="0" i="0" kern="1200" dirty="0" err="1" smtClean="0">
                <a:solidFill>
                  <a:schemeClr val="tx1"/>
                </a:solidFill>
                <a:effectLst/>
                <a:latin typeface="+mn-lt"/>
                <a:ea typeface="+mn-ea"/>
                <a:cs typeface="+mn-cs"/>
              </a:rPr>
              <a:t>Enciclopedija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likovnih</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umietnosti</a:t>
            </a:r>
            <a:r>
              <a:rPr lang="en-US" sz="1200" b="0" i="0" kern="1200" dirty="0" smtClean="0">
                <a:solidFill>
                  <a:schemeClr val="tx1"/>
                </a:solidFill>
                <a:effectLst/>
                <a:latin typeface="+mn-lt"/>
                <a:ea typeface="+mn-ea"/>
                <a:cs typeface="+mn-cs"/>
              </a:rPr>
              <a:t>, v. 1-4, Zagreb, 1959-66); </a:t>
            </a:r>
            <a:r>
              <a:rPr lang="ru-RU" sz="1200" b="0" i="0" kern="1200" dirty="0" smtClean="0">
                <a:solidFill>
                  <a:schemeClr val="tx1"/>
                </a:solidFill>
                <a:effectLst/>
                <a:latin typeface="+mn-lt"/>
                <a:ea typeface="+mn-ea"/>
                <a:cs typeface="+mn-cs"/>
              </a:rPr>
              <a:t>в Венгрии "Словарь искусства" (</a:t>
            </a:r>
            <a:r>
              <a:rPr lang="en-US" sz="1200" b="0" i="0" kern="1200" dirty="0" err="1" smtClean="0">
                <a:solidFill>
                  <a:schemeClr val="tx1"/>
                </a:solidFill>
                <a:effectLst/>
                <a:latin typeface="+mn-lt"/>
                <a:ea typeface="+mn-ea"/>
                <a:cs typeface="+mn-cs"/>
              </a:rPr>
              <a:t>Muvesze-ti</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Lexikon</a:t>
            </a:r>
            <a:r>
              <a:rPr lang="en-US" sz="1200" b="0" i="0" kern="1200" dirty="0" smtClean="0">
                <a:solidFill>
                  <a:schemeClr val="tx1"/>
                </a:solidFill>
                <a:effectLst/>
                <a:latin typeface="+mn-lt"/>
                <a:ea typeface="+mn-ea"/>
                <a:cs typeface="+mn-cs"/>
              </a:rPr>
              <a:t>, t. 1-4, </a:t>
            </a:r>
            <a:r>
              <a:rPr lang="en-US" sz="1200" b="0" i="0" kern="1200" dirty="0" err="1" smtClean="0">
                <a:solidFill>
                  <a:schemeClr val="tx1"/>
                </a:solidFill>
                <a:effectLst/>
                <a:latin typeface="+mn-lt"/>
                <a:ea typeface="+mn-ea"/>
                <a:cs typeface="+mn-cs"/>
              </a:rPr>
              <a:t>Bdpst</a:t>
            </a:r>
            <a:r>
              <a:rPr lang="en-US" sz="1200" b="0" i="0" kern="1200" dirty="0" smtClean="0">
                <a:solidFill>
                  <a:schemeClr val="tx1"/>
                </a:solidFill>
                <a:effectLst/>
                <a:latin typeface="+mn-lt"/>
                <a:ea typeface="+mn-ea"/>
                <a:cs typeface="+mn-cs"/>
              </a:rPr>
              <a:t>, 1965- 68), </a:t>
            </a:r>
            <a:r>
              <a:rPr lang="ru-RU" sz="1200" b="0" i="0" kern="1200" dirty="0" smtClean="0">
                <a:solidFill>
                  <a:schemeClr val="tx1"/>
                </a:solidFill>
                <a:effectLst/>
                <a:latin typeface="+mn-lt"/>
                <a:ea typeface="+mn-ea"/>
                <a:cs typeface="+mn-cs"/>
              </a:rPr>
              <a:t>в Германии (ГДР) вышел "Словарь искусства" (</a:t>
            </a:r>
            <a:r>
              <a:rPr lang="en-US" sz="1200" b="0" i="0" kern="1200" dirty="0" err="1" smtClean="0">
                <a:solidFill>
                  <a:schemeClr val="tx1"/>
                </a:solidFill>
                <a:effectLst/>
                <a:latin typeface="+mn-lt"/>
                <a:ea typeface="+mn-ea"/>
                <a:cs typeface="+mn-cs"/>
              </a:rPr>
              <a:t>Lexikon</a:t>
            </a:r>
            <a:r>
              <a:rPr lang="en-US" sz="1200" b="0" i="0" kern="1200" dirty="0" smtClean="0">
                <a:solidFill>
                  <a:schemeClr val="tx1"/>
                </a:solidFill>
                <a:effectLst/>
                <a:latin typeface="+mn-lt"/>
                <a:ea typeface="+mn-ea"/>
                <a:cs typeface="+mn-cs"/>
              </a:rPr>
              <a:t> der </a:t>
            </a:r>
            <a:r>
              <a:rPr lang="en-US" sz="1200" b="0" i="0" kern="1200" dirty="0" err="1" smtClean="0">
                <a:solidFill>
                  <a:schemeClr val="tx1"/>
                </a:solidFill>
                <a:effectLst/>
                <a:latin typeface="+mn-lt"/>
                <a:ea typeface="+mn-ea"/>
                <a:cs typeface="+mn-cs"/>
              </a:rPr>
              <a:t>Kunst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Bd</a:t>
            </a:r>
            <a:r>
              <a:rPr lang="en-US" sz="1200" b="0" i="0" kern="1200" dirty="0" smtClean="0">
                <a:solidFill>
                  <a:schemeClr val="tx1"/>
                </a:solidFill>
                <a:effectLst/>
                <a:latin typeface="+mn-lt"/>
                <a:ea typeface="+mn-ea"/>
                <a:cs typeface="+mn-cs"/>
              </a:rPr>
              <a:t> 1-5, </a:t>
            </a:r>
            <a:r>
              <a:rPr lang="en-US" sz="1200" b="0" i="0" kern="1200" dirty="0" err="1" smtClean="0">
                <a:solidFill>
                  <a:schemeClr val="tx1"/>
                </a:solidFill>
                <a:effectLst/>
                <a:latin typeface="+mn-lt"/>
                <a:ea typeface="+mn-ea"/>
                <a:cs typeface="+mn-cs"/>
              </a:rPr>
              <a:t>Lpz</a:t>
            </a:r>
            <a:r>
              <a:rPr lang="en-US" sz="1200" b="0" i="0" kern="1200" dirty="0" smtClean="0">
                <a:solidFill>
                  <a:schemeClr val="tx1"/>
                </a:solidFill>
                <a:effectLst/>
                <a:latin typeface="+mn-lt"/>
                <a:ea typeface="+mn-ea"/>
                <a:cs typeface="+mn-cs"/>
              </a:rPr>
              <a:t>., 1968-78). </a:t>
            </a:r>
            <a:r>
              <a:rPr lang="ru-RU" sz="1200" b="0" i="0" kern="1200" dirty="0" smtClean="0">
                <a:solidFill>
                  <a:schemeClr val="tx1"/>
                </a:solidFill>
                <a:effectLst/>
                <a:latin typeface="+mn-lt"/>
                <a:ea typeface="+mn-ea"/>
                <a:cs typeface="+mn-cs"/>
              </a:rPr>
              <a:t>Многие энциклопедии художественные посвящены отдельным эпохам (</a:t>
            </a:r>
            <a:r>
              <a:rPr lang="en-US" sz="1200" b="0" i="0" kern="1200" dirty="0" err="1" smtClean="0">
                <a:solidFill>
                  <a:schemeClr val="tx1"/>
                </a:solidFill>
                <a:effectLst/>
                <a:latin typeface="+mn-lt"/>
                <a:ea typeface="+mn-ea"/>
                <a:cs typeface="+mn-cs"/>
              </a:rPr>
              <a:t>Enciclopedia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dell'arte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antica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classica</a:t>
            </a:r>
            <a:r>
              <a:rPr lang="en-US" sz="1200" b="0" i="0" kern="1200" dirty="0" smtClean="0">
                <a:solidFill>
                  <a:schemeClr val="tx1"/>
                </a:solidFill>
                <a:effectLst/>
                <a:latin typeface="+mn-lt"/>
                <a:ea typeface="+mn-ea"/>
                <a:cs typeface="+mn-cs"/>
              </a:rPr>
              <a:t> e </a:t>
            </a:r>
            <a:r>
              <a:rPr lang="en-US" sz="1200" b="0" i="0" kern="1200" dirty="0" err="1" smtClean="0">
                <a:solidFill>
                  <a:schemeClr val="tx1"/>
                </a:solidFill>
                <a:effectLst/>
                <a:latin typeface="+mn-lt"/>
                <a:ea typeface="+mn-ea"/>
                <a:cs typeface="+mn-cs"/>
              </a:rPr>
              <a:t>orientale</a:t>
            </a:r>
            <a:r>
              <a:rPr lang="en-US" sz="1200" b="0" i="0" kern="1200" dirty="0" smtClean="0">
                <a:solidFill>
                  <a:schemeClr val="tx1"/>
                </a:solidFill>
                <a:effectLst/>
                <a:latin typeface="+mn-lt"/>
                <a:ea typeface="+mn-ea"/>
                <a:cs typeface="+mn-cs"/>
              </a:rPr>
              <a:t>, v. 1-7, Roma, 1958- 66; </a:t>
            </a:r>
            <a:r>
              <a:rPr lang="en-US" sz="1200" b="0" i="0" kern="1200" dirty="0" err="1" smtClean="0">
                <a:solidFill>
                  <a:schemeClr val="tx1"/>
                </a:solidFill>
                <a:effectLst/>
                <a:latin typeface="+mn-lt"/>
                <a:ea typeface="+mn-ea"/>
                <a:cs typeface="+mn-cs"/>
              </a:rPr>
              <a:t>Encyclopedie</a:t>
            </a:r>
            <a:r>
              <a:rPr lang="en-US" sz="1200" b="0" i="0" kern="1200" dirty="0" smtClean="0">
                <a:solidFill>
                  <a:schemeClr val="tx1"/>
                </a:solidFill>
                <a:effectLst/>
                <a:latin typeface="+mn-lt"/>
                <a:ea typeface="+mn-ea"/>
                <a:cs typeface="+mn-cs"/>
              </a:rPr>
              <a:t> de </a:t>
            </a:r>
            <a:r>
              <a:rPr lang="en-US" sz="1200" b="0" i="0" kern="1200" dirty="0" err="1" smtClean="0">
                <a:solidFill>
                  <a:schemeClr val="tx1"/>
                </a:solidFill>
                <a:effectLst/>
                <a:latin typeface="+mn-lt"/>
                <a:ea typeface="+mn-ea"/>
                <a:cs typeface="+mn-cs"/>
              </a:rPr>
              <a:t>I'art</a:t>
            </a:r>
            <a:r>
              <a:rPr lang="en-US" sz="1200" b="0" i="0" kern="1200" dirty="0" smtClean="0">
                <a:solidFill>
                  <a:schemeClr val="tx1"/>
                </a:solidFill>
                <a:effectLst/>
                <a:latin typeface="+mn-lt"/>
                <a:ea typeface="+mn-ea"/>
                <a:cs typeface="+mn-cs"/>
              </a:rPr>
              <a:t> international </a:t>
            </a:r>
            <a:r>
              <a:rPr lang="en-US" sz="1200" b="0" i="0" kern="1200" dirty="0" err="1" smtClean="0">
                <a:solidFill>
                  <a:schemeClr val="tx1"/>
                </a:solidFill>
                <a:effectLst/>
                <a:latin typeface="+mn-lt"/>
                <a:ea typeface="+mn-ea"/>
                <a:cs typeface="+mn-cs"/>
              </a:rPr>
              <a:t>contemporain</a:t>
            </a:r>
            <a:r>
              <a:rPr lang="en-US" sz="1200" b="0" i="0" kern="1200" dirty="0" smtClean="0">
                <a:solidFill>
                  <a:schemeClr val="tx1"/>
                </a:solidFill>
                <a:effectLst/>
                <a:latin typeface="+mn-lt"/>
                <a:ea typeface="+mn-ea"/>
                <a:cs typeface="+mn-cs"/>
              </a:rPr>
              <a:t>, P., 1958), </a:t>
            </a:r>
            <a:r>
              <a:rPr lang="ru-RU" sz="1200" b="0" i="0" kern="1200" dirty="0" smtClean="0">
                <a:solidFill>
                  <a:schemeClr val="tx1"/>
                </a:solidFill>
                <a:effectLst/>
                <a:latin typeface="+mn-lt"/>
                <a:ea typeface="+mn-ea"/>
                <a:cs typeface="+mn-cs"/>
              </a:rPr>
              <a:t>отдельным географическим областям или странам (</a:t>
            </a:r>
            <a:r>
              <a:rPr lang="en-US" sz="1200" b="0" i="0" kern="1200" dirty="0" err="1" smtClean="0">
                <a:solidFill>
                  <a:schemeClr val="tx1"/>
                </a:solidFill>
                <a:effectLst/>
                <a:latin typeface="+mn-lt"/>
                <a:ea typeface="+mn-ea"/>
                <a:cs typeface="+mn-cs"/>
              </a:rPr>
              <a:t>Enciclopedia</a:t>
            </a:r>
            <a:r>
              <a:rPr lang="en-US" sz="1200" b="0" i="0" kern="1200" dirty="0" smtClean="0">
                <a:solidFill>
                  <a:schemeClr val="tx1"/>
                </a:solidFill>
                <a:effectLst/>
                <a:latin typeface="+mn-lt"/>
                <a:ea typeface="+mn-ea"/>
                <a:cs typeface="+mn-cs"/>
              </a:rPr>
              <a:t> del arte en America, v. 1-5, B. Aires, 1969), </a:t>
            </a:r>
            <a:r>
              <a:rPr lang="ru-RU" sz="1200" b="0" i="0" kern="1200" dirty="0" smtClean="0">
                <a:solidFill>
                  <a:schemeClr val="tx1"/>
                </a:solidFill>
                <a:effectLst/>
                <a:latin typeface="+mn-lt"/>
                <a:ea typeface="+mn-ea"/>
                <a:cs typeface="+mn-cs"/>
              </a:rPr>
              <a:t>отдельным видам искусства (</a:t>
            </a:r>
            <a:r>
              <a:rPr lang="en-US" sz="1200" b="0" i="0" kern="1200" dirty="0" smtClean="0">
                <a:solidFill>
                  <a:schemeClr val="tx1"/>
                </a:solidFill>
                <a:effectLst/>
                <a:latin typeface="+mn-lt"/>
                <a:ea typeface="+mn-ea"/>
                <a:cs typeface="+mn-cs"/>
              </a:rPr>
              <a:t>Encyclopedia of painting, N.Y., 1955; Die Grosse </a:t>
            </a:r>
            <a:r>
              <a:rPr lang="en-US" sz="1200" b="0" i="0" kern="1200" dirty="0" err="1" smtClean="0">
                <a:solidFill>
                  <a:schemeClr val="tx1"/>
                </a:solidFill>
                <a:effectLst/>
                <a:latin typeface="+mn-lt"/>
                <a:ea typeface="+mn-ea"/>
                <a:cs typeface="+mn-cs"/>
              </a:rPr>
              <a:t>Enziklopadie</a:t>
            </a:r>
            <a:r>
              <a:rPr lang="en-US" sz="1200" b="0" i="0" kern="1200" dirty="0" smtClean="0">
                <a:solidFill>
                  <a:schemeClr val="tx1"/>
                </a:solidFill>
                <a:effectLst/>
                <a:latin typeface="+mn-lt"/>
                <a:ea typeface="+mn-ea"/>
                <a:cs typeface="+mn-cs"/>
              </a:rPr>
              <a:t> der </a:t>
            </a:r>
            <a:r>
              <a:rPr lang="en-US" sz="1200" b="0" i="0" kern="1200" dirty="0" err="1" smtClean="0">
                <a:solidFill>
                  <a:schemeClr val="tx1"/>
                </a:solidFill>
                <a:effectLst/>
                <a:latin typeface="+mn-lt"/>
                <a:ea typeface="+mn-ea"/>
                <a:cs typeface="+mn-cs"/>
              </a:rPr>
              <a:t>Malerei</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Bd</a:t>
            </a:r>
            <a:r>
              <a:rPr lang="en-US" sz="1200" b="0" i="0" kern="1200" dirty="0" smtClean="0">
                <a:solidFill>
                  <a:schemeClr val="tx1"/>
                </a:solidFill>
                <a:effectLst/>
                <a:latin typeface="+mn-lt"/>
                <a:ea typeface="+mn-ea"/>
                <a:cs typeface="+mn-cs"/>
              </a:rPr>
              <a:t> 1-8, Freiburg-[u. a.], 1976-78). </a:t>
            </a:r>
            <a:r>
              <a:rPr lang="ru-RU" sz="1200" b="0" i="0" kern="1200" dirty="0" smtClean="0">
                <a:solidFill>
                  <a:schemeClr val="tx1"/>
                </a:solidFill>
                <a:effectLst/>
                <a:latin typeface="+mn-lt"/>
                <a:ea typeface="+mn-ea"/>
                <a:cs typeface="+mn-cs"/>
              </a:rPr>
              <a:t>Среди энциклопедий художественных, посвящённых </a:t>
            </a:r>
            <a:r>
              <a:rPr lang="ru-RU" sz="1200" b="0" i="0" kern="1200" dirty="0" err="1" smtClean="0">
                <a:solidFill>
                  <a:schemeClr val="tx1"/>
                </a:solidFill>
                <a:effectLst/>
                <a:latin typeface="+mn-lt"/>
                <a:ea typeface="+mn-ea"/>
                <a:cs typeface="+mn-cs"/>
              </a:rPr>
              <a:t>архитекту</a:t>
            </a:r>
            <a:r>
              <a:rPr lang="en-US" sz="1200" b="0" i="0" kern="1200" dirty="0" err="1" smtClean="0">
                <a:solidFill>
                  <a:schemeClr val="tx1"/>
                </a:solidFill>
                <a:effectLst/>
                <a:latin typeface="+mn-lt"/>
                <a:ea typeface="+mn-ea"/>
                <a:cs typeface="+mn-cs"/>
              </a:rPr>
              <a:t>pe</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Wasmuths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Lexikon</a:t>
            </a:r>
            <a:r>
              <a:rPr lang="en-US" sz="1200" b="0" i="0" kern="1200" dirty="0" smtClean="0">
                <a:solidFill>
                  <a:schemeClr val="tx1"/>
                </a:solidFill>
                <a:effectLst/>
                <a:latin typeface="+mn-lt"/>
                <a:ea typeface="+mn-ea"/>
                <a:cs typeface="+mn-cs"/>
              </a:rPr>
              <a:t> der </a:t>
            </a:r>
            <a:r>
              <a:rPr lang="en-US" sz="1200" b="0" i="0" kern="1200" dirty="0" err="1" smtClean="0">
                <a:solidFill>
                  <a:schemeClr val="tx1"/>
                </a:solidFill>
                <a:effectLst/>
                <a:latin typeface="+mn-lt"/>
                <a:ea typeface="+mn-ea"/>
                <a:cs typeface="+mn-cs"/>
              </a:rPr>
              <a:t>Baukunst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Bd</a:t>
            </a:r>
            <a:r>
              <a:rPr lang="en-US" sz="1200" b="0" i="0" kern="1200" dirty="0" smtClean="0">
                <a:solidFill>
                  <a:schemeClr val="tx1"/>
                </a:solidFill>
                <a:effectLst/>
                <a:latin typeface="+mn-lt"/>
                <a:ea typeface="+mn-ea"/>
                <a:cs typeface="+mn-cs"/>
              </a:rPr>
              <a:t> 1-5, </a:t>
            </a:r>
            <a:r>
              <a:rPr lang="ru-RU" sz="1200" b="0" i="0" kern="1200" dirty="0" smtClean="0">
                <a:solidFill>
                  <a:schemeClr val="tx1"/>
                </a:solidFill>
                <a:effectLst/>
                <a:latin typeface="+mn-lt"/>
                <a:ea typeface="+mn-ea"/>
                <a:cs typeface="+mn-cs"/>
              </a:rPr>
              <a:t>В., 1929-37; </a:t>
            </a:r>
            <a:r>
              <a:rPr lang="en-US" sz="1200" b="0" i="0" kern="1200" dirty="0" err="1" smtClean="0">
                <a:solidFill>
                  <a:schemeClr val="tx1"/>
                </a:solidFill>
                <a:effectLst/>
                <a:latin typeface="+mn-lt"/>
                <a:ea typeface="+mn-ea"/>
                <a:cs typeface="+mn-cs"/>
              </a:rPr>
              <a:t>Krajewski</a:t>
            </a:r>
            <a:r>
              <a:rPr lang="en-US" sz="1200" b="0" i="0" kern="1200" dirty="0" smtClean="0">
                <a:solidFill>
                  <a:schemeClr val="tx1"/>
                </a:solidFill>
                <a:effectLst/>
                <a:latin typeface="+mn-lt"/>
                <a:ea typeface="+mn-ea"/>
                <a:cs typeface="+mn-cs"/>
              </a:rPr>
              <a:t> K., Mate </a:t>
            </a:r>
            <a:r>
              <a:rPr lang="en-US" sz="1200" b="0" i="0" kern="1200" dirty="0" err="1" smtClean="0">
                <a:solidFill>
                  <a:schemeClr val="tx1"/>
                </a:solidFill>
                <a:effectLst/>
                <a:latin typeface="+mn-lt"/>
                <a:ea typeface="+mn-ea"/>
                <a:cs typeface="+mn-cs"/>
              </a:rPr>
              <a:t>encyklopedia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architektury</a:t>
            </a:r>
            <a:r>
              <a:rPr lang="en-US" sz="1200" b="0" i="0" kern="1200" dirty="0" smtClean="0">
                <a:solidFill>
                  <a:schemeClr val="tx1"/>
                </a:solidFill>
                <a:effectLst/>
                <a:latin typeface="+mn-lt"/>
                <a:ea typeface="+mn-ea"/>
                <a:cs typeface="+mn-cs"/>
              </a:rPr>
              <a:t> i </a:t>
            </a:r>
            <a:r>
              <a:rPr lang="en-US" sz="1200" b="0" i="0" kern="1200" dirty="0" err="1" smtClean="0">
                <a:solidFill>
                  <a:schemeClr val="tx1"/>
                </a:solidFill>
                <a:effectLst/>
                <a:latin typeface="+mn-lt"/>
                <a:ea typeface="+mn-ea"/>
                <a:cs typeface="+mn-cs"/>
              </a:rPr>
              <a:t>wnetrz</a:t>
            </a:r>
            <a:r>
              <a:rPr lang="en-US" sz="1200" b="0" i="0" kern="1200" dirty="0" smtClean="0">
                <a:solidFill>
                  <a:schemeClr val="tx1"/>
                </a:solidFill>
                <a:effectLst/>
                <a:latin typeface="+mn-lt"/>
                <a:ea typeface="+mn-ea"/>
                <a:cs typeface="+mn-cs"/>
              </a:rPr>
              <a:t>, Wroclaw, 1974; Harris </a:t>
            </a:r>
            <a:r>
              <a:rPr lang="ru-RU" sz="1200" b="0" i="0" kern="1200" dirty="0" smtClean="0">
                <a:solidFill>
                  <a:schemeClr val="tx1"/>
                </a:solidFill>
                <a:effectLst/>
                <a:latin typeface="+mn-lt"/>
                <a:ea typeface="+mn-ea"/>
                <a:cs typeface="+mn-cs"/>
              </a:rPr>
              <a:t>С. М. (</a:t>
            </a:r>
            <a:r>
              <a:rPr lang="en-US" sz="1200" b="0" i="0" kern="1200" dirty="0" smtClean="0">
                <a:solidFill>
                  <a:schemeClr val="tx1"/>
                </a:solidFill>
                <a:effectLst/>
                <a:latin typeface="+mn-lt"/>
                <a:ea typeface="+mn-ea"/>
                <a:cs typeface="+mn-cs"/>
              </a:rPr>
              <a:t>ed.), Dictionary of architecture and construction, N. Y., 1975. </a:t>
            </a:r>
            <a:r>
              <a:rPr lang="ru-RU" sz="1200" b="0" i="0" kern="1200" dirty="0" smtClean="0">
                <a:solidFill>
                  <a:schemeClr val="tx1"/>
                </a:solidFill>
                <a:effectLst/>
                <a:latin typeface="+mn-lt"/>
                <a:ea typeface="+mn-ea"/>
                <a:cs typeface="+mn-cs"/>
              </a:rPr>
              <a:t>Энциклопедии художественные западноевропейских и американских стран весьма многочисленны. В России во 2-й пол. </a:t>
            </a:r>
            <a:r>
              <a:rPr lang="en-US" sz="1200" b="0" i="0" kern="1200" dirty="0" smtClean="0">
                <a:solidFill>
                  <a:schemeClr val="tx1"/>
                </a:solidFill>
                <a:effectLst/>
                <a:latin typeface="+mn-lt"/>
                <a:ea typeface="+mn-ea"/>
                <a:cs typeface="+mn-cs"/>
              </a:rPr>
              <a:t>XIX - </a:t>
            </a:r>
            <a:r>
              <a:rPr lang="ru-RU" sz="1200" b="0" i="0" kern="1200" dirty="0" smtClean="0">
                <a:solidFill>
                  <a:schemeClr val="tx1"/>
                </a:solidFill>
                <a:effectLst/>
                <a:latin typeface="+mn-lt"/>
                <a:ea typeface="+mn-ea"/>
                <a:cs typeface="+mn-cs"/>
              </a:rPr>
              <a:t>нач. </a:t>
            </a:r>
            <a:r>
              <a:rPr lang="en-US" sz="1200" b="0" i="0" kern="1200" dirty="0" smtClean="0">
                <a:solidFill>
                  <a:schemeClr val="tx1"/>
                </a:solidFill>
                <a:effectLst/>
                <a:latin typeface="+mn-lt"/>
                <a:ea typeface="+mn-ea"/>
                <a:cs typeface="+mn-cs"/>
              </a:rPr>
              <a:t>XX </a:t>
            </a:r>
            <a:r>
              <a:rPr lang="ru-RU" sz="1200" b="0" i="0" kern="1200" dirty="0" smtClean="0">
                <a:solidFill>
                  <a:schemeClr val="tx1"/>
                </a:solidFill>
                <a:effectLst/>
                <a:latin typeface="+mn-lt"/>
                <a:ea typeface="+mn-ea"/>
                <a:cs typeface="+mn-cs"/>
              </a:rPr>
              <a:t>вв. были изданы искусствоведческие словари, многие из которых не утратили своей научной ценности (Булгаков Ф. И., Наши художники, т. 1-2, СПБ, 1890; Собко Н., Словарь русских художников..., т. 1-3, СПБ, 1893-99; </a:t>
            </a:r>
            <a:r>
              <a:rPr lang="ru-RU" sz="1200" b="0" i="0" kern="1200" dirty="0" err="1" smtClean="0">
                <a:solidFill>
                  <a:schemeClr val="tx1"/>
                </a:solidFill>
                <a:effectLst/>
                <a:latin typeface="+mn-lt"/>
                <a:ea typeface="+mn-ea"/>
                <a:cs typeface="+mn-cs"/>
              </a:rPr>
              <a:t>Ровинский</a:t>
            </a:r>
            <a:r>
              <a:rPr lang="ru-RU" sz="1200" b="0" i="0" kern="1200" dirty="0" smtClean="0">
                <a:solidFill>
                  <a:schemeClr val="tx1"/>
                </a:solidFill>
                <a:effectLst/>
                <a:latin typeface="+mn-lt"/>
                <a:ea typeface="+mn-ea"/>
                <a:cs typeface="+mn-cs"/>
              </a:rPr>
              <a:t> Д. А., Подробный словарь русских граверов </a:t>
            </a:r>
            <a:r>
              <a:rPr lang="en-US" sz="1200" b="0" i="0" kern="1200" dirty="0" smtClean="0">
                <a:solidFill>
                  <a:schemeClr val="tx1"/>
                </a:solidFill>
                <a:effectLst/>
                <a:latin typeface="+mn-lt"/>
                <a:ea typeface="+mn-ea"/>
                <a:cs typeface="+mn-cs"/>
              </a:rPr>
              <a:t>XVI-XIX </a:t>
            </a:r>
            <a:r>
              <a:rPr lang="ru-RU" sz="1200" b="0" i="0" kern="1200" dirty="0" smtClean="0">
                <a:solidFill>
                  <a:schemeClr val="tx1"/>
                </a:solidFill>
                <a:effectLst/>
                <a:latin typeface="+mn-lt"/>
                <a:ea typeface="+mn-ea"/>
                <a:cs typeface="+mn-cs"/>
              </a:rPr>
              <a:t>вв., т. 1-2, СПБ, 1895, в 1899 изд. Указатель; Успенский А. И., Царские иконописцы и живописцы </a:t>
            </a:r>
            <a:r>
              <a:rPr lang="en-US" sz="1200" b="0" i="0" kern="1200" dirty="0" smtClean="0">
                <a:solidFill>
                  <a:schemeClr val="tx1"/>
                </a:solidFill>
                <a:effectLst/>
                <a:latin typeface="+mn-lt"/>
                <a:ea typeface="+mn-ea"/>
                <a:cs typeface="+mn-cs"/>
              </a:rPr>
              <a:t>XVII </a:t>
            </a:r>
            <a:r>
              <a:rPr lang="ru-RU" sz="1200" b="0" i="0" kern="1200" dirty="0" smtClean="0">
                <a:solidFill>
                  <a:schemeClr val="tx1"/>
                </a:solidFill>
                <a:effectLst/>
                <a:latin typeface="+mn-lt"/>
                <a:ea typeface="+mn-ea"/>
                <a:cs typeface="+mn-cs"/>
              </a:rPr>
              <a:t>в., т. 1-4, М., 1910-16; его же, Словарь художников, в </a:t>
            </a:r>
            <a:r>
              <a:rPr lang="en-US" sz="1200" b="0" i="0" kern="1200" dirty="0" smtClean="0">
                <a:solidFill>
                  <a:schemeClr val="tx1"/>
                </a:solidFill>
                <a:effectLst/>
                <a:latin typeface="+mn-lt"/>
                <a:ea typeface="+mn-ea"/>
                <a:cs typeface="+mn-cs"/>
              </a:rPr>
              <a:t>XVIII </a:t>
            </a:r>
            <a:r>
              <a:rPr lang="ru-RU" sz="1200" b="0" i="0" kern="1200" dirty="0" smtClean="0">
                <a:solidFill>
                  <a:schemeClr val="tx1"/>
                </a:solidFill>
                <a:effectLst/>
                <a:latin typeface="+mn-lt"/>
                <a:ea typeface="+mn-ea"/>
                <a:cs typeface="+mn-cs"/>
              </a:rPr>
              <a:t>веке писавших в императорских дворцах, М., 1913). Важнейшими справочными искусствоведческими изданиями последнего времени являются: "Искусство стран и народов мира. Краткая художественная энциклопедия", т. 1-5, М., 1962-81; "Художники народов СССР". Биобиблиографический словарь в 6 тт. (вышли т. 1 -4, М., 1970-83) и др.</a:t>
            </a:r>
          </a:p>
          <a:p>
            <a:r>
              <a:rPr lang="ru-RU" sz="1200" b="0" i="0" kern="1200" dirty="0" smtClean="0">
                <a:solidFill>
                  <a:schemeClr val="tx1"/>
                </a:solidFill>
                <a:effectLst/>
                <a:latin typeface="+mn-lt"/>
                <a:ea typeface="+mn-ea"/>
                <a:cs typeface="+mn-cs"/>
              </a:rPr>
              <a:t>(</a:t>
            </a:r>
            <a:r>
              <a:rPr lang="ru-RU" sz="1200" b="0" i="0" kern="1200" dirty="0" err="1" smtClean="0">
                <a:solidFill>
                  <a:schemeClr val="tx1"/>
                </a:solidFill>
                <a:effectLst/>
                <a:latin typeface="+mn-lt"/>
                <a:ea typeface="+mn-ea"/>
                <a:cs typeface="+mn-cs"/>
              </a:rPr>
              <a:t>Илл</a:t>
            </a:r>
            <a:r>
              <a:rPr lang="ru-RU" sz="1200" b="0" i="0" kern="1200" dirty="0" smtClean="0">
                <a:solidFill>
                  <a:schemeClr val="tx1"/>
                </a:solidFill>
                <a:effectLst/>
                <a:latin typeface="+mn-lt"/>
                <a:ea typeface="+mn-ea"/>
                <a:cs typeface="+mn-cs"/>
              </a:rPr>
              <a:t>.: Д. Вазари. 1550 г.)</a:t>
            </a:r>
          </a:p>
          <a:p>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20</a:t>
            </a:fld>
            <a:endParaRPr lang="ru-RU"/>
          </a:p>
        </p:txBody>
      </p:sp>
    </p:spTree>
    <p:extLst>
      <p:ext uri="{BB962C8B-B14F-4D97-AF65-F5344CB8AC3E}">
        <p14:creationId xmlns:p14="http://schemas.microsoft.com/office/powerpoint/2010/main" val="1835162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22</a:t>
            </a:fld>
            <a:endParaRPr lang="ru-RU"/>
          </a:p>
        </p:txBody>
      </p:sp>
    </p:spTree>
    <p:extLst>
      <p:ext uri="{BB962C8B-B14F-4D97-AF65-F5344CB8AC3E}">
        <p14:creationId xmlns:p14="http://schemas.microsoft.com/office/powerpoint/2010/main" val="3039903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23</a:t>
            </a:fld>
            <a:endParaRPr lang="ru-RU"/>
          </a:p>
        </p:txBody>
      </p:sp>
    </p:spTree>
    <p:extLst>
      <p:ext uri="{BB962C8B-B14F-4D97-AF65-F5344CB8AC3E}">
        <p14:creationId xmlns:p14="http://schemas.microsoft.com/office/powerpoint/2010/main" val="2612108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t>Эргономика опирается на комплекс наук и развивается в тесном взаимодействии с инженерной психологией, кибернетикой, системотехникой, исследованием операций, технической эстетикой, а также с научной организацией труда и охраной труда, органически связана с художественным конструированием. Эргономика возникла в 1920-х годах в связи со значительным усложнением техники, которой должен управлять человек в своей деятельности. Первые исследования по эргономике начали проводиться в Великобритании, США и Японии.</a:t>
            </a:r>
          </a:p>
          <a:p>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24</a:t>
            </a:fld>
            <a:endParaRPr lang="ru-RU"/>
          </a:p>
        </p:txBody>
      </p:sp>
    </p:spTree>
    <p:extLst>
      <p:ext uri="{BB962C8B-B14F-4D97-AF65-F5344CB8AC3E}">
        <p14:creationId xmlns:p14="http://schemas.microsoft.com/office/powerpoint/2010/main" val="5622265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
            </a:r>
            <a:br>
              <a:rPr lang="ru-RU" dirty="0" smtClean="0"/>
            </a:br>
            <a:r>
              <a:rPr lang="ru-RU" sz="1200" kern="1200" dirty="0" smtClean="0"/>
              <a:t>Датой основания Эрмитажа считается 1764, когда Екатериной II была куплена в Берлине коллекция картин преимущественно голландской и фламандской школ. Значительное число произведений размещалось в апартаментах Зимнего дворца, называвшихся "Эрмитаж". Для дворца производились закупки за границей крупных частных коллекций картин: </a:t>
            </a:r>
            <a:r>
              <a:rPr lang="ru-RU" sz="1200" kern="1200" dirty="0" err="1" smtClean="0"/>
              <a:t>Брюля</a:t>
            </a:r>
            <a:r>
              <a:rPr lang="ru-RU" sz="1200" kern="1200" dirty="0" smtClean="0"/>
              <a:t> (1769), </a:t>
            </a:r>
            <a:r>
              <a:rPr lang="ru-RU" sz="1200" kern="1200" dirty="0" err="1" smtClean="0"/>
              <a:t>Кроза</a:t>
            </a:r>
            <a:r>
              <a:rPr lang="ru-RU" sz="1200" kern="1200" dirty="0" smtClean="0"/>
              <a:t> (1772), </a:t>
            </a:r>
            <a:r>
              <a:rPr lang="ru-RU" sz="1200" kern="1200" dirty="0" err="1" smtClean="0"/>
              <a:t>Уолпола</a:t>
            </a:r>
            <a:r>
              <a:rPr lang="ru-RU" sz="1200" kern="1200" dirty="0" smtClean="0"/>
              <a:t> (1779) и др. Каталог картин Зимнего дворца уже в 1774 г. насчитывал 2080 произведений. Наряду с картинами в собрание поступали коллекции гравюр и рисунков, античных древностей, произведения западноевропейского декоративно-прикладного искусства, глиптики, монеты и медали, а также книги (библиотека Вольтера). В XIX в. в Эрмитаж стали поступать и материалы археологических раскопок, а также случайные находки, составившие, в частности, основу знаменитой скифской коллекции. Эрмитаж играл важную роль в развитии русской культуры. В 1-й половине XIX в. для него было построено специальное музейное здание (Новый Эрмитаж). Посещение Эрмитаж было ограниченным, экскурсии до конца XIX в. в музее не допускались. После 1917 г. коллекции Эрмитажа значительно увеличились за счёт национализированных собраний Строгановых, Юсуповых, Шуваловых и др. Музею постепенно были переданы все помещения Зимнего дворца. Была перестроена вся деятельность Эрмитажа, организованы новые отделы. В годы войны 1941-45 значит, часть коллекции Эрмитажа была эвакуирована, но в Эрмитаже и в дни блокады продолжалась музейная работа. Эрмитаж состоит из отделов: первобытной культуры, античного мира, культуры народов Востока, истории русской культуры (включает дворцовые интерьеры и "Галерею 1812 года" - портреты героев </a:t>
            </a:r>
            <a:r>
              <a:rPr lang="ru-RU" sz="1200" kern="1200" dirty="0" err="1" smtClean="0"/>
              <a:t>Отечественнй</a:t>
            </a:r>
            <a:r>
              <a:rPr lang="ru-RU" sz="1200" kern="1200" dirty="0" smtClean="0"/>
              <a:t> войны 1812, а также бывший дворец Меншикова), нумизматики, западноевропейского искусства (живопись Леонардо да Винчи, Рафаэля, Тициана, Джорджоне, Д. Веласкеса, Б. Э. </a:t>
            </a:r>
            <a:r>
              <a:rPr lang="ru-RU" sz="1200" kern="1200" dirty="0" err="1" smtClean="0"/>
              <a:t>Мурильо</a:t>
            </a:r>
            <a:r>
              <a:rPr lang="ru-RU" sz="1200" kern="1200" dirty="0" smtClean="0"/>
              <a:t>, П. П. Рубенса, А. </a:t>
            </a:r>
            <a:r>
              <a:rPr lang="ru-RU" sz="1200" kern="1200" dirty="0" err="1" smtClean="0"/>
              <a:t>ван</a:t>
            </a:r>
            <a:r>
              <a:rPr lang="ru-RU" sz="1200" kern="1200" dirty="0" smtClean="0"/>
              <a:t> Дейка, Ф. </a:t>
            </a:r>
            <a:r>
              <a:rPr lang="ru-RU" sz="1200" kern="1200" dirty="0" err="1" smtClean="0"/>
              <a:t>Халса</a:t>
            </a:r>
            <a:r>
              <a:rPr lang="ru-RU" sz="1200" kern="1200" dirty="0" smtClean="0"/>
              <a:t>, Рембрандта, Я. </a:t>
            </a:r>
            <a:r>
              <a:rPr lang="ru-RU" sz="1200" kern="1200" dirty="0" err="1" smtClean="0"/>
              <a:t>Рёйсдала</a:t>
            </a:r>
            <a:r>
              <a:rPr lang="ru-RU" sz="1200" kern="1200" dirty="0" smtClean="0"/>
              <a:t>, X. Хольбейна Младшего, Л. </a:t>
            </a:r>
            <a:r>
              <a:rPr lang="ru-RU" sz="1200" kern="1200" dirty="0" err="1" smtClean="0"/>
              <a:t>Кранаха</a:t>
            </a:r>
            <a:r>
              <a:rPr lang="ru-RU" sz="1200" kern="1200" dirty="0" smtClean="0"/>
              <a:t> Старшего, Дж. </a:t>
            </a:r>
            <a:r>
              <a:rPr lang="ru-RU" sz="1200" kern="1200" dirty="0" err="1" smtClean="0"/>
              <a:t>Рейнолдса</a:t>
            </a:r>
            <a:r>
              <a:rPr lang="ru-RU" sz="1200" kern="1200" dirty="0" smtClean="0"/>
              <a:t>, Т. Гейнсборо, братьев </a:t>
            </a:r>
            <a:r>
              <a:rPr lang="ru-RU" sz="1200" kern="1200" dirty="0" err="1" smtClean="0"/>
              <a:t>Ленен</a:t>
            </a:r>
            <a:r>
              <a:rPr lang="ru-RU" sz="1200" kern="1200" dirty="0" smtClean="0"/>
              <a:t>, Н. Пуссена, А. Ватто, Ж. О. Д. </a:t>
            </a:r>
            <a:r>
              <a:rPr lang="ru-RU" sz="1200" kern="1200" dirty="0" err="1" smtClean="0"/>
              <a:t>Энгра</a:t>
            </a:r>
            <a:r>
              <a:rPr lang="ru-RU" sz="1200" kern="1200" dirty="0" smtClean="0"/>
              <a:t>, Э. Делакруа, К. Моне, О. Ренуара, П. Сезанна, П. Пикассо, А. Матисса, Р. Гуттузо и др., скульптура Микеланджело, Ж. А. </a:t>
            </a:r>
            <a:r>
              <a:rPr lang="ru-RU" sz="1200" kern="1200" dirty="0" err="1" smtClean="0"/>
              <a:t>Гудона</a:t>
            </a:r>
            <a:r>
              <a:rPr lang="ru-RU" sz="1200" kern="1200" dirty="0" smtClean="0"/>
              <a:t>, О. Родена и др.; графическая коллекция, произведения декоративно-прикладного искусства); научно-просветительный отдел ведёт обширную и многогранную экскурсионную и лекционную работу, реставрационный отдел с научными реставрационными мастерскими осуществляет консервацию и реставрацию художеств, и исторических ценностей. Экспозиция музея занимает свыше 350 залов. Эрмитаж ведёт большую н.-и. работу, приобретает художественные произведения, проводит конференции, организует экспедиции, выставки, издаёт научные сборники и монографии, каталоги, альбомы, путеводители.</a:t>
            </a:r>
            <a:endParaRPr lang="ru-RU" sz="1200" dirty="0" smtClean="0"/>
          </a:p>
          <a:p>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26</a:t>
            </a:fld>
            <a:endParaRPr lang="ru-RU"/>
          </a:p>
        </p:txBody>
      </p:sp>
    </p:spTree>
    <p:extLst>
      <p:ext uri="{BB962C8B-B14F-4D97-AF65-F5344CB8AC3E}">
        <p14:creationId xmlns:p14="http://schemas.microsoft.com/office/powerpoint/2010/main" val="434209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
            </a:r>
            <a:br>
              <a:rPr lang="ru-RU" sz="1200" b="0" i="0" kern="1200" dirty="0" smtClean="0">
                <a:solidFill>
                  <a:schemeClr val="tx1"/>
                </a:solidFill>
                <a:effectLst/>
                <a:latin typeface="+mn-lt"/>
                <a:ea typeface="+mn-ea"/>
                <a:cs typeface="+mn-cs"/>
              </a:rPr>
            </a:br>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27</a:t>
            </a:fld>
            <a:endParaRPr lang="ru-RU"/>
          </a:p>
        </p:txBody>
      </p:sp>
    </p:spTree>
    <p:extLst>
      <p:ext uri="{BB962C8B-B14F-4D97-AF65-F5344CB8AC3E}">
        <p14:creationId xmlns:p14="http://schemas.microsoft.com/office/powerpoint/2010/main" val="3318061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28</a:t>
            </a:fld>
            <a:endParaRPr lang="ru-RU"/>
          </a:p>
        </p:txBody>
      </p:sp>
    </p:spTree>
    <p:extLst>
      <p:ext uri="{BB962C8B-B14F-4D97-AF65-F5344CB8AC3E}">
        <p14:creationId xmlns:p14="http://schemas.microsoft.com/office/powerpoint/2010/main" val="1320285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
            </a:r>
            <a:br>
              <a:rPr lang="ru-RU" sz="1200" b="0" i="0" kern="1200" dirty="0" smtClean="0">
                <a:solidFill>
                  <a:schemeClr val="tx1"/>
                </a:solidFill>
                <a:effectLst/>
                <a:latin typeface="+mn-lt"/>
                <a:ea typeface="+mn-ea"/>
                <a:cs typeface="+mn-cs"/>
              </a:rPr>
            </a:br>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31</a:t>
            </a:fld>
            <a:endParaRPr lang="ru-RU"/>
          </a:p>
        </p:txBody>
      </p:sp>
    </p:spTree>
    <p:extLst>
      <p:ext uri="{BB962C8B-B14F-4D97-AF65-F5344CB8AC3E}">
        <p14:creationId xmlns:p14="http://schemas.microsoft.com/office/powerpoint/2010/main" val="38073508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
            </a:r>
            <a:br>
              <a:rPr lang="ru-RU" sz="1200" b="0" i="0" kern="1200" dirty="0" smtClean="0">
                <a:solidFill>
                  <a:schemeClr val="tx1"/>
                </a:solidFill>
                <a:effectLst/>
                <a:latin typeface="+mn-lt"/>
                <a:ea typeface="+mn-ea"/>
                <a:cs typeface="+mn-cs"/>
              </a:rPr>
            </a:br>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33</a:t>
            </a:fld>
            <a:endParaRPr lang="ru-RU"/>
          </a:p>
        </p:txBody>
      </p:sp>
    </p:spTree>
    <p:extLst>
      <p:ext uri="{BB962C8B-B14F-4D97-AF65-F5344CB8AC3E}">
        <p14:creationId xmlns:p14="http://schemas.microsoft.com/office/powerpoint/2010/main" val="3973847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
            </a:r>
            <a:br>
              <a:rPr lang="ru-RU" sz="1200" b="0" i="0" kern="1200" dirty="0" smtClean="0">
                <a:solidFill>
                  <a:schemeClr val="tx1"/>
                </a:solidFill>
                <a:effectLst/>
                <a:latin typeface="+mn-lt"/>
                <a:ea typeface="+mn-ea"/>
                <a:cs typeface="+mn-cs"/>
              </a:rPr>
            </a:br>
            <a:r>
              <a:rPr lang="ru-RU" sz="1200" b="0" i="0" kern="1200" dirty="0" smtClean="0">
                <a:solidFill>
                  <a:schemeClr val="tx1"/>
                </a:solidFill>
                <a:effectLst/>
                <a:latin typeface="+mn-lt"/>
                <a:ea typeface="+mn-ea"/>
                <a:cs typeface="+mn-cs"/>
              </a:rPr>
              <a:t> Характерно, однако, что этот архитектурный и оформительский эклектизм с его "свободой выбора" архитектурного и орнаментального мотивов оказал значительное влияние на становление целостного в своей сущности, но питающегося из самых разнообразных источников стиля "модерн". В сфере изобразительного искусства эклектизм наиболее типичен для салонного искусства. Широкое распространение эклектических тенденций получили в западноевропейской и американской культуре с середины XX в. в связи со становлением постмодернизма и модой на "</a:t>
            </a:r>
            <a:r>
              <a:rPr lang="ru-RU" sz="1200" b="0" i="0" kern="1200" dirty="0" err="1" smtClean="0">
                <a:solidFill>
                  <a:schemeClr val="tx1"/>
                </a:solidFill>
                <a:effectLst/>
                <a:latin typeface="+mn-lt"/>
                <a:ea typeface="+mn-ea"/>
                <a:cs typeface="+mn-cs"/>
              </a:rPr>
              <a:t>ретроспективизм</a:t>
            </a:r>
            <a:r>
              <a:rPr lang="ru-RU" sz="1200" b="0" i="0" kern="1200" dirty="0" smtClean="0">
                <a:solidFill>
                  <a:schemeClr val="tx1"/>
                </a:solidFill>
                <a:effectLst/>
                <a:latin typeface="+mn-lt"/>
                <a:ea typeface="+mn-ea"/>
                <a:cs typeface="+mn-cs"/>
              </a:rPr>
              <a:t>" художественного оформления, копирующий те или иные стилистические направления прошлого (в т. ч. и эклектизм XIX в.).</a:t>
            </a:r>
          </a:p>
          <a:p>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5</a:t>
            </a:fld>
            <a:endParaRPr lang="ru-RU"/>
          </a:p>
        </p:txBody>
      </p:sp>
    </p:spTree>
    <p:extLst>
      <p:ext uri="{BB962C8B-B14F-4D97-AF65-F5344CB8AC3E}">
        <p14:creationId xmlns:p14="http://schemas.microsoft.com/office/powerpoint/2010/main" val="25939029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34</a:t>
            </a:fld>
            <a:endParaRPr lang="ru-RU"/>
          </a:p>
        </p:txBody>
      </p:sp>
    </p:spTree>
    <p:extLst>
      <p:ext uri="{BB962C8B-B14F-4D97-AF65-F5344CB8AC3E}">
        <p14:creationId xmlns:p14="http://schemas.microsoft.com/office/powerpoint/2010/main" val="2043840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 Различают </a:t>
            </a:r>
            <a:r>
              <a:rPr lang="ru-RU" sz="1200" b="0" i="0" kern="1200" dirty="0" err="1" smtClean="0">
                <a:solidFill>
                  <a:schemeClr val="tx1"/>
                </a:solidFill>
                <a:effectLst/>
                <a:latin typeface="+mn-lt"/>
                <a:ea typeface="+mn-ea"/>
                <a:cs typeface="+mn-cs"/>
              </a:rPr>
              <a:t>суперэкслибрис</a:t>
            </a:r>
            <a:r>
              <a:rPr lang="ru-RU" sz="1200" b="0" i="0" kern="1200" dirty="0" smtClean="0">
                <a:solidFill>
                  <a:schemeClr val="tx1"/>
                </a:solidFill>
                <a:effectLst/>
                <a:latin typeface="+mn-lt"/>
                <a:ea typeface="+mn-ea"/>
                <a:cs typeface="+mn-cs"/>
              </a:rPr>
              <a:t>, оттиснутый на переплёте или корешке книги, и бумажный экслибрис, помещённый обычно на внутренней стороне переплёта. Изготовление </a:t>
            </a:r>
            <a:r>
              <a:rPr lang="ru-RU" sz="1200" b="0" i="0" kern="1200" dirty="0" err="1" smtClean="0">
                <a:solidFill>
                  <a:schemeClr val="tx1"/>
                </a:solidFill>
                <a:effectLst/>
                <a:latin typeface="+mn-lt"/>
                <a:ea typeface="+mn-ea"/>
                <a:cs typeface="+mn-cs"/>
              </a:rPr>
              <a:t>суперэкслибрисов</a:t>
            </a:r>
            <a:r>
              <a:rPr lang="ru-RU" sz="1200" b="0" i="0" kern="1200" dirty="0" smtClean="0">
                <a:solidFill>
                  <a:schemeClr val="tx1"/>
                </a:solidFill>
                <a:effectLst/>
                <a:latin typeface="+mn-lt"/>
                <a:ea typeface="+mn-ea"/>
                <a:cs typeface="+mn-cs"/>
              </a:rPr>
              <a:t> стоило очень дорого, поэтому с демократизацией книжного дела предпочтительнее стал экслибрис бумажный. Экслибрисы бывают: гербовые, воспроизводящие герб владельца; вензелевые - его орнаментально разработанные инициалы; сюжетные - изображения пейзажей, архитектурных мотивов, эмблемы. Художественные экслибрисы гравируются на меди, дереве, линолеуме, реже изготовляются цинкографским или литографским способом. Экслибрисы, часто выполнявшиеся крупными мастерами графики (А. Дюрером, X. Хольбейном Младшим и др.), образовали особый самостоятельный жанр графики. Среди экслибрисов русских графиков XX века наиболее известны произведения А. И. Кравченко, Д. И. Митрохина, П. Я. </a:t>
            </a:r>
            <a:r>
              <a:rPr lang="ru-RU" sz="1200" b="0" i="0" kern="1200" dirty="0" err="1" smtClean="0">
                <a:solidFill>
                  <a:schemeClr val="tx1"/>
                </a:solidFill>
                <a:effectLst/>
                <a:latin typeface="+mn-lt"/>
                <a:ea typeface="+mn-ea"/>
                <a:cs typeface="+mn-cs"/>
              </a:rPr>
              <a:t>Павлинова</a:t>
            </a:r>
            <a:r>
              <a:rPr lang="ru-RU" sz="1200" b="0" i="0" kern="1200" dirty="0" smtClean="0">
                <a:solidFill>
                  <a:schemeClr val="tx1"/>
                </a:solidFill>
                <a:effectLst/>
                <a:latin typeface="+mn-lt"/>
                <a:ea typeface="+mn-ea"/>
                <a:cs typeface="+mn-cs"/>
              </a:rPr>
              <a:t>, В. А. Фаворского и др.</a:t>
            </a:r>
          </a:p>
          <a:p>
            <a:r>
              <a:rPr lang="ru-RU" sz="1200" b="0" i="0" kern="1200" dirty="0" smtClean="0">
                <a:solidFill>
                  <a:schemeClr val="tx1"/>
                </a:solidFill>
                <a:effectLst/>
                <a:latin typeface="+mn-lt"/>
                <a:ea typeface="+mn-ea"/>
                <a:cs typeface="+mn-cs"/>
              </a:rPr>
              <a:t>(</a:t>
            </a:r>
            <a:r>
              <a:rPr lang="ru-RU" sz="1200" b="0" i="0" kern="1200" dirty="0" err="1" smtClean="0">
                <a:solidFill>
                  <a:schemeClr val="tx1"/>
                </a:solidFill>
                <a:effectLst/>
                <a:latin typeface="+mn-lt"/>
                <a:ea typeface="+mn-ea"/>
                <a:cs typeface="+mn-cs"/>
              </a:rPr>
              <a:t>Илл</a:t>
            </a:r>
            <a:r>
              <a:rPr lang="ru-RU" sz="1200" b="0" i="0" kern="1200" dirty="0" smtClean="0">
                <a:solidFill>
                  <a:schemeClr val="tx1"/>
                </a:solidFill>
                <a:effectLst/>
                <a:latin typeface="+mn-lt"/>
                <a:ea typeface="+mn-ea"/>
                <a:cs typeface="+mn-cs"/>
              </a:rPr>
              <a:t>. А. </a:t>
            </a:r>
            <a:r>
              <a:rPr lang="ru-RU" sz="1200" b="0" i="0" kern="1200" dirty="0" err="1" smtClean="0">
                <a:solidFill>
                  <a:schemeClr val="tx1"/>
                </a:solidFill>
                <a:effectLst/>
                <a:latin typeface="+mn-lt"/>
                <a:ea typeface="+mn-ea"/>
                <a:cs typeface="+mn-cs"/>
              </a:rPr>
              <a:t>Кашкуревич</a:t>
            </a:r>
            <a:r>
              <a:rPr lang="ru-RU" sz="1200" b="0" i="0" kern="1200" dirty="0" smtClean="0">
                <a:solidFill>
                  <a:schemeClr val="tx1"/>
                </a:solidFill>
                <a:effectLst/>
                <a:latin typeface="+mn-lt"/>
                <a:ea typeface="+mn-ea"/>
                <a:cs typeface="+mn-cs"/>
              </a:rPr>
              <a:t>. Экслибрис. 1960-е гг.)</a:t>
            </a:r>
          </a:p>
          <a:p>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7</a:t>
            </a:fld>
            <a:endParaRPr lang="ru-RU"/>
          </a:p>
        </p:txBody>
      </p:sp>
    </p:spTree>
    <p:extLst>
      <p:ext uri="{BB962C8B-B14F-4D97-AF65-F5344CB8AC3E}">
        <p14:creationId xmlns:p14="http://schemas.microsoft.com/office/powerpoint/2010/main" val="2187333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Экспозиция может быть построена свободно или с учётом маршрута посетителей при осмотре. В современных условиях экспозиция обеспечивается специальным оборудованием, отвечающим правилам хранения экспонатов (поддержание оптимального температурно-влажностного режима и пр.), этикетажем, содержащим краткую характеристику экспоната, развёрнутыми пояснениями - экспликациями.</a:t>
            </a:r>
          </a:p>
          <a:p>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9</a:t>
            </a:fld>
            <a:endParaRPr lang="ru-RU"/>
          </a:p>
        </p:txBody>
      </p:sp>
    </p:spTree>
    <p:extLst>
      <p:ext uri="{BB962C8B-B14F-4D97-AF65-F5344CB8AC3E}">
        <p14:creationId xmlns:p14="http://schemas.microsoft.com/office/powerpoint/2010/main" val="96171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
            </a:r>
            <a:br>
              <a:rPr lang="ru-RU" sz="1200" b="0" i="0" kern="1200" dirty="0" smtClean="0">
                <a:solidFill>
                  <a:schemeClr val="tx1"/>
                </a:solidFill>
                <a:effectLst/>
                <a:latin typeface="+mn-lt"/>
                <a:ea typeface="+mn-ea"/>
                <a:cs typeface="+mn-cs"/>
              </a:rPr>
            </a:br>
            <a:r>
              <a:rPr lang="ru-RU" sz="1200" b="0" i="0" kern="1200" dirty="0" smtClean="0">
                <a:solidFill>
                  <a:schemeClr val="tx1"/>
                </a:solidFill>
                <a:effectLst/>
                <a:latin typeface="+mn-lt"/>
                <a:ea typeface="+mn-ea"/>
                <a:cs typeface="+mn-cs"/>
              </a:rPr>
              <a:t>Кризис современной цивилизации осознавался представителями экспрессионизма как одно из звеньев апокалипсической катастрофы, надвигающейся на природу и человечество; вместе с тем многие их произведения проникнуты социально-критическим, а иногда и революционным пафосом, что выделяет экспрессионизм в ряду других течений авангардизма, развивавшихся параллельно с ним. В изобразительном искусстве предшественниками экспрессионизма были голландец В. </a:t>
            </a:r>
            <a:r>
              <a:rPr lang="ru-RU" sz="1200" b="0" i="0" kern="1200" dirty="0" err="1" smtClean="0">
                <a:solidFill>
                  <a:schemeClr val="tx1"/>
                </a:solidFill>
                <a:effectLst/>
                <a:latin typeface="+mn-lt"/>
                <a:ea typeface="+mn-ea"/>
                <a:cs typeface="+mn-cs"/>
              </a:rPr>
              <a:t>ван</a:t>
            </a:r>
            <a:r>
              <a:rPr lang="ru-RU" sz="1200" b="0" i="0" kern="1200" dirty="0" smtClean="0">
                <a:solidFill>
                  <a:schemeClr val="tx1"/>
                </a:solidFill>
                <a:effectLst/>
                <a:latin typeface="+mn-lt"/>
                <a:ea typeface="+mn-ea"/>
                <a:cs typeface="+mn-cs"/>
              </a:rPr>
              <a:t> Гог, норвежец Э. Мунк, бельгиец Дж. </a:t>
            </a:r>
            <a:r>
              <a:rPr lang="ru-RU" sz="1200" b="0" i="0" kern="1200" dirty="0" err="1" smtClean="0">
                <a:solidFill>
                  <a:schemeClr val="tx1"/>
                </a:solidFill>
                <a:effectLst/>
                <a:latin typeface="+mn-lt"/>
                <a:ea typeface="+mn-ea"/>
                <a:cs typeface="+mn-cs"/>
              </a:rPr>
              <a:t>Энсор</a:t>
            </a:r>
            <a:r>
              <a:rPr lang="ru-RU" sz="1200" b="0" i="0" kern="1200" dirty="0" smtClean="0">
                <a:solidFill>
                  <a:schemeClr val="tx1"/>
                </a:solidFill>
                <a:effectLst/>
                <a:latin typeface="+mn-lt"/>
                <a:ea typeface="+mn-ea"/>
                <a:cs typeface="+mn-cs"/>
              </a:rPr>
              <a:t>, швейцарец Ф. </a:t>
            </a:r>
            <a:r>
              <a:rPr lang="ru-RU" sz="1200" b="0" i="0" kern="1200" dirty="0" err="1" smtClean="0">
                <a:solidFill>
                  <a:schemeClr val="tx1"/>
                </a:solidFill>
                <a:effectLst/>
                <a:latin typeface="+mn-lt"/>
                <a:ea typeface="+mn-ea"/>
                <a:cs typeface="+mn-cs"/>
              </a:rPr>
              <a:t>Ходлер</a:t>
            </a:r>
            <a:r>
              <a:rPr lang="ru-RU" sz="1200" b="0" i="0" kern="1200" dirty="0" smtClean="0">
                <a:solidFill>
                  <a:schemeClr val="tx1"/>
                </a:solidFill>
                <a:effectLst/>
                <a:latin typeface="+mn-lt"/>
                <a:ea typeface="+mn-ea"/>
                <a:cs typeface="+mn-cs"/>
              </a:rPr>
              <a:t> и другие мастера, в разной степени близкие к символизму, но ярче всего экспрессионистические принципы воплотились в произведениях немецких и австрийских художников. Члены объединения "Мост" (Э. Л. </a:t>
            </a:r>
            <a:r>
              <a:rPr lang="ru-RU" sz="1200" b="0" i="0" kern="1200" dirty="0" err="1" smtClean="0">
                <a:solidFill>
                  <a:schemeClr val="tx1"/>
                </a:solidFill>
                <a:effectLst/>
                <a:latin typeface="+mn-lt"/>
                <a:ea typeface="+mn-ea"/>
                <a:cs typeface="+mn-cs"/>
              </a:rPr>
              <a:t>Кирхнер</a:t>
            </a:r>
            <a:r>
              <a:rPr lang="ru-RU" sz="1200" b="0" i="0" kern="1200" dirty="0" smtClean="0">
                <a:solidFill>
                  <a:schemeClr val="tx1"/>
                </a:solidFill>
                <a:effectLst/>
                <a:latin typeface="+mn-lt"/>
                <a:ea typeface="+mn-ea"/>
                <a:cs typeface="+mn-cs"/>
              </a:rPr>
              <a:t>, М. </a:t>
            </a:r>
            <a:r>
              <a:rPr lang="ru-RU" sz="1200" b="0" i="0" kern="1200" dirty="0" err="1" smtClean="0">
                <a:solidFill>
                  <a:schemeClr val="tx1"/>
                </a:solidFill>
                <a:effectLst/>
                <a:latin typeface="+mn-lt"/>
                <a:ea typeface="+mn-ea"/>
                <a:cs typeface="+mn-cs"/>
              </a:rPr>
              <a:t>Пехштейн</a:t>
            </a:r>
            <a:r>
              <a:rPr lang="ru-RU" sz="1200" b="0" i="0" kern="1200" dirty="0" smtClean="0">
                <a:solidFill>
                  <a:schemeClr val="tx1"/>
                </a:solidFill>
                <a:effectLst/>
                <a:latin typeface="+mn-lt"/>
                <a:ea typeface="+mn-ea"/>
                <a:cs typeface="+mn-cs"/>
              </a:rPr>
              <a:t>, Э. </a:t>
            </a:r>
            <a:r>
              <a:rPr lang="ru-RU" sz="1200" b="0" i="0" kern="1200" dirty="0" err="1" smtClean="0">
                <a:solidFill>
                  <a:schemeClr val="tx1"/>
                </a:solidFill>
                <a:effectLst/>
                <a:latin typeface="+mn-lt"/>
                <a:ea typeface="+mn-ea"/>
                <a:cs typeface="+mn-cs"/>
              </a:rPr>
              <a:t>Хеккель</a:t>
            </a:r>
            <a:r>
              <a:rPr lang="ru-RU" sz="1200" b="0" i="0" kern="1200" dirty="0" smtClean="0">
                <a:solidFill>
                  <a:schemeClr val="tx1"/>
                </a:solidFill>
                <a:effectLst/>
                <a:latin typeface="+mn-lt"/>
                <a:ea typeface="+mn-ea"/>
                <a:cs typeface="+mn-cs"/>
              </a:rPr>
              <a:t>, К. Шмидт-</a:t>
            </a:r>
            <a:r>
              <a:rPr lang="ru-RU" sz="1200" b="0" i="0" kern="1200" dirty="0" err="1" smtClean="0">
                <a:solidFill>
                  <a:schemeClr val="tx1"/>
                </a:solidFill>
                <a:effectLst/>
                <a:latin typeface="+mn-lt"/>
                <a:ea typeface="+mn-ea"/>
                <a:cs typeface="+mn-cs"/>
              </a:rPr>
              <a:t>Ротлуф</a:t>
            </a:r>
            <a:r>
              <a:rPr lang="ru-RU" sz="1200" b="0" i="0" kern="1200" dirty="0" smtClean="0">
                <a:solidFill>
                  <a:schemeClr val="tx1"/>
                </a:solidFill>
                <a:effectLst/>
                <a:latin typeface="+mn-lt"/>
                <a:ea typeface="+mn-ea"/>
                <a:cs typeface="+mn-cs"/>
              </a:rPr>
              <a:t>; к ним примыкал Э. </a:t>
            </a:r>
            <a:r>
              <a:rPr lang="ru-RU" sz="1200" b="0" i="0" kern="1200" dirty="0" err="1" smtClean="0">
                <a:solidFill>
                  <a:schemeClr val="tx1"/>
                </a:solidFill>
                <a:effectLst/>
                <a:latin typeface="+mn-lt"/>
                <a:ea typeface="+mn-ea"/>
                <a:cs typeface="+mn-cs"/>
              </a:rPr>
              <a:t>Нольде</a:t>
            </a:r>
            <a:r>
              <a:rPr lang="ru-RU" sz="1200" b="0" i="0" kern="1200" dirty="0" smtClean="0">
                <a:solidFill>
                  <a:schemeClr val="tx1"/>
                </a:solidFill>
                <a:effectLst/>
                <a:latin typeface="+mn-lt"/>
                <a:ea typeface="+mn-ea"/>
                <a:cs typeface="+mn-cs"/>
              </a:rPr>
              <a:t>) хаосу современного бытия противопоставляли пафос "первозданно" свободного восприятия мира; их творческие искания, устремлённые к обострённому самовыражению ("экспрессии"), к всеохватывающей субъективной интерпретации реальности, неизбежно принимали оттенок анархии, бунтарства. Более созерцательны по образному строю произведения представителей общества "Синий всадник" (В. В. Кандинский, Ф. Марк и др.), большее внимание уделявших живописно-декоративистским проблемам, иногда осмысляемым в духе мистических идеалов немецких романтиков; именно представителями экспрессионизма были созданы одни из наиболее ранних образцов абстрактного искусства. Вне этих объединений работали живописцы О. </a:t>
            </a:r>
            <a:r>
              <a:rPr lang="ru-RU" sz="1200" b="0" i="0" kern="1200" dirty="0" err="1" smtClean="0">
                <a:solidFill>
                  <a:schemeClr val="tx1"/>
                </a:solidFill>
                <a:effectLst/>
                <a:latin typeface="+mn-lt"/>
                <a:ea typeface="+mn-ea"/>
                <a:cs typeface="+mn-cs"/>
              </a:rPr>
              <a:t>Кокошка</a:t>
            </a:r>
            <a:r>
              <a:rPr lang="ru-RU" sz="1200" b="0" i="0" kern="1200" dirty="0" smtClean="0">
                <a:solidFill>
                  <a:schemeClr val="tx1"/>
                </a:solidFill>
                <a:effectLst/>
                <a:latin typeface="+mn-lt"/>
                <a:ea typeface="+mn-ea"/>
                <a:cs typeface="+mn-cs"/>
              </a:rPr>
              <a:t>, М. </a:t>
            </a:r>
            <a:r>
              <a:rPr lang="ru-RU" sz="1200" b="0" i="0" kern="1200" dirty="0" err="1" smtClean="0">
                <a:solidFill>
                  <a:schemeClr val="tx1"/>
                </a:solidFill>
                <a:effectLst/>
                <a:latin typeface="+mn-lt"/>
                <a:ea typeface="+mn-ea"/>
                <a:cs typeface="+mn-cs"/>
              </a:rPr>
              <a:t>Бекман</a:t>
            </a:r>
            <a:r>
              <a:rPr lang="ru-RU" sz="1200" b="0" i="0" kern="1200" dirty="0" smtClean="0">
                <a:solidFill>
                  <a:schemeClr val="tx1"/>
                </a:solidFill>
                <a:effectLst/>
                <a:latin typeface="+mn-lt"/>
                <a:ea typeface="+mn-ea"/>
                <a:cs typeface="+mn-cs"/>
              </a:rPr>
              <a:t>. скульптор В. </a:t>
            </a:r>
            <a:r>
              <a:rPr lang="ru-RU" sz="1200" b="0" i="0" kern="1200" dirty="0" err="1" smtClean="0">
                <a:solidFill>
                  <a:schemeClr val="tx1"/>
                </a:solidFill>
                <a:effectLst/>
                <a:latin typeface="+mn-lt"/>
                <a:ea typeface="+mn-ea"/>
                <a:cs typeface="+mn-cs"/>
              </a:rPr>
              <a:t>Лембрук</a:t>
            </a:r>
            <a:r>
              <a:rPr lang="ru-RU" sz="1200" b="0" i="0" kern="1200" dirty="0" smtClean="0">
                <a:solidFill>
                  <a:schemeClr val="tx1"/>
                </a:solidFill>
                <a:effectLst/>
                <a:latin typeface="+mn-lt"/>
                <a:ea typeface="+mn-ea"/>
                <a:cs typeface="+mn-cs"/>
              </a:rPr>
              <a:t> и др. У ряда художников экспрессионизм получил антивоенную окраску (в скульптурах и графике Э. </a:t>
            </a:r>
            <a:r>
              <a:rPr lang="ru-RU" sz="1200" b="0" i="0" kern="1200" dirty="0" err="1" smtClean="0">
                <a:solidFill>
                  <a:schemeClr val="tx1"/>
                </a:solidFill>
                <a:effectLst/>
                <a:latin typeface="+mn-lt"/>
                <a:ea typeface="+mn-ea"/>
                <a:cs typeface="+mn-cs"/>
              </a:rPr>
              <a:t>Барлаха</a:t>
            </a:r>
            <a:r>
              <a:rPr lang="ru-RU" sz="1200" b="0" i="0" kern="1200" dirty="0" smtClean="0">
                <a:solidFill>
                  <a:schemeClr val="tx1"/>
                </a:solidFill>
                <a:effectLst/>
                <a:latin typeface="+mn-lt"/>
                <a:ea typeface="+mn-ea"/>
                <a:cs typeface="+mn-cs"/>
              </a:rPr>
              <a:t>, живописи и графике Ж. </a:t>
            </a:r>
            <a:r>
              <a:rPr lang="ru-RU" sz="1200" b="0" i="0" kern="1200" dirty="0" err="1" smtClean="0">
                <a:solidFill>
                  <a:schemeClr val="tx1"/>
                </a:solidFill>
                <a:effectLst/>
                <a:latin typeface="+mn-lt"/>
                <a:ea typeface="+mn-ea"/>
                <a:cs typeface="+mn-cs"/>
              </a:rPr>
              <a:t>Гроса</a:t>
            </a:r>
            <a:r>
              <a:rPr lang="ru-RU" sz="1200" b="0" i="0" kern="1200" dirty="0" smtClean="0">
                <a:solidFill>
                  <a:schemeClr val="tx1"/>
                </a:solidFill>
                <a:effectLst/>
                <a:latin typeface="+mn-lt"/>
                <a:ea typeface="+mn-ea"/>
                <a:cs typeface="+mn-cs"/>
              </a:rPr>
              <a:t>, О. </a:t>
            </a:r>
            <a:r>
              <a:rPr lang="ru-RU" sz="1200" b="0" i="0" kern="1200" dirty="0" err="1" smtClean="0">
                <a:solidFill>
                  <a:schemeClr val="tx1"/>
                </a:solidFill>
                <a:effectLst/>
                <a:latin typeface="+mn-lt"/>
                <a:ea typeface="+mn-ea"/>
                <a:cs typeface="+mn-cs"/>
              </a:rPr>
              <a:t>Дикса</a:t>
            </a:r>
            <a:r>
              <a:rPr lang="ru-RU" sz="1200" b="0" i="0" kern="1200" dirty="0" smtClean="0">
                <a:solidFill>
                  <a:schemeClr val="tx1"/>
                </a:solidFill>
                <a:effectLst/>
                <a:latin typeface="+mn-lt"/>
                <a:ea typeface="+mn-ea"/>
                <a:cs typeface="+mn-cs"/>
              </a:rPr>
              <a:t>, О. Нагеля и др.). Наряду с живописью и скульптурой, чаще всего обострённо-эмоциональными по манере, тяготеющими к острым цветовым и пластическим контрастам или резким пространств, смещениям, важное значение обрели станковая и книжная графика экспрессионизма с её гротескной и </a:t>
            </a:r>
            <a:r>
              <a:rPr lang="ru-RU" sz="1200" b="0" i="0" kern="1200" dirty="0" err="1" smtClean="0">
                <a:solidFill>
                  <a:schemeClr val="tx1"/>
                </a:solidFill>
                <a:effectLst/>
                <a:latin typeface="+mn-lt"/>
                <a:ea typeface="+mn-ea"/>
                <a:cs typeface="+mn-cs"/>
              </a:rPr>
              <a:t>гиперболизованной</a:t>
            </a:r>
            <a:r>
              <a:rPr lang="ru-RU" sz="1200" b="0" i="0" kern="1200" dirty="0" smtClean="0">
                <a:solidFill>
                  <a:schemeClr val="tx1"/>
                </a:solidFill>
                <a:effectLst/>
                <a:latin typeface="+mn-lt"/>
                <a:ea typeface="+mn-ea"/>
                <a:cs typeface="+mn-cs"/>
              </a:rPr>
              <a:t> образной системой и предельно концентрированными контрастами света и тени. Экспрессионизм получил распространение в художественной культуре Бельгии, стран Скандинавии, Восточной Европы.</a:t>
            </a:r>
          </a:p>
          <a:p>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11</a:t>
            </a:fld>
            <a:endParaRPr lang="ru-RU"/>
          </a:p>
        </p:txBody>
      </p:sp>
    </p:spTree>
    <p:extLst>
      <p:ext uri="{BB962C8B-B14F-4D97-AF65-F5344CB8AC3E}">
        <p14:creationId xmlns:p14="http://schemas.microsoft.com/office/powerpoint/2010/main" val="3363404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12</a:t>
            </a:fld>
            <a:endParaRPr lang="ru-RU"/>
          </a:p>
        </p:txBody>
      </p:sp>
    </p:spTree>
    <p:extLst>
      <p:ext uri="{BB962C8B-B14F-4D97-AF65-F5344CB8AC3E}">
        <p14:creationId xmlns:p14="http://schemas.microsoft.com/office/powerpoint/2010/main" val="2919016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
            </a:r>
            <a:br>
              <a:rPr lang="ru-RU" sz="1200" b="0" i="0" kern="1200" dirty="0" smtClean="0">
                <a:solidFill>
                  <a:schemeClr val="tx1"/>
                </a:solidFill>
                <a:effectLst/>
                <a:latin typeface="+mn-lt"/>
                <a:ea typeface="+mn-ea"/>
                <a:cs typeface="+mn-cs"/>
              </a:rPr>
            </a:br>
            <a:r>
              <a:rPr lang="ru-RU" sz="1200" b="0" i="0" kern="1200" dirty="0" smtClean="0">
                <a:solidFill>
                  <a:schemeClr val="tx1"/>
                </a:solidFill>
                <a:effectLst/>
                <a:latin typeface="+mn-lt"/>
                <a:ea typeface="+mn-ea"/>
                <a:cs typeface="+mn-cs"/>
              </a:rPr>
              <a:t>На </a:t>
            </a:r>
            <a:r>
              <a:rPr lang="ru-RU" sz="1200" b="0" i="0" kern="1200" dirty="0" smtClean="0">
                <a:solidFill>
                  <a:schemeClr val="tx1"/>
                </a:solidFill>
                <a:effectLst/>
                <a:latin typeface="+mn-lt"/>
                <a:ea typeface="+mn-ea"/>
                <a:cs typeface="+mn-cs"/>
              </a:rPr>
              <a:t>территории к востоку от Евфрата возникло восточно-эллинистическое искусство. Сложности политического и социально-экономического развития общества обусловили противоречивость эллинистическое искусства, в котором соединяются рационализм и экспрессивность, скептицизм и эмоциональность, элегичность и глубокий драматизм, архаизация и новаторство. Местные художеств, традиции по-разному вступали в контакт с культурой эллинов. Характерны локальные различия художественных школ: александрийской, </a:t>
            </a:r>
            <a:r>
              <a:rPr lang="ru-RU" sz="1200" b="0" i="0" kern="1200" dirty="0" err="1" smtClean="0">
                <a:solidFill>
                  <a:schemeClr val="tx1"/>
                </a:solidFill>
                <a:effectLst/>
                <a:latin typeface="+mn-lt"/>
                <a:ea typeface="+mn-ea"/>
                <a:cs typeface="+mn-cs"/>
              </a:rPr>
              <a:t>пергамской</a:t>
            </a:r>
            <a:r>
              <a:rPr lang="ru-RU" sz="1200" b="0" i="0" kern="1200" dirty="0" smtClean="0">
                <a:solidFill>
                  <a:schemeClr val="tx1"/>
                </a:solidFill>
                <a:effectLst/>
                <a:latin typeface="+mn-lt"/>
                <a:ea typeface="+mn-ea"/>
                <a:cs typeface="+mn-cs"/>
              </a:rPr>
              <a:t>, сирийской, афинской и др. На Ближнем и Среднем Востоке взаимодействие греческих и местных элементов первоначально было незначительным; период бурного синтеза, в результате которого возникло искусство </a:t>
            </a:r>
            <a:r>
              <a:rPr lang="ru-RU" sz="1200" b="0" i="0" kern="1200" dirty="0" err="1" smtClean="0">
                <a:solidFill>
                  <a:schemeClr val="tx1"/>
                </a:solidFill>
                <a:effectLst/>
                <a:latin typeface="+mn-lt"/>
                <a:ea typeface="+mn-ea"/>
                <a:cs typeface="+mn-cs"/>
              </a:rPr>
              <a:t>Гандхары</a:t>
            </a:r>
            <a:r>
              <a:rPr lang="ru-RU" sz="1200" b="0" i="0" kern="1200" dirty="0" smtClean="0">
                <a:solidFill>
                  <a:schemeClr val="tx1"/>
                </a:solidFill>
                <a:effectLst/>
                <a:latin typeface="+mn-lt"/>
                <a:ea typeface="+mn-ea"/>
                <a:cs typeface="+mn-cs"/>
              </a:rPr>
              <a:t>, Парфии, </a:t>
            </a:r>
            <a:r>
              <a:rPr lang="ru-RU" sz="1200" b="0" i="0" kern="1200" dirty="0" err="1" smtClean="0">
                <a:solidFill>
                  <a:schemeClr val="tx1"/>
                </a:solidFill>
                <a:effectLst/>
                <a:latin typeface="+mn-lt"/>
                <a:ea typeface="+mn-ea"/>
                <a:cs typeface="+mn-cs"/>
              </a:rPr>
              <a:t>Кушанского</a:t>
            </a:r>
            <a:r>
              <a:rPr lang="ru-RU" sz="1200" b="0" i="0" kern="1200" dirty="0" smtClean="0">
                <a:solidFill>
                  <a:schemeClr val="tx1"/>
                </a:solidFill>
                <a:effectLst/>
                <a:latin typeface="+mn-lt"/>
                <a:ea typeface="+mn-ea"/>
                <a:cs typeface="+mn-cs"/>
              </a:rPr>
              <a:t> царства, начался после падения власти греко-македонян. Эллинистическое зодчество отличается стремлением к освоению огромных открытых пространств, к эффекту грандиозности, величием и смелостью инженерно-строительной мысли, логикой конструкций, импозантностью форм, точностью и мастерством исполнения. В подчёркнутой величественности художественного облика городов (Александрия в Египте, </a:t>
            </a:r>
            <a:r>
              <a:rPr lang="ru-RU" sz="1200" b="0" i="0" kern="1200" dirty="0" err="1" smtClean="0">
                <a:solidFill>
                  <a:schemeClr val="tx1"/>
                </a:solidFill>
                <a:effectLst/>
                <a:latin typeface="+mn-lt"/>
                <a:ea typeface="+mn-ea"/>
                <a:cs typeface="+mn-cs"/>
              </a:rPr>
              <a:t>Антиохия</a:t>
            </a:r>
            <a:r>
              <a:rPr lang="ru-RU" sz="1200" b="0" i="0" kern="1200" dirty="0" smtClean="0">
                <a:solidFill>
                  <a:schemeClr val="tx1"/>
                </a:solidFill>
                <a:effectLst/>
                <a:latin typeface="+mn-lt"/>
                <a:ea typeface="+mn-ea"/>
                <a:cs typeface="+mn-cs"/>
              </a:rPr>
              <a:t> на </a:t>
            </a:r>
            <a:r>
              <a:rPr lang="ru-RU" sz="1200" b="0" i="0" kern="1200" dirty="0" err="1" smtClean="0">
                <a:solidFill>
                  <a:schemeClr val="tx1"/>
                </a:solidFill>
                <a:effectLst/>
                <a:latin typeface="+mn-lt"/>
                <a:ea typeface="+mn-ea"/>
                <a:cs typeface="+mn-cs"/>
              </a:rPr>
              <a:t>Оронте</a:t>
            </a:r>
            <a:r>
              <a:rPr lang="ru-RU" sz="1200" b="0" i="0" kern="1200" dirty="0" smtClean="0">
                <a:solidFill>
                  <a:schemeClr val="tx1"/>
                </a:solidFill>
                <a:effectLst/>
                <a:latin typeface="+mn-lt"/>
                <a:ea typeface="+mn-ea"/>
                <a:cs typeface="+mn-cs"/>
              </a:rPr>
              <a:t>, Пергам, </a:t>
            </a:r>
            <a:r>
              <a:rPr lang="ru-RU" sz="1200" b="0" i="0" kern="1200" dirty="0" err="1" smtClean="0">
                <a:solidFill>
                  <a:schemeClr val="tx1"/>
                </a:solidFill>
                <a:effectLst/>
                <a:latin typeface="+mn-lt"/>
                <a:ea typeface="+mn-ea"/>
                <a:cs typeface="+mn-cs"/>
              </a:rPr>
              <a:t>Приена</a:t>
            </a:r>
            <a:r>
              <a:rPr lang="ru-RU" sz="1200" b="0" i="0" kern="1200" dirty="0" smtClean="0">
                <a:solidFill>
                  <a:schemeClr val="tx1"/>
                </a:solidFill>
                <a:effectLst/>
                <a:latin typeface="+mn-lt"/>
                <a:ea typeface="+mn-ea"/>
                <a:cs typeface="+mn-cs"/>
              </a:rPr>
              <a:t> в Малой Азии, </a:t>
            </a:r>
            <a:r>
              <a:rPr lang="ru-RU" sz="1200" b="0" i="0" kern="1200" dirty="0" err="1" smtClean="0">
                <a:solidFill>
                  <a:schemeClr val="tx1"/>
                </a:solidFill>
                <a:effectLst/>
                <a:latin typeface="+mn-lt"/>
                <a:ea typeface="+mn-ea"/>
                <a:cs typeface="+mn-cs"/>
              </a:rPr>
              <a:t>Селевкия</a:t>
            </a:r>
            <a:r>
              <a:rPr lang="ru-RU" sz="1200" b="0" i="0" kern="1200" dirty="0" smtClean="0">
                <a:solidFill>
                  <a:schemeClr val="tx1"/>
                </a:solidFill>
                <a:effectLst/>
                <a:latin typeface="+mn-lt"/>
                <a:ea typeface="+mn-ea"/>
                <a:cs typeface="+mn-cs"/>
              </a:rPr>
              <a:t> на Тигре, Дура-</a:t>
            </a:r>
            <a:r>
              <a:rPr lang="ru-RU" sz="1200" b="0" i="0" kern="1200" dirty="0" err="1" smtClean="0">
                <a:solidFill>
                  <a:schemeClr val="tx1"/>
                </a:solidFill>
                <a:effectLst/>
                <a:latin typeface="+mn-lt"/>
                <a:ea typeface="+mn-ea"/>
                <a:cs typeface="+mn-cs"/>
              </a:rPr>
              <a:t>Европос</a:t>
            </a:r>
            <a:r>
              <a:rPr lang="ru-RU" sz="1200" b="0" i="0" kern="1200" dirty="0" smtClean="0">
                <a:solidFill>
                  <a:schemeClr val="tx1"/>
                </a:solidFill>
                <a:effectLst/>
                <a:latin typeface="+mn-lt"/>
                <a:ea typeface="+mn-ea"/>
                <a:cs typeface="+mn-cs"/>
              </a:rPr>
              <a:t>), построенных по </a:t>
            </a:r>
            <a:r>
              <a:rPr lang="ru-RU" sz="1200" b="0" i="0" kern="1200" dirty="0" err="1" smtClean="0">
                <a:solidFill>
                  <a:schemeClr val="tx1"/>
                </a:solidFill>
                <a:effectLst/>
                <a:latin typeface="+mn-lt"/>
                <a:ea typeface="+mn-ea"/>
                <a:cs typeface="+mn-cs"/>
              </a:rPr>
              <a:t>гипподамовой</a:t>
            </a:r>
            <a:r>
              <a:rPr lang="ru-RU" sz="1200" b="0" i="0" kern="1200" dirty="0" smtClean="0">
                <a:solidFill>
                  <a:schemeClr val="tx1"/>
                </a:solidFill>
                <a:effectLst/>
                <a:latin typeface="+mn-lt"/>
                <a:ea typeface="+mn-ea"/>
                <a:cs typeface="+mn-cs"/>
              </a:rPr>
              <a:t> системе с прямоугольной сеткой улиц и принципу функционального зонирования, важная роль отводилась большим колоннадам (вдоль главных улиц) и 1-2-ярусным монументальным портикам-</a:t>
            </a:r>
            <a:r>
              <a:rPr lang="ru-RU" sz="1200" b="0" i="0" kern="1200" dirty="0" err="1" smtClean="0">
                <a:solidFill>
                  <a:schemeClr val="tx1"/>
                </a:solidFill>
                <a:effectLst/>
                <a:latin typeface="+mn-lt"/>
                <a:ea typeface="+mn-ea"/>
                <a:cs typeface="+mn-cs"/>
              </a:rPr>
              <a:t>стоям</a:t>
            </a:r>
            <a:r>
              <a:rPr lang="ru-RU" sz="1200" b="0" i="0" kern="1200" dirty="0" smtClean="0">
                <a:solidFill>
                  <a:schemeClr val="tx1"/>
                </a:solidFill>
                <a:effectLst/>
                <a:latin typeface="+mn-lt"/>
                <a:ea typeface="+mn-ea"/>
                <a:cs typeface="+mn-cs"/>
              </a:rPr>
              <a:t>, отдельно стоящим (по периметру площади-агоры) или являющимся частью здания; в формировании городских центров - царским дворцам, домам для собраний, театрам, святилищам. Особенность эллинистических городов - величественная архитектура, ансамбли, для которых характерны согласованность зданий друг с другом и с окружающим ландшафтом, регулярность планировки, подчёркивание горизонталей и вертикалей фасадных плоскостей, симметричность и фронтальность композиций построек как элементов ансамбля, рассчитанных на восприятие с фасада. Архитектурные типы общественных, жилых и культовых зданий большей частью восходили к сооружениям эпох греческой архаики и классики, но интерпретировались в духе времени; появились новые виды зданий - библиотеки, </a:t>
            </a:r>
            <a:r>
              <a:rPr lang="ru-RU" sz="1200" b="0" i="0" kern="1200" dirty="0" err="1" smtClean="0">
                <a:solidFill>
                  <a:schemeClr val="tx1"/>
                </a:solidFill>
                <a:effectLst/>
                <a:latin typeface="+mn-lt"/>
                <a:ea typeface="+mn-ea"/>
                <a:cs typeface="+mn-cs"/>
              </a:rPr>
              <a:t>мусейоны</a:t>
            </a:r>
            <a:r>
              <a:rPr lang="ru-RU" sz="1200" b="0" i="0" kern="1200" dirty="0" smtClean="0">
                <a:solidFill>
                  <a:schemeClr val="tx1"/>
                </a:solidFill>
                <a:effectLst/>
                <a:latin typeface="+mn-lt"/>
                <a:ea typeface="+mn-ea"/>
                <a:cs typeface="+mn-cs"/>
              </a:rPr>
              <a:t>, инженерные сооружения (</a:t>
            </a:r>
            <a:r>
              <a:rPr lang="ru-RU" sz="1200" b="0" i="0" kern="1200" dirty="0" err="1" smtClean="0">
                <a:solidFill>
                  <a:schemeClr val="tx1"/>
                </a:solidFill>
                <a:effectLst/>
                <a:latin typeface="+mn-lt"/>
                <a:ea typeface="+mn-ea"/>
                <a:cs typeface="+mn-cs"/>
              </a:rPr>
              <a:t>Фаросский</a:t>
            </a:r>
            <a:r>
              <a:rPr lang="ru-RU" sz="1200" b="0" i="0" kern="1200" dirty="0" smtClean="0">
                <a:solidFill>
                  <a:schemeClr val="tx1"/>
                </a:solidFill>
                <a:effectLst/>
                <a:latin typeface="+mn-lt"/>
                <a:ea typeface="+mn-ea"/>
                <a:cs typeface="+mn-cs"/>
              </a:rPr>
              <a:t> маяк в Александрии). Синкретизм эллинистической религии повлиял на развитие типов храмов, святилищ, алтарей, мемориальных зданий, в которых сильнее, чем в гражданских постройках, сказалось взаимодействие с искусством Востока (святилище Асклепия на острове Кос, катакомбы Ком-</a:t>
            </a:r>
            <a:r>
              <a:rPr lang="ru-RU" sz="1200" b="0" i="0" kern="1200" dirty="0" err="1" smtClean="0">
                <a:solidFill>
                  <a:schemeClr val="tx1"/>
                </a:solidFill>
                <a:effectLst/>
                <a:latin typeface="+mn-lt"/>
                <a:ea typeface="+mn-ea"/>
                <a:cs typeface="+mn-cs"/>
              </a:rPr>
              <a:t>эш</a:t>
            </a:r>
            <a:r>
              <a:rPr lang="ru-RU" sz="1200" b="0" i="0" kern="1200" dirty="0" smtClean="0">
                <a:solidFill>
                  <a:schemeClr val="tx1"/>
                </a:solidFill>
                <a:effectLst/>
                <a:latin typeface="+mn-lt"/>
                <a:ea typeface="+mn-ea"/>
                <a:cs typeface="+mn-cs"/>
              </a:rPr>
              <a:t>-</a:t>
            </a:r>
            <a:r>
              <a:rPr lang="ru-RU" sz="1200" b="0" i="0" kern="1200" dirty="0" err="1" smtClean="0">
                <a:solidFill>
                  <a:schemeClr val="tx1"/>
                </a:solidFill>
                <a:effectLst/>
                <a:latin typeface="+mn-lt"/>
                <a:ea typeface="+mn-ea"/>
                <a:cs typeface="+mn-cs"/>
              </a:rPr>
              <a:t>Шукафа</a:t>
            </a:r>
            <a:r>
              <a:rPr lang="ru-RU" sz="1200" b="0" i="0" kern="1200" dirty="0" smtClean="0">
                <a:solidFill>
                  <a:schemeClr val="tx1"/>
                </a:solidFill>
                <a:effectLst/>
                <a:latin typeface="+mn-lt"/>
                <a:ea typeface="+mn-ea"/>
                <a:cs typeface="+mn-cs"/>
              </a:rPr>
              <a:t> в Александрии, городище Ай-</a:t>
            </a:r>
            <a:r>
              <a:rPr lang="ru-RU" sz="1200" b="0" i="0" kern="1200" dirty="0" err="1" smtClean="0">
                <a:solidFill>
                  <a:schemeClr val="tx1"/>
                </a:solidFill>
                <a:effectLst/>
                <a:latin typeface="+mn-lt"/>
                <a:ea typeface="+mn-ea"/>
                <a:cs typeface="+mn-cs"/>
              </a:rPr>
              <a:t>Ханум</a:t>
            </a:r>
            <a:r>
              <a:rPr lang="ru-RU" sz="1200" b="0" i="0" kern="1200" dirty="0" smtClean="0">
                <a:solidFill>
                  <a:schemeClr val="tx1"/>
                </a:solidFill>
                <a:effectLst/>
                <a:latin typeface="+mn-lt"/>
                <a:ea typeface="+mn-ea"/>
                <a:cs typeface="+mn-cs"/>
              </a:rPr>
              <a:t> в Северном Афганистане). Своеобразие эллинистического зодчества нашло выражение в эффектных пластин, композициях алтарей Малой Азии (алтарь Зевса в Пергаме). Эллинистический ордер отличается свободным отношением к традиционной схеме и тенденцией к усилению декоративно-оформительских функции за счёт конструктивной. В восточно-эллинистическом искусстве греческого ордера подверглись местной интерпретации. В изобразительном искусстве сосуществование противоречивых тенденций проявилось как в различиях художественных школ, так и в разработке черт, наметившихся в греческой скульптуре IV в. до н. э.,- экспрессивности пластики </a:t>
            </a:r>
            <a:r>
              <a:rPr lang="ru-RU" sz="1200" b="0" i="0" kern="1200" dirty="0" err="1" smtClean="0">
                <a:solidFill>
                  <a:schemeClr val="tx1"/>
                </a:solidFill>
                <a:effectLst/>
                <a:latin typeface="+mn-lt"/>
                <a:ea typeface="+mn-ea"/>
                <a:cs typeface="+mn-cs"/>
              </a:rPr>
              <a:t>Скопаса</a:t>
            </a:r>
            <a:r>
              <a:rPr lang="ru-RU" sz="1200" b="0" i="0" kern="1200" dirty="0" smtClean="0">
                <a:solidFill>
                  <a:schemeClr val="tx1"/>
                </a:solidFill>
                <a:effectLst/>
                <a:latin typeface="+mn-lt"/>
                <a:ea typeface="+mn-ea"/>
                <a:cs typeface="+mn-cs"/>
              </a:rPr>
              <a:t>, лиричности произведений Праксителя, динамичности форм в работах </a:t>
            </a:r>
            <a:r>
              <a:rPr lang="ru-RU" sz="1200" b="0" i="0" kern="1200" dirty="0" err="1" smtClean="0">
                <a:solidFill>
                  <a:schemeClr val="tx1"/>
                </a:solidFill>
                <a:effectLst/>
                <a:latin typeface="+mn-lt"/>
                <a:ea typeface="+mn-ea"/>
                <a:cs typeface="+mn-cs"/>
              </a:rPr>
              <a:t>Лисиппа</a:t>
            </a:r>
            <a:r>
              <a:rPr lang="ru-RU" sz="1200" b="0" i="0" kern="1200" dirty="0" smtClean="0">
                <a:solidFill>
                  <a:schemeClr val="tx1"/>
                </a:solidFill>
                <a:effectLst/>
                <a:latin typeface="+mn-lt"/>
                <a:ea typeface="+mn-ea"/>
                <a:cs typeface="+mn-cs"/>
              </a:rPr>
              <a:t>. Наряду с творческим использованием классического наследия, созданием гармонических образов (Афродита </a:t>
            </a:r>
            <a:r>
              <a:rPr lang="ru-RU" sz="1200" b="0" i="0" kern="1200" dirty="0" err="1" smtClean="0">
                <a:solidFill>
                  <a:schemeClr val="tx1"/>
                </a:solidFill>
                <a:effectLst/>
                <a:latin typeface="+mn-lt"/>
                <a:ea typeface="+mn-ea"/>
                <a:cs typeface="+mn-cs"/>
              </a:rPr>
              <a:t>Мелосская</a:t>
            </a:r>
            <a:r>
              <a:rPr lang="ru-RU" sz="1200" b="0" i="0" kern="1200" dirty="0" smtClean="0">
                <a:solidFill>
                  <a:schemeClr val="tx1"/>
                </a:solidFill>
                <a:effectLst/>
                <a:latin typeface="+mn-lt"/>
                <a:ea typeface="+mn-ea"/>
                <a:cs typeface="+mn-cs"/>
              </a:rPr>
              <a:t>, мрамор, II в. до н. э., скульптор </a:t>
            </a:r>
            <a:r>
              <a:rPr lang="ru-RU" sz="1200" b="0" i="0" kern="1200" dirty="0" err="1" smtClean="0">
                <a:solidFill>
                  <a:schemeClr val="tx1"/>
                </a:solidFill>
                <a:effectLst/>
                <a:latin typeface="+mn-lt"/>
                <a:ea typeface="+mn-ea"/>
                <a:cs typeface="+mn-cs"/>
              </a:rPr>
              <a:t>Агесандр</a:t>
            </a:r>
            <a:r>
              <a:rPr lang="ru-RU" sz="1200" b="0" i="0" kern="1200" dirty="0" smtClean="0">
                <a:solidFill>
                  <a:schemeClr val="tx1"/>
                </a:solidFill>
                <a:effectLst/>
                <a:latin typeface="+mn-lt"/>
                <a:ea typeface="+mn-ea"/>
                <a:cs typeface="+mn-cs"/>
              </a:rPr>
              <a:t>) существовала тенденция механического подражания классике, порождавшая внутренне холодные, </a:t>
            </a:r>
            <a:r>
              <a:rPr lang="ru-RU" sz="1200" b="0" i="0" kern="1200" dirty="0" err="1" smtClean="0">
                <a:solidFill>
                  <a:schemeClr val="tx1"/>
                </a:solidFill>
                <a:effectLst/>
                <a:latin typeface="+mn-lt"/>
                <a:ea typeface="+mn-ea"/>
                <a:cs typeface="+mn-cs"/>
              </a:rPr>
              <a:t>лжепатетические</a:t>
            </a:r>
            <a:r>
              <a:rPr lang="ru-RU" sz="1200" b="0" i="0" kern="1200" dirty="0" smtClean="0">
                <a:solidFill>
                  <a:schemeClr val="tx1"/>
                </a:solidFill>
                <a:effectLst/>
                <a:latin typeface="+mn-lt"/>
                <a:ea typeface="+mn-ea"/>
                <a:cs typeface="+mn-cs"/>
              </a:rPr>
              <a:t> произведения. Скульптура перестала служить гражданственным идеалам полиса; в ней нарастали отвлечённость, декоративность, повествовательность, подчас иллюстративность ("Лаокоон", мрамор, I в. до н. э., скульпторы </a:t>
            </a:r>
            <a:r>
              <a:rPr lang="ru-RU" sz="1200" b="0" i="0" kern="1200" dirty="0" err="1" smtClean="0">
                <a:solidFill>
                  <a:schemeClr val="tx1"/>
                </a:solidFill>
                <a:effectLst/>
                <a:latin typeface="+mn-lt"/>
                <a:ea typeface="+mn-ea"/>
                <a:cs typeface="+mn-cs"/>
              </a:rPr>
              <a:t>Агесандр</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Полидор</a:t>
            </a:r>
            <a:r>
              <a:rPr lang="ru-RU" sz="1200" b="0" i="0" kern="1200" dirty="0" smtClean="0">
                <a:solidFill>
                  <a:schemeClr val="tx1"/>
                </a:solidFill>
                <a:effectLst/>
                <a:latin typeface="+mn-lt"/>
                <a:ea typeface="+mn-ea"/>
                <a:cs typeface="+mn-cs"/>
              </a:rPr>
              <a:t>, </a:t>
            </a:r>
            <a:r>
              <a:rPr lang="ru-RU" sz="1200" b="0" i="0" kern="1200" dirty="0" err="1" smtClean="0">
                <a:solidFill>
                  <a:schemeClr val="tx1"/>
                </a:solidFill>
                <a:effectLst/>
                <a:latin typeface="+mn-lt"/>
                <a:ea typeface="+mn-ea"/>
                <a:cs typeface="+mn-cs"/>
              </a:rPr>
              <a:t>Атенодор</a:t>
            </a:r>
            <a:r>
              <a:rPr lang="ru-RU" sz="1200" b="0" i="0" kern="1200" dirty="0" smtClean="0">
                <a:solidFill>
                  <a:schemeClr val="tx1"/>
                </a:solidFill>
                <a:effectLst/>
                <a:latin typeface="+mn-lt"/>
                <a:ea typeface="+mn-ea"/>
                <a:cs typeface="+mn-cs"/>
              </a:rPr>
              <a:t>). Характерные для ряда школ эллинистической пластики драматизм, экспрессия и патетическая страстность, призванные активно воздействовать на зрителя, внутренняя напряжённость образов и внешняя эффектность форм, построенных на взаимодействии с окружающим пространством, неожиданные ракурсы и динамичные жесты, сложный рисунок композиции и смелые контрасты света и тени наиболее ярко выражены в горельефном фризе алтаря Зевса в Пергаме (мрамор, II в. до н. э.), статуе Нике </a:t>
            </a:r>
            <a:r>
              <a:rPr lang="ru-RU" sz="1200" b="0" i="0" kern="1200" dirty="0" err="1" smtClean="0">
                <a:solidFill>
                  <a:schemeClr val="tx1"/>
                </a:solidFill>
                <a:effectLst/>
                <a:latin typeface="+mn-lt"/>
                <a:ea typeface="+mn-ea"/>
                <a:cs typeface="+mn-cs"/>
              </a:rPr>
              <a:t>Самофракийской</a:t>
            </a:r>
            <a:r>
              <a:rPr lang="ru-RU" sz="1200" b="0" i="0" kern="1200" dirty="0" smtClean="0">
                <a:solidFill>
                  <a:schemeClr val="tx1"/>
                </a:solidFill>
                <a:effectLst/>
                <a:latin typeface="+mn-lt"/>
                <a:ea typeface="+mn-ea"/>
                <a:cs typeface="+mn-cs"/>
              </a:rPr>
              <a:t> (мрамор, II в. до н. э.). Многоплановость и противоречивость эллинистической скульптуры проявились в сосуществовании идеализированных портретов монархов, гигантских статуй божеств ("Колосс Родосский", не сохранился), гротескных мифических (силены, сатиры) или жанровых, интимных образов, острохарактерных изображений стариков, драматических "портретов философов". Широкое развитие получила садово-парковая скульптура, проникнутая настроениями гедонизма. О работе эллинистических скульпторов на Востоке можно судить по ряду портретов греко-бактрийских монархов и храмовым статуям. В эллинистической живописи (фрески, мозаики; в основном известны по римским копиям из Помпеи и Геркуланума), как и в скульптуре, наряду с </a:t>
            </a:r>
            <a:r>
              <a:rPr lang="ru-RU" sz="1200" b="0" i="0" kern="1200" dirty="0" err="1" smtClean="0">
                <a:solidFill>
                  <a:schemeClr val="tx1"/>
                </a:solidFill>
                <a:effectLst/>
                <a:latin typeface="+mn-lt"/>
                <a:ea typeface="+mn-ea"/>
                <a:cs typeface="+mn-cs"/>
              </a:rPr>
              <a:t>классицизирующей</a:t>
            </a:r>
            <a:r>
              <a:rPr lang="ru-RU" sz="1200" b="0" i="0" kern="1200" dirty="0" smtClean="0">
                <a:solidFill>
                  <a:schemeClr val="tx1"/>
                </a:solidFill>
                <a:effectLst/>
                <a:latin typeface="+mn-lt"/>
                <a:ea typeface="+mn-ea"/>
                <a:cs typeface="+mn-cs"/>
              </a:rPr>
              <a:t> концепцией развивалась более свободная экспрессивная манера изображения; эволюционировали и сосуществовали такие черты, как повествовательность, декоративность, эскизность. Монументальным, спокойным композициям ("</a:t>
            </a:r>
            <a:r>
              <a:rPr lang="ru-RU" sz="1200" b="0" i="0" kern="1200" dirty="0" err="1" smtClean="0">
                <a:solidFill>
                  <a:schemeClr val="tx1"/>
                </a:solidFill>
                <a:effectLst/>
                <a:latin typeface="+mn-lt"/>
                <a:ea typeface="+mn-ea"/>
                <a:cs typeface="+mn-cs"/>
              </a:rPr>
              <a:t>Хирон</a:t>
            </a:r>
            <a:r>
              <a:rPr lang="ru-RU" sz="1200" b="0" i="0" kern="1200" dirty="0" smtClean="0">
                <a:solidFill>
                  <a:schemeClr val="tx1"/>
                </a:solidFill>
                <a:effectLst/>
                <a:latin typeface="+mn-lt"/>
                <a:ea typeface="+mn-ea"/>
                <a:cs typeface="+mn-cs"/>
              </a:rPr>
              <a:t>, воспитывающий Ахилла", фреска из Геркуланума, по оригиналу последней трети IV в. до н. э.) противостоят динамичные, смелые по рисунку сцены. Преобладают мифологические сюжеты, темы неожиданных драматических встреч или трагических ситуаций ("Медея перед убийством своих детей", фреска из Помпеи, римская копия I в. до н. э. по эллинистическому оригиналу). Интерес к человеческой индивидуальности проявился в создании ярких жанр, образов ("Уличные музыканты", художник </a:t>
            </a:r>
            <a:r>
              <a:rPr lang="ru-RU" sz="1200" b="0" i="0" kern="1200" dirty="0" err="1" smtClean="0">
                <a:solidFill>
                  <a:schemeClr val="tx1"/>
                </a:solidFill>
                <a:effectLst/>
                <a:latin typeface="+mn-lt"/>
                <a:ea typeface="+mn-ea"/>
                <a:cs typeface="+mn-cs"/>
              </a:rPr>
              <a:t>Диоскурид</a:t>
            </a:r>
            <a:r>
              <a:rPr lang="ru-RU" sz="1200" b="0" i="0" kern="1200" dirty="0" smtClean="0">
                <a:solidFill>
                  <a:schemeClr val="tx1"/>
                </a:solidFill>
                <a:effectLst/>
                <a:latin typeface="+mn-lt"/>
                <a:ea typeface="+mn-ea"/>
                <a:cs typeface="+mn-cs"/>
              </a:rPr>
              <a:t> из </a:t>
            </a:r>
            <a:r>
              <a:rPr lang="ru-RU" sz="1200" b="0" i="0" kern="1200" dirty="0" err="1" smtClean="0">
                <a:solidFill>
                  <a:schemeClr val="tx1"/>
                </a:solidFill>
                <a:effectLst/>
                <a:latin typeface="+mn-lt"/>
                <a:ea typeface="+mn-ea"/>
                <a:cs typeface="+mn-cs"/>
              </a:rPr>
              <a:t>Самоса</a:t>
            </a:r>
            <a:r>
              <a:rPr lang="ru-RU" sz="1200" b="0" i="0" kern="1200" dirty="0" smtClean="0">
                <a:solidFill>
                  <a:schemeClr val="tx1"/>
                </a:solidFill>
                <a:effectLst/>
                <a:latin typeface="+mn-lt"/>
                <a:ea typeface="+mn-ea"/>
                <a:cs typeface="+mn-cs"/>
              </a:rPr>
              <a:t>, мозаика, конец II в. до н. э.). Общие для эллинистического искусства тенденции прослеживаются в вазописи, глиптике, </a:t>
            </a:r>
            <a:r>
              <a:rPr lang="ru-RU" sz="1200" b="0" i="0" kern="1200" dirty="0" err="1" smtClean="0">
                <a:solidFill>
                  <a:schemeClr val="tx1"/>
                </a:solidFill>
                <a:effectLst/>
                <a:latin typeface="+mn-lt"/>
                <a:ea typeface="+mn-ea"/>
                <a:cs typeface="+mn-cs"/>
              </a:rPr>
              <a:t>торевтике</a:t>
            </a:r>
            <a:r>
              <a:rPr lang="ru-RU" sz="1200" b="0" i="0" kern="1200" dirty="0" smtClean="0">
                <a:solidFill>
                  <a:schemeClr val="tx1"/>
                </a:solidFill>
                <a:effectLst/>
                <a:latin typeface="+mn-lt"/>
                <a:ea typeface="+mn-ea"/>
                <a:cs typeface="+mn-cs"/>
              </a:rPr>
              <a:t>, художественных сосудах из стекла. Влияние эллинистического искусства сказалось во многих областях древнего мира: от Карфагена и Древнего Рима на западе до Синьцзяна (Китай) на востоке; эллинистические художественные принципы творчески перерабатывались в искусстве Византии, Ирана, Средней Азии.</a:t>
            </a:r>
          </a:p>
          <a:p>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13</a:t>
            </a:fld>
            <a:endParaRPr lang="ru-RU"/>
          </a:p>
        </p:txBody>
      </p:sp>
    </p:spTree>
    <p:extLst>
      <p:ext uri="{BB962C8B-B14F-4D97-AF65-F5344CB8AC3E}">
        <p14:creationId xmlns:p14="http://schemas.microsoft.com/office/powerpoint/2010/main" val="2778794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effectLst/>
                <a:latin typeface="+mn-lt"/>
                <a:ea typeface="+mn-ea"/>
                <a:cs typeface="+mn-cs"/>
              </a:rPr>
              <a:t/>
            </a:r>
            <a:br>
              <a:rPr lang="ru-RU" sz="1200" b="0" i="0" kern="1200" dirty="0" smtClean="0">
                <a:solidFill>
                  <a:schemeClr val="tx1"/>
                </a:solidFill>
                <a:effectLst/>
                <a:latin typeface="+mn-lt"/>
                <a:ea typeface="+mn-ea"/>
                <a:cs typeface="+mn-cs"/>
              </a:rPr>
            </a:br>
            <a:r>
              <a:rPr lang="ru-RU" sz="1200" b="0" i="0" kern="1200" dirty="0" smtClean="0">
                <a:solidFill>
                  <a:schemeClr val="tx1"/>
                </a:solidFill>
                <a:effectLst/>
                <a:latin typeface="+mn-lt"/>
                <a:ea typeface="+mn-ea"/>
                <a:cs typeface="+mn-cs"/>
              </a:rPr>
              <a:t>Эмали различают по способу нанесения и закрепления на поверхности материала. Перегородчатые эмали заполняют ячейки, образованные тонкими металлическими перегородками, припаянными на металлическую поверхность ребром по линиям узора; передают чёткие линии контура. Выемчатые эмали заполняют углубления (сделанные резьбой, штамповкой или при отливке) в толще металла; отличаются большой интенсивностью цвета. Эмали по рельефу (чеканному, литому), прозрачные и глухие, позволяют передать объёмные формы, достигать живописных эффектов, так как при плавлении эмалевая масса стекает с высоких частей рельефа и появляются сочетания прозрачных и непрозрачных пятен, дающие ощущение теней. В расписной (живописной) эмали изделие из металла покрывается эмалями и по ней расписывается эмалевыми красками (с XVII в. огнеупорными). Эмали бывает также по скани (филиграни), гравировке, с золотыми и серебряными накладками. Наиболее ранние из дошедших эмалей - золотые украшения и амулеты Древнего Египта, близкие по технике к перегородчатым. Лучший образец ранней европейской перегородчатой эмали - облицовка стенок алтаря в церкви </a:t>
            </a:r>
            <a:r>
              <a:rPr lang="ru-RU" sz="1200" b="0" i="0" kern="1200" dirty="0" err="1" smtClean="0">
                <a:solidFill>
                  <a:schemeClr val="tx1"/>
                </a:solidFill>
                <a:effectLst/>
                <a:latin typeface="+mn-lt"/>
                <a:ea typeface="+mn-ea"/>
                <a:cs typeface="+mn-cs"/>
              </a:rPr>
              <a:t>Сант-Амброджо</a:t>
            </a:r>
            <a:r>
              <a:rPr lang="ru-RU" sz="1200" b="0" i="0" kern="1200" dirty="0" smtClean="0">
                <a:solidFill>
                  <a:schemeClr val="tx1"/>
                </a:solidFill>
                <a:effectLst/>
                <a:latin typeface="+mn-lt"/>
                <a:ea typeface="+mn-ea"/>
                <a:cs typeface="+mn-cs"/>
              </a:rPr>
              <a:t> в Милане (мастер </a:t>
            </a:r>
            <a:r>
              <a:rPr lang="ru-RU" sz="1200" b="0" i="0" kern="1200" dirty="0" err="1" smtClean="0">
                <a:solidFill>
                  <a:schemeClr val="tx1"/>
                </a:solidFill>
                <a:effectLst/>
                <a:latin typeface="+mn-lt"/>
                <a:ea typeface="+mn-ea"/>
                <a:cs typeface="+mn-cs"/>
              </a:rPr>
              <a:t>Вольвиниус</a:t>
            </a:r>
            <a:r>
              <a:rPr lang="ru-RU" sz="1200" b="0" i="0" kern="1200" dirty="0" smtClean="0">
                <a:solidFill>
                  <a:schemeClr val="tx1"/>
                </a:solidFill>
                <a:effectLst/>
                <a:latin typeface="+mn-lt"/>
                <a:ea typeface="+mn-ea"/>
                <a:cs typeface="+mn-cs"/>
              </a:rPr>
              <a:t>, IX в.). В Византии в X-XII вв. была развита перегородчатая эмаль на золоте. К начала XII в. сложились европейские школы эмали: </a:t>
            </a:r>
            <a:r>
              <a:rPr lang="ru-RU" sz="1200" b="0" i="0" kern="1200" dirty="0" err="1" smtClean="0">
                <a:solidFill>
                  <a:schemeClr val="tx1"/>
                </a:solidFill>
                <a:effectLst/>
                <a:latin typeface="+mn-lt"/>
                <a:ea typeface="+mn-ea"/>
                <a:cs typeface="+mn-cs"/>
              </a:rPr>
              <a:t>маасская</a:t>
            </a:r>
            <a:r>
              <a:rPr lang="ru-RU" sz="1200" b="0" i="0" kern="1200" dirty="0" smtClean="0">
                <a:solidFill>
                  <a:schemeClr val="tx1"/>
                </a:solidFill>
                <a:effectLst/>
                <a:latin typeface="+mn-lt"/>
                <a:ea typeface="+mn-ea"/>
                <a:cs typeface="+mn-cs"/>
              </a:rPr>
              <a:t> - в долине реки Маас, в Лотарингии (мастера </a:t>
            </a:r>
            <a:r>
              <a:rPr lang="ru-RU" sz="1200" b="0" i="0" kern="1200" dirty="0" err="1" smtClean="0">
                <a:solidFill>
                  <a:schemeClr val="tx1"/>
                </a:solidFill>
                <a:effectLst/>
                <a:latin typeface="+mn-lt"/>
                <a:ea typeface="+mn-ea"/>
                <a:cs typeface="+mn-cs"/>
              </a:rPr>
              <a:t>Годфруа</a:t>
            </a:r>
            <a:r>
              <a:rPr lang="ru-RU" sz="1200" b="0" i="0" kern="1200" dirty="0" smtClean="0">
                <a:solidFill>
                  <a:schemeClr val="tx1"/>
                </a:solidFill>
                <a:effectLst/>
                <a:latin typeface="+mn-lt"/>
                <a:ea typeface="+mn-ea"/>
                <a:cs typeface="+mn-cs"/>
              </a:rPr>
              <a:t> де Клер и Николай из Вердена), рейнская с центром в Кёльне (мастера - монахи </a:t>
            </a:r>
            <a:r>
              <a:rPr lang="ru-RU" sz="1200" b="0" i="0" kern="1200" dirty="0" err="1" smtClean="0">
                <a:solidFill>
                  <a:schemeClr val="tx1"/>
                </a:solidFill>
                <a:effectLst/>
                <a:latin typeface="+mn-lt"/>
                <a:ea typeface="+mn-ea"/>
                <a:cs typeface="+mn-cs"/>
              </a:rPr>
              <a:t>Эйльбертус</a:t>
            </a:r>
            <a:r>
              <a:rPr lang="ru-RU" sz="1200" b="0" i="0" kern="1200" dirty="0" smtClean="0">
                <a:solidFill>
                  <a:schemeClr val="tx1"/>
                </a:solidFill>
                <a:effectLst/>
                <a:latin typeface="+mn-lt"/>
                <a:ea typeface="+mn-ea"/>
                <a:cs typeface="+mn-cs"/>
              </a:rPr>
              <a:t> и </a:t>
            </a:r>
            <a:r>
              <a:rPr lang="ru-RU" sz="1200" b="0" i="0" kern="1200" dirty="0" err="1" smtClean="0">
                <a:solidFill>
                  <a:schemeClr val="tx1"/>
                </a:solidFill>
                <a:effectLst/>
                <a:latin typeface="+mn-lt"/>
                <a:ea typeface="+mn-ea"/>
                <a:cs typeface="+mn-cs"/>
              </a:rPr>
              <a:t>Фридерикус</a:t>
            </a:r>
            <a:r>
              <a:rPr lang="ru-RU" sz="1200" b="0" i="0" kern="1200" dirty="0" smtClean="0">
                <a:solidFill>
                  <a:schemeClr val="tx1"/>
                </a:solidFill>
                <a:effectLst/>
                <a:latin typeface="+mn-lt"/>
                <a:ea typeface="+mn-ea"/>
                <a:cs typeface="+mn-cs"/>
              </a:rPr>
              <a:t>), школа </a:t>
            </a:r>
            <a:r>
              <a:rPr lang="ru-RU" sz="1200" b="0" i="0" kern="1200" dirty="0" err="1" smtClean="0">
                <a:solidFill>
                  <a:schemeClr val="tx1"/>
                </a:solidFill>
                <a:effectLst/>
                <a:latin typeface="+mn-lt"/>
                <a:ea typeface="+mn-ea"/>
                <a:cs typeface="+mn-cs"/>
              </a:rPr>
              <a:t>лиможской</a:t>
            </a:r>
            <a:r>
              <a:rPr lang="ru-RU" sz="1200" b="0" i="0" kern="1200" dirty="0" smtClean="0">
                <a:solidFill>
                  <a:schemeClr val="tx1"/>
                </a:solidFill>
                <a:effectLst/>
                <a:latin typeface="+mn-lt"/>
                <a:ea typeface="+mn-ea"/>
                <a:cs typeface="+mn-cs"/>
              </a:rPr>
              <a:t> эмали. Европейские эмали, в основном украшавшие церковную утварь, органически связаны с убранством соборов, витражами. С конца XIV - начала XV вв. в технике эмали выполнялись предметы светского характера. Глухие эмали сменялись прозрачными эмалями по гравировке с введением золотых линий и накладок. В XVIII в. на первый план выдвинулись эмалевая портретная миниатюра и живопись, стилистически близкие станковой живописи. Трудоёмкая техника эмали пришла в упадок в XIX в. и возродилась лишь в эпоху господства стиля "модерн" в Париже, Брюсселе, Вене - изготовление украшений, табакерок, вееров - в сочетании с драгоценными камнями, жемчугом и пр. (К. </a:t>
            </a:r>
            <a:r>
              <a:rPr lang="ru-RU" sz="1200" b="0" i="0" kern="1200" dirty="0" err="1" smtClean="0">
                <a:solidFill>
                  <a:schemeClr val="tx1"/>
                </a:solidFill>
                <a:effectLst/>
                <a:latin typeface="+mn-lt"/>
                <a:ea typeface="+mn-ea"/>
                <a:cs typeface="+mn-cs"/>
              </a:rPr>
              <a:t>Поплен</a:t>
            </a:r>
            <a:r>
              <a:rPr lang="ru-RU" sz="1200" b="0" i="0" kern="1200" dirty="0" smtClean="0">
                <a:solidFill>
                  <a:schemeClr val="tx1"/>
                </a:solidFill>
                <a:effectLst/>
                <a:latin typeface="+mn-lt"/>
                <a:ea typeface="+mn-ea"/>
                <a:cs typeface="+mn-cs"/>
              </a:rPr>
              <a:t>, Р. </a:t>
            </a:r>
            <a:r>
              <a:rPr lang="ru-RU" sz="1200" b="0" i="0" kern="1200" dirty="0" err="1" smtClean="0">
                <a:solidFill>
                  <a:schemeClr val="tx1"/>
                </a:solidFill>
                <a:effectLst/>
                <a:latin typeface="+mn-lt"/>
                <a:ea typeface="+mn-ea"/>
                <a:cs typeface="+mn-cs"/>
              </a:rPr>
              <a:t>Лалик</a:t>
            </a:r>
            <a:r>
              <a:rPr lang="ru-RU" sz="1200" b="0" i="0" kern="1200" dirty="0" smtClean="0">
                <a:solidFill>
                  <a:schemeClr val="tx1"/>
                </a:solidFill>
                <a:effectLst/>
                <a:latin typeface="+mn-lt"/>
                <a:ea typeface="+mn-ea"/>
                <a:cs typeface="+mn-cs"/>
              </a:rPr>
              <a:t>, П. Грандом). В Китае эмали известны с VII в.; широкое распространение получила в XIV-XVII вв. перегородчатая эмаль, украшавшая детали холодного оружия, коробочки, табакерки и т. п. символическими растительными мотивами, изображениями птиц и животных. Эмали изготовлялись в III-V вв. и в Приднепровье (браслеты, фибулы с выемчатой красной, голубой, зелёной и белой Э.). Сохранились перегородчатые эмали Киевской Руси XI в. Влияние Византии сказалось на русских перегородчатых эмалях XII - XIII вв. на серебре и золоте и средневековой грузинских перегородчатых эмалей на золоте, отличавшихся от византийских эмалей менее тонкой технической проработкой, от русских - более ярким цветом. В XVI-XVII вв. у московских мастеров получили распространение эмали по скани - прозрачные многоцветные эмали густых, насыщенных тонов на золотых изделиях, по сюжетам и орнаментике близкие украшению лицевых рукописей того же времени. В XVII в. в Сольвычегодске расцвело искусство расписной эмали ("</a:t>
            </a:r>
            <a:r>
              <a:rPr lang="ru-RU" sz="1200" b="0" i="0" kern="1200" dirty="0" err="1" smtClean="0">
                <a:solidFill>
                  <a:schemeClr val="tx1"/>
                </a:solidFill>
                <a:effectLst/>
                <a:latin typeface="+mn-lt"/>
                <a:ea typeface="+mn-ea"/>
                <a:cs typeface="+mn-cs"/>
              </a:rPr>
              <a:t>усольской</a:t>
            </a:r>
            <a:r>
              <a:rPr lang="ru-RU" sz="1200" b="0" i="0" kern="1200" dirty="0" smtClean="0">
                <a:solidFill>
                  <a:schemeClr val="tx1"/>
                </a:solidFill>
                <a:effectLst/>
                <a:latin typeface="+mn-lt"/>
                <a:ea typeface="+mn-ea"/>
                <a:cs typeface="+mn-cs"/>
              </a:rPr>
              <a:t>"). Развитие расписных эмалей по меди удешевило эмалевые изделия и расширило круг предметов, украшенных эмалями (помимо культовых предметов, ларцы, чарки, коробочки для румян, флаконы, ложечки и т. д.). В XVIII-XIX вв. в Ростове Великом изготовлялись иконы и др. изделия в технике расписных эмалей. В XVIII в. развилась эмалевая портретная миниатюра (Г. С. </a:t>
            </a:r>
            <a:r>
              <a:rPr lang="ru-RU" sz="1200" b="0" i="0" kern="1200" dirty="0" err="1" smtClean="0">
                <a:solidFill>
                  <a:schemeClr val="tx1"/>
                </a:solidFill>
                <a:effectLst/>
                <a:latin typeface="+mn-lt"/>
                <a:ea typeface="+mn-ea"/>
                <a:cs typeface="+mn-cs"/>
              </a:rPr>
              <a:t>Мусикийский</a:t>
            </a:r>
            <a:r>
              <a:rPr lang="ru-RU" sz="1200" b="0" i="0" kern="1200" dirty="0" smtClean="0">
                <a:solidFill>
                  <a:schemeClr val="tx1"/>
                </a:solidFill>
                <a:effectLst/>
                <a:latin typeface="+mn-lt"/>
                <a:ea typeface="+mn-ea"/>
                <a:cs typeface="+mn-cs"/>
              </a:rPr>
              <a:t>, А. Г. Овсов, И. П. </a:t>
            </a:r>
            <a:r>
              <a:rPr lang="ru-RU" sz="1200" b="0" i="0" kern="1200" dirty="0" err="1" smtClean="0">
                <a:solidFill>
                  <a:schemeClr val="tx1"/>
                </a:solidFill>
                <a:effectLst/>
                <a:latin typeface="+mn-lt"/>
                <a:ea typeface="+mn-ea"/>
                <a:cs typeface="+mn-cs"/>
              </a:rPr>
              <a:t>Рефусицкий</a:t>
            </a:r>
            <a:r>
              <a:rPr lang="ru-RU" sz="1200" b="0" i="0" kern="1200" dirty="0" smtClean="0">
                <a:solidFill>
                  <a:schemeClr val="tx1"/>
                </a:solidFill>
                <a:effectLst/>
                <a:latin typeface="+mn-lt"/>
                <a:ea typeface="+mn-ea"/>
                <a:cs typeface="+mn-cs"/>
              </a:rPr>
              <a:t>, живописец А. П. Антропов). М. В. Ломоносов разработал новую палитру эмалевых красок из отечеств, материалов; был учреждён эмальерный класс Петербургской Академии художеств (впервые упомянут в 1781 г.). В конце XIX - начале XX вв. изделия с эмалями изготовляли фирмы Фаберже, Хлебникова, </a:t>
            </a:r>
            <a:r>
              <a:rPr lang="ru-RU" sz="1200" b="0" i="0" kern="1200" dirty="0" err="1" smtClean="0">
                <a:solidFill>
                  <a:schemeClr val="tx1"/>
                </a:solidFill>
                <a:effectLst/>
                <a:latin typeface="+mn-lt"/>
                <a:ea typeface="+mn-ea"/>
                <a:cs typeface="+mn-cs"/>
              </a:rPr>
              <a:t>Овчинникова</a:t>
            </a:r>
            <a:r>
              <a:rPr lang="ru-RU" sz="1200" b="0" i="0" kern="1200" dirty="0" smtClean="0">
                <a:solidFill>
                  <a:schemeClr val="tx1"/>
                </a:solidFill>
                <a:effectLst/>
                <a:latin typeface="+mn-lt"/>
                <a:ea typeface="+mn-ea"/>
                <a:cs typeface="+mn-cs"/>
              </a:rPr>
              <a:t>, Грачёва. Крупным центром производства русской эмали в XX веке является фабрика "Ростовская финифть" в Ростове-Ярославском, продолжающая идущую с XVIII в. традицию живописных эмалей (броши, пудреницы, коробочки) в основном с декоративными цветочными композициями, а также сюжетными миниатюрами.</a:t>
            </a:r>
          </a:p>
          <a:p>
            <a:endParaRPr lang="ru-RU" sz="1200" b="0" i="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14</a:t>
            </a:fld>
            <a:endParaRPr lang="ru-RU"/>
          </a:p>
        </p:txBody>
      </p:sp>
    </p:spTree>
    <p:extLst>
      <p:ext uri="{BB962C8B-B14F-4D97-AF65-F5344CB8AC3E}">
        <p14:creationId xmlns:p14="http://schemas.microsoft.com/office/powerpoint/2010/main" val="2536596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222DEFB-27E1-4568-A9FF-DF28E33DBEE8}" type="slidenum">
              <a:rPr lang="ru-RU" smtClean="0"/>
              <a:t>17</a:t>
            </a:fld>
            <a:endParaRPr lang="ru-RU"/>
          </a:p>
        </p:txBody>
      </p:sp>
    </p:spTree>
    <p:extLst>
      <p:ext uri="{BB962C8B-B14F-4D97-AF65-F5344CB8AC3E}">
        <p14:creationId xmlns:p14="http://schemas.microsoft.com/office/powerpoint/2010/main" val="3303980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8763000" cy="5943600"/>
            <a:chOff x="0" y="0"/>
            <a:chExt cx="5520" cy="3744"/>
          </a:xfrm>
        </p:grpSpPr>
        <p:sp>
          <p:nvSpPr>
            <p:cNvPr id="15363"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ru-RU" sz="2400">
                <a:solidFill>
                  <a:prstClr val="black"/>
                </a:solidFill>
                <a:latin typeface="Times New Roman" pitchFamily="18" charset="0"/>
              </a:endParaRPr>
            </a:p>
          </p:txBody>
        </p:sp>
        <p:grpSp>
          <p:nvGrpSpPr>
            <p:cNvPr id="3" name="Group 4"/>
            <p:cNvGrpSpPr>
              <a:grpSpLocks/>
            </p:cNvGrpSpPr>
            <p:nvPr userDrawn="1"/>
          </p:nvGrpSpPr>
          <p:grpSpPr bwMode="auto">
            <a:xfrm>
              <a:off x="0" y="2208"/>
              <a:ext cx="5520" cy="1536"/>
              <a:chOff x="0" y="2208"/>
              <a:chExt cx="5520" cy="1536"/>
            </a:xfrm>
          </p:grpSpPr>
          <p:sp>
            <p:nvSpPr>
              <p:cNvPr id="15365"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ru-RU" sz="2400">
                  <a:solidFill>
                    <a:prstClr val="black"/>
                  </a:solidFill>
                  <a:latin typeface="Times New Roman" pitchFamily="18" charset="0"/>
                </a:endParaRPr>
              </a:p>
            </p:txBody>
          </p:sp>
          <p:sp>
            <p:nvSpPr>
              <p:cNvPr id="15366"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ru-RU" sz="2400">
                  <a:solidFill>
                    <a:prstClr val="black"/>
                  </a:solidFill>
                  <a:latin typeface="Times New Roman" pitchFamily="18" charset="0"/>
                </a:endParaRPr>
              </a:p>
            </p:txBody>
          </p:sp>
          <p:sp>
            <p:nvSpPr>
              <p:cNvPr id="15367"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ru-RU">
                  <a:solidFill>
                    <a:prstClr val="black"/>
                  </a:solidFill>
                </a:endParaRPr>
              </a:p>
            </p:txBody>
          </p:sp>
        </p:grpSp>
        <p:grpSp>
          <p:nvGrpSpPr>
            <p:cNvPr id="4" name="Group 8"/>
            <p:cNvGrpSpPr>
              <a:grpSpLocks/>
            </p:cNvGrpSpPr>
            <p:nvPr userDrawn="1"/>
          </p:nvGrpSpPr>
          <p:grpSpPr bwMode="auto">
            <a:xfrm>
              <a:off x="400" y="336"/>
              <a:ext cx="5088" cy="192"/>
              <a:chOff x="400" y="336"/>
              <a:chExt cx="5088" cy="192"/>
            </a:xfrm>
          </p:grpSpPr>
          <p:sp>
            <p:nvSpPr>
              <p:cNvPr id="15369"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ru-RU" sz="2400">
                  <a:solidFill>
                    <a:prstClr val="black"/>
                  </a:solidFill>
                  <a:latin typeface="Times New Roman" pitchFamily="18" charset="0"/>
                </a:endParaRPr>
              </a:p>
            </p:txBody>
          </p:sp>
          <p:sp>
            <p:nvSpPr>
              <p:cNvPr id="15370"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ru-RU">
                  <a:solidFill>
                    <a:prstClr val="black"/>
                  </a:solidFill>
                </a:endParaRPr>
              </a:p>
            </p:txBody>
          </p:sp>
        </p:grpSp>
      </p:grpSp>
      <p:sp>
        <p:nvSpPr>
          <p:cNvPr id="15371" name="Rectangle 11"/>
          <p:cNvSpPr>
            <a:spLocks noGrp="1" noChangeArrowheads="1"/>
          </p:cNvSpPr>
          <p:nvPr>
            <p:ph type="ctrTitle"/>
          </p:nvPr>
        </p:nvSpPr>
        <p:spPr>
          <a:xfrm>
            <a:off x="2057400" y="1143000"/>
            <a:ext cx="6629400" cy="2209800"/>
          </a:xfrm>
        </p:spPr>
        <p:txBody>
          <a:bodyPr/>
          <a:lstStyle>
            <a:lvl1pPr>
              <a:defRPr sz="4800"/>
            </a:lvl1pPr>
          </a:lstStyle>
          <a:p>
            <a:r>
              <a:rPr lang="ru-RU" smtClean="0"/>
              <a:t>Образец заголовка</a:t>
            </a:r>
            <a:endParaRPr lang="ru-RU"/>
          </a:p>
        </p:txBody>
      </p:sp>
      <p:sp>
        <p:nvSpPr>
          <p:cNvPr id="1537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ru-RU" smtClean="0"/>
              <a:t>Образец подзаголовка</a:t>
            </a:r>
            <a:endParaRPr lang="ru-RU"/>
          </a:p>
        </p:txBody>
      </p:sp>
      <p:sp>
        <p:nvSpPr>
          <p:cNvPr id="15373" name="Rectangle 13"/>
          <p:cNvSpPr>
            <a:spLocks noGrp="1" noChangeArrowheads="1"/>
          </p:cNvSpPr>
          <p:nvPr>
            <p:ph type="dt" sz="half" idx="2"/>
          </p:nvPr>
        </p:nvSpPr>
        <p:spPr>
          <a:xfrm>
            <a:off x="912813" y="6251575"/>
            <a:ext cx="1905000" cy="457200"/>
          </a:xfrm>
        </p:spPr>
        <p:txBody>
          <a:bodyPr/>
          <a:lstStyle>
            <a:lvl1pPr>
              <a:defRPr/>
            </a:lvl1pPr>
          </a:lstStyle>
          <a:p>
            <a:fld id="{5B106E36-FD25-4E2D-B0AA-010F637433A0}" type="datetimeFigureOut">
              <a:rPr lang="ru-RU" smtClean="0">
                <a:solidFill>
                  <a:prstClr val="black"/>
                </a:solidFill>
              </a:rPr>
              <a:pPr/>
              <a:t>21.10.2012</a:t>
            </a:fld>
            <a:endParaRPr lang="ru-RU">
              <a:solidFill>
                <a:prstClr val="black"/>
              </a:solidFill>
            </a:endParaRPr>
          </a:p>
        </p:txBody>
      </p:sp>
      <p:sp>
        <p:nvSpPr>
          <p:cNvPr id="15374" name="Rectangle 14"/>
          <p:cNvSpPr>
            <a:spLocks noGrp="1" noChangeArrowheads="1"/>
          </p:cNvSpPr>
          <p:nvPr>
            <p:ph type="ftr" sz="quarter" idx="3"/>
          </p:nvPr>
        </p:nvSpPr>
        <p:spPr>
          <a:xfrm>
            <a:off x="3354388" y="6248400"/>
            <a:ext cx="2895600" cy="457200"/>
          </a:xfrm>
        </p:spPr>
        <p:txBody>
          <a:bodyPr/>
          <a:lstStyle>
            <a:lvl1pPr>
              <a:defRPr/>
            </a:lvl1pPr>
          </a:lstStyle>
          <a:p>
            <a:endParaRPr lang="ru-RU">
              <a:solidFill>
                <a:prstClr val="black"/>
              </a:solidFill>
            </a:endParaRPr>
          </a:p>
        </p:txBody>
      </p:sp>
      <p:sp>
        <p:nvSpPr>
          <p:cNvPr id="15375" name="Rectangle 15"/>
          <p:cNvSpPr>
            <a:spLocks noGrp="1" noChangeArrowheads="1"/>
          </p:cNvSpPr>
          <p:nvPr>
            <p:ph type="sldNum" sz="quarter" idx="4"/>
          </p:nvPr>
        </p:nvSpPr>
        <p:spPr/>
        <p:txBody>
          <a:bodyPr/>
          <a:lstStyle>
            <a:lvl1pPr>
              <a:defRPr/>
            </a:lvl1pPr>
          </a:lstStyle>
          <a:p>
            <a:fld id="{725C68B6-61C2-468F-89AB-4B9F7531AA68}" type="slidenum">
              <a:rPr lang="ru-RU" smtClean="0">
                <a:solidFill>
                  <a:prstClr val="black"/>
                </a:solidFill>
              </a:rPr>
              <a:pPr/>
              <a:t>‹#›</a:t>
            </a:fld>
            <a:endParaRPr lang="ru-RU">
              <a:solidFill>
                <a:prstClr val="black"/>
              </a:solidFill>
            </a:endParaRPr>
          </a:p>
        </p:txBody>
      </p:sp>
    </p:spTree>
    <p:extLst>
      <p:ext uri="{BB962C8B-B14F-4D97-AF65-F5344CB8AC3E}">
        <p14:creationId xmlns:p14="http://schemas.microsoft.com/office/powerpoint/2010/main" val="3306139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prstClr val="black"/>
                </a:solidFill>
              </a:rPr>
              <a:pPr/>
              <a:t>21.10.2012</a:t>
            </a:fld>
            <a:endParaRPr lang="ru-RU">
              <a:solidFill>
                <a:prstClr val="black"/>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prstClr val="black"/>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prstClr val="black"/>
                </a:solidFill>
              </a:rPr>
              <a:pPr/>
              <a:t>‹#›</a:t>
            </a:fld>
            <a:endParaRPr lang="ru-RU">
              <a:solidFill>
                <a:prstClr val="black"/>
              </a:solidFill>
            </a:endParaRPr>
          </a:p>
        </p:txBody>
      </p:sp>
    </p:spTree>
    <p:extLst>
      <p:ext uri="{BB962C8B-B14F-4D97-AF65-F5344CB8AC3E}">
        <p14:creationId xmlns:p14="http://schemas.microsoft.com/office/powerpoint/2010/main" val="218435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3700" y="277813"/>
            <a:ext cx="19431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14400" y="277813"/>
            <a:ext cx="56769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prstClr val="black"/>
                </a:solidFill>
              </a:rPr>
              <a:pPr/>
              <a:t>21.10.2012</a:t>
            </a:fld>
            <a:endParaRPr lang="ru-RU">
              <a:solidFill>
                <a:prstClr val="black"/>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prstClr val="black"/>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prstClr val="black"/>
                </a:solidFill>
              </a:rPr>
              <a:pPr/>
              <a:t>‹#›</a:t>
            </a:fld>
            <a:endParaRPr lang="ru-RU">
              <a:solidFill>
                <a:prstClr val="black"/>
              </a:solidFill>
            </a:endParaRPr>
          </a:p>
        </p:txBody>
      </p:sp>
    </p:spTree>
    <p:extLst>
      <p:ext uri="{BB962C8B-B14F-4D97-AF65-F5344CB8AC3E}">
        <p14:creationId xmlns:p14="http://schemas.microsoft.com/office/powerpoint/2010/main" val="1629685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prstClr val="black"/>
                </a:solidFill>
              </a:rPr>
              <a:pPr/>
              <a:t>21.10.2012</a:t>
            </a:fld>
            <a:endParaRPr lang="ru-RU">
              <a:solidFill>
                <a:prstClr val="black"/>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prstClr val="black"/>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prstClr val="black"/>
                </a:solidFill>
              </a:rPr>
              <a:pPr/>
              <a:t>‹#›</a:t>
            </a:fld>
            <a:endParaRPr lang="ru-RU">
              <a:solidFill>
                <a:prstClr val="black"/>
              </a:solidFill>
            </a:endParaRPr>
          </a:p>
        </p:txBody>
      </p:sp>
    </p:spTree>
    <p:extLst>
      <p:ext uri="{BB962C8B-B14F-4D97-AF65-F5344CB8AC3E}">
        <p14:creationId xmlns:p14="http://schemas.microsoft.com/office/powerpoint/2010/main" val="421040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solidFill>
                  <a:prstClr val="black"/>
                </a:solidFill>
              </a:rPr>
              <a:pPr/>
              <a:t>21.10.2012</a:t>
            </a:fld>
            <a:endParaRPr lang="ru-RU">
              <a:solidFill>
                <a:prstClr val="black"/>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prstClr val="black"/>
              </a:solidFill>
            </a:endParaRPr>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solidFill>
                  <a:prstClr val="black"/>
                </a:solidFill>
              </a:rPr>
              <a:pPr/>
              <a:t>‹#›</a:t>
            </a:fld>
            <a:endParaRPr lang="ru-RU">
              <a:solidFill>
                <a:prstClr val="black"/>
              </a:solidFill>
            </a:endParaRPr>
          </a:p>
        </p:txBody>
      </p:sp>
    </p:spTree>
    <p:extLst>
      <p:ext uri="{BB962C8B-B14F-4D97-AF65-F5344CB8AC3E}">
        <p14:creationId xmlns:p14="http://schemas.microsoft.com/office/powerpoint/2010/main" val="2793901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prstClr val="black"/>
                </a:solidFill>
              </a:rPr>
              <a:pPr/>
              <a:t>21.10.2012</a:t>
            </a:fld>
            <a:endParaRPr lang="ru-RU">
              <a:solidFill>
                <a:prstClr val="black"/>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prstClr val="black"/>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prstClr val="black"/>
                </a:solidFill>
              </a:rPr>
              <a:pPr/>
              <a:t>‹#›</a:t>
            </a:fld>
            <a:endParaRPr lang="ru-RU">
              <a:solidFill>
                <a:prstClr val="black"/>
              </a:solidFill>
            </a:endParaRPr>
          </a:p>
        </p:txBody>
      </p:sp>
    </p:spTree>
    <p:extLst>
      <p:ext uri="{BB962C8B-B14F-4D97-AF65-F5344CB8AC3E}">
        <p14:creationId xmlns:p14="http://schemas.microsoft.com/office/powerpoint/2010/main" val="2891315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5B106E36-FD25-4E2D-B0AA-010F637433A0}" type="datetimeFigureOut">
              <a:rPr lang="ru-RU" smtClean="0">
                <a:solidFill>
                  <a:prstClr val="black"/>
                </a:solidFill>
              </a:rPr>
              <a:pPr/>
              <a:t>21.10.2012</a:t>
            </a:fld>
            <a:endParaRPr lang="ru-RU">
              <a:solidFill>
                <a:prstClr val="black"/>
              </a:solidFill>
            </a:endParaRPr>
          </a:p>
        </p:txBody>
      </p:sp>
      <p:sp>
        <p:nvSpPr>
          <p:cNvPr id="8" name="Нижний колонтитул 7"/>
          <p:cNvSpPr>
            <a:spLocks noGrp="1"/>
          </p:cNvSpPr>
          <p:nvPr>
            <p:ph type="ftr" sz="quarter" idx="11"/>
          </p:nvPr>
        </p:nvSpPr>
        <p:spPr/>
        <p:txBody>
          <a:bodyPr/>
          <a:lstStyle>
            <a:lvl1pPr>
              <a:defRPr/>
            </a:lvl1pPr>
          </a:lstStyle>
          <a:p>
            <a:endParaRPr lang="ru-RU">
              <a:solidFill>
                <a:prstClr val="black"/>
              </a:solidFill>
            </a:endParaRPr>
          </a:p>
        </p:txBody>
      </p:sp>
      <p:sp>
        <p:nvSpPr>
          <p:cNvPr id="9" name="Номер слайда 8"/>
          <p:cNvSpPr>
            <a:spLocks noGrp="1"/>
          </p:cNvSpPr>
          <p:nvPr>
            <p:ph type="sldNum" sz="quarter" idx="12"/>
          </p:nvPr>
        </p:nvSpPr>
        <p:spPr/>
        <p:txBody>
          <a:bodyPr/>
          <a:lstStyle>
            <a:lvl1pPr>
              <a:defRPr/>
            </a:lvl1pPr>
          </a:lstStyle>
          <a:p>
            <a:fld id="{725C68B6-61C2-468F-89AB-4B9F7531AA68}" type="slidenum">
              <a:rPr lang="ru-RU" smtClean="0">
                <a:solidFill>
                  <a:prstClr val="black"/>
                </a:solidFill>
              </a:rPr>
              <a:pPr/>
              <a:t>‹#›</a:t>
            </a:fld>
            <a:endParaRPr lang="ru-RU">
              <a:solidFill>
                <a:prstClr val="black"/>
              </a:solidFill>
            </a:endParaRPr>
          </a:p>
        </p:txBody>
      </p:sp>
    </p:spTree>
    <p:extLst>
      <p:ext uri="{BB962C8B-B14F-4D97-AF65-F5344CB8AC3E}">
        <p14:creationId xmlns:p14="http://schemas.microsoft.com/office/powerpoint/2010/main" val="2632654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5B106E36-FD25-4E2D-B0AA-010F637433A0}" type="datetimeFigureOut">
              <a:rPr lang="ru-RU" smtClean="0">
                <a:solidFill>
                  <a:prstClr val="black"/>
                </a:solidFill>
              </a:rPr>
              <a:pPr/>
              <a:t>21.10.2012</a:t>
            </a:fld>
            <a:endParaRPr lang="ru-RU">
              <a:solidFill>
                <a:prstClr val="black"/>
              </a:solidFill>
            </a:endParaRPr>
          </a:p>
        </p:txBody>
      </p:sp>
      <p:sp>
        <p:nvSpPr>
          <p:cNvPr id="4" name="Нижний колонтитул 3"/>
          <p:cNvSpPr>
            <a:spLocks noGrp="1"/>
          </p:cNvSpPr>
          <p:nvPr>
            <p:ph type="ftr" sz="quarter" idx="11"/>
          </p:nvPr>
        </p:nvSpPr>
        <p:spPr/>
        <p:txBody>
          <a:bodyPr/>
          <a:lstStyle>
            <a:lvl1pPr>
              <a:defRPr/>
            </a:lvl1pPr>
          </a:lstStyle>
          <a:p>
            <a:endParaRPr lang="ru-RU">
              <a:solidFill>
                <a:prstClr val="black"/>
              </a:solidFill>
            </a:endParaRPr>
          </a:p>
        </p:txBody>
      </p:sp>
      <p:sp>
        <p:nvSpPr>
          <p:cNvPr id="5" name="Номер слайда 4"/>
          <p:cNvSpPr>
            <a:spLocks noGrp="1"/>
          </p:cNvSpPr>
          <p:nvPr>
            <p:ph type="sldNum" sz="quarter" idx="12"/>
          </p:nvPr>
        </p:nvSpPr>
        <p:spPr/>
        <p:txBody>
          <a:bodyPr/>
          <a:lstStyle>
            <a:lvl1pPr>
              <a:defRPr/>
            </a:lvl1pPr>
          </a:lstStyle>
          <a:p>
            <a:fld id="{725C68B6-61C2-468F-89AB-4B9F7531AA68}" type="slidenum">
              <a:rPr lang="ru-RU" smtClean="0">
                <a:solidFill>
                  <a:prstClr val="black"/>
                </a:solidFill>
              </a:rPr>
              <a:pPr/>
              <a:t>‹#›</a:t>
            </a:fld>
            <a:endParaRPr lang="ru-RU">
              <a:solidFill>
                <a:prstClr val="black"/>
              </a:solidFill>
            </a:endParaRPr>
          </a:p>
        </p:txBody>
      </p:sp>
    </p:spTree>
    <p:extLst>
      <p:ext uri="{BB962C8B-B14F-4D97-AF65-F5344CB8AC3E}">
        <p14:creationId xmlns:p14="http://schemas.microsoft.com/office/powerpoint/2010/main" val="2467450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5B106E36-FD25-4E2D-B0AA-010F637433A0}" type="datetimeFigureOut">
              <a:rPr lang="ru-RU" smtClean="0">
                <a:solidFill>
                  <a:prstClr val="black"/>
                </a:solidFill>
              </a:rPr>
              <a:pPr/>
              <a:t>21.10.2012</a:t>
            </a:fld>
            <a:endParaRPr lang="ru-RU">
              <a:solidFill>
                <a:prstClr val="black"/>
              </a:solidFill>
            </a:endParaRPr>
          </a:p>
        </p:txBody>
      </p:sp>
      <p:sp>
        <p:nvSpPr>
          <p:cNvPr id="3" name="Нижний колонтитул 2"/>
          <p:cNvSpPr>
            <a:spLocks noGrp="1"/>
          </p:cNvSpPr>
          <p:nvPr>
            <p:ph type="ftr" sz="quarter" idx="11"/>
          </p:nvPr>
        </p:nvSpPr>
        <p:spPr/>
        <p:txBody>
          <a:bodyPr/>
          <a:lstStyle>
            <a:lvl1pPr>
              <a:defRPr/>
            </a:lvl1pPr>
          </a:lstStyle>
          <a:p>
            <a:endParaRPr lang="ru-RU">
              <a:solidFill>
                <a:prstClr val="black"/>
              </a:solidFill>
            </a:endParaRPr>
          </a:p>
        </p:txBody>
      </p:sp>
      <p:sp>
        <p:nvSpPr>
          <p:cNvPr id="4" name="Номер слайда 3"/>
          <p:cNvSpPr>
            <a:spLocks noGrp="1"/>
          </p:cNvSpPr>
          <p:nvPr>
            <p:ph type="sldNum" sz="quarter" idx="12"/>
          </p:nvPr>
        </p:nvSpPr>
        <p:spPr/>
        <p:txBody>
          <a:bodyPr/>
          <a:lstStyle>
            <a:lvl1pPr>
              <a:defRPr/>
            </a:lvl1pPr>
          </a:lstStyle>
          <a:p>
            <a:fld id="{725C68B6-61C2-468F-89AB-4B9F7531AA68}" type="slidenum">
              <a:rPr lang="ru-RU" smtClean="0">
                <a:solidFill>
                  <a:prstClr val="black"/>
                </a:solidFill>
              </a:rPr>
              <a:pPr/>
              <a:t>‹#›</a:t>
            </a:fld>
            <a:endParaRPr lang="ru-RU">
              <a:solidFill>
                <a:prstClr val="black"/>
              </a:solidFill>
            </a:endParaRPr>
          </a:p>
        </p:txBody>
      </p:sp>
    </p:spTree>
    <p:extLst>
      <p:ext uri="{BB962C8B-B14F-4D97-AF65-F5344CB8AC3E}">
        <p14:creationId xmlns:p14="http://schemas.microsoft.com/office/powerpoint/2010/main" val="2491165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prstClr val="black"/>
                </a:solidFill>
              </a:rPr>
              <a:pPr/>
              <a:t>21.10.2012</a:t>
            </a:fld>
            <a:endParaRPr lang="ru-RU">
              <a:solidFill>
                <a:prstClr val="black"/>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prstClr val="black"/>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prstClr val="black"/>
                </a:solidFill>
              </a:rPr>
              <a:pPr/>
              <a:t>‹#›</a:t>
            </a:fld>
            <a:endParaRPr lang="ru-RU">
              <a:solidFill>
                <a:prstClr val="black"/>
              </a:solidFill>
            </a:endParaRPr>
          </a:p>
        </p:txBody>
      </p:sp>
    </p:spTree>
    <p:extLst>
      <p:ext uri="{BB962C8B-B14F-4D97-AF65-F5344CB8AC3E}">
        <p14:creationId xmlns:p14="http://schemas.microsoft.com/office/powerpoint/2010/main" val="525255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solidFill>
                  <a:prstClr val="black"/>
                </a:solidFill>
              </a:rPr>
              <a:pPr/>
              <a:t>21.10.2012</a:t>
            </a:fld>
            <a:endParaRPr lang="ru-RU">
              <a:solidFill>
                <a:prstClr val="black"/>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prstClr val="black"/>
              </a:solidFill>
            </a:endParaRPr>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solidFill>
                  <a:prstClr val="black"/>
                </a:solidFill>
              </a:rPr>
              <a:pPr/>
              <a:t>‹#›</a:t>
            </a:fld>
            <a:endParaRPr lang="ru-RU">
              <a:solidFill>
                <a:prstClr val="black"/>
              </a:solidFill>
            </a:endParaRPr>
          </a:p>
        </p:txBody>
      </p:sp>
    </p:spTree>
    <p:extLst>
      <p:ext uri="{BB962C8B-B14F-4D97-AF65-F5344CB8AC3E}">
        <p14:creationId xmlns:p14="http://schemas.microsoft.com/office/powerpoint/2010/main" val="2063813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8686800" cy="4876800"/>
            <a:chOff x="0" y="0"/>
            <a:chExt cx="5472" cy="3072"/>
          </a:xfrm>
        </p:grpSpPr>
        <p:sp>
          <p:nvSpPr>
            <p:cNvPr id="1433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ru-RU" sz="2400">
                <a:solidFill>
                  <a:prstClr val="black"/>
                </a:solidFill>
                <a:latin typeface="Times New Roman" pitchFamily="18" charset="0"/>
              </a:endParaRPr>
            </a:p>
          </p:txBody>
        </p:sp>
        <p:grpSp>
          <p:nvGrpSpPr>
            <p:cNvPr id="3" name="Group 4"/>
            <p:cNvGrpSpPr>
              <a:grpSpLocks/>
            </p:cNvGrpSpPr>
            <p:nvPr/>
          </p:nvGrpSpPr>
          <p:grpSpPr bwMode="auto">
            <a:xfrm>
              <a:off x="240" y="893"/>
              <a:ext cx="5232" cy="115"/>
              <a:chOff x="240" y="893"/>
              <a:chExt cx="5232" cy="115"/>
            </a:xfrm>
          </p:grpSpPr>
          <p:sp>
            <p:nvSpPr>
              <p:cNvPr id="1434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ru-RU" sz="2400">
                  <a:solidFill>
                    <a:prstClr val="black"/>
                  </a:solidFill>
                  <a:latin typeface="Times New Roman" pitchFamily="18" charset="0"/>
                </a:endParaRPr>
              </a:p>
            </p:txBody>
          </p:sp>
          <p:sp>
            <p:nvSpPr>
              <p:cNvPr id="1434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ru-RU">
                  <a:solidFill>
                    <a:prstClr val="black"/>
                  </a:solidFill>
                </a:endParaRPr>
              </a:p>
            </p:txBody>
          </p:sp>
        </p:grpSp>
      </p:grpSp>
      <p:sp>
        <p:nvSpPr>
          <p:cNvPr id="14343"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4344"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434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5B106E36-FD25-4E2D-B0AA-010F637433A0}" type="datetimeFigureOut">
              <a:rPr lang="ru-RU" smtClean="0">
                <a:solidFill>
                  <a:prstClr val="black"/>
                </a:solidFill>
              </a:rPr>
              <a:pPr/>
              <a:t>21.10.2012</a:t>
            </a:fld>
            <a:endParaRPr lang="ru-RU">
              <a:solidFill>
                <a:prstClr val="black"/>
              </a:solidFill>
            </a:endParaRPr>
          </a:p>
        </p:txBody>
      </p:sp>
      <p:sp>
        <p:nvSpPr>
          <p:cNvPr id="1434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solidFill>
                <a:prstClr val="black"/>
              </a:solidFill>
            </a:endParaRPr>
          </a:p>
        </p:txBody>
      </p:sp>
      <p:sp>
        <p:nvSpPr>
          <p:cNvPr id="1434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725C68B6-61C2-468F-89AB-4B9F7531AA68}" type="slidenum">
              <a:rPr lang="ru-RU" smtClean="0">
                <a:solidFill>
                  <a:prstClr val="black"/>
                </a:solidFill>
              </a:rPr>
              <a:pPr/>
              <a:t>‹#›</a:t>
            </a:fld>
            <a:endParaRPr lang="ru-RU">
              <a:solidFill>
                <a:prstClr val="black"/>
              </a:solidFill>
            </a:endParaRPr>
          </a:p>
        </p:txBody>
      </p:sp>
      <p:sp>
        <p:nvSpPr>
          <p:cNvPr id="1434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ru-RU">
              <a:solidFill>
                <a:prstClr val="black"/>
              </a:solidFill>
            </a:endParaRPr>
          </a:p>
        </p:txBody>
      </p:sp>
    </p:spTree>
    <p:extLst>
      <p:ext uri="{BB962C8B-B14F-4D97-AF65-F5344CB8AC3E}">
        <p14:creationId xmlns:p14="http://schemas.microsoft.com/office/powerpoint/2010/main" val="162584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Times New Roman" pitchFamily="18" charset="0"/>
          <a:cs typeface="Arial" charset="0"/>
        </a:defRPr>
      </a:lvl2pPr>
      <a:lvl3pPr algn="l" rtl="0" eaLnBrk="1" fontAlgn="base" hangingPunct="1">
        <a:spcBef>
          <a:spcPct val="0"/>
        </a:spcBef>
        <a:spcAft>
          <a:spcPct val="0"/>
        </a:spcAft>
        <a:defRPr sz="4200">
          <a:solidFill>
            <a:schemeClr val="tx2"/>
          </a:solidFill>
          <a:latin typeface="Times New Roman" pitchFamily="18" charset="0"/>
          <a:cs typeface="Arial" charset="0"/>
        </a:defRPr>
      </a:lvl3pPr>
      <a:lvl4pPr algn="l" rtl="0" eaLnBrk="1" fontAlgn="base" hangingPunct="1">
        <a:spcBef>
          <a:spcPct val="0"/>
        </a:spcBef>
        <a:spcAft>
          <a:spcPct val="0"/>
        </a:spcAft>
        <a:defRPr sz="4200">
          <a:solidFill>
            <a:schemeClr val="tx2"/>
          </a:solidFill>
          <a:latin typeface="Times New Roman" pitchFamily="18" charset="0"/>
          <a:cs typeface="Arial" charset="0"/>
        </a:defRPr>
      </a:lvl4pPr>
      <a:lvl5pPr algn="l" rtl="0" eaLnBrk="1" fontAlgn="base" hangingPunct="1">
        <a:spcBef>
          <a:spcPct val="0"/>
        </a:spcBef>
        <a:spcAft>
          <a:spcPct val="0"/>
        </a:spcAft>
        <a:defRPr sz="4200">
          <a:solidFill>
            <a:schemeClr val="tx2"/>
          </a:solidFill>
          <a:latin typeface="Times New Roman" pitchFamily="18" charset="0"/>
          <a:cs typeface="Arial" charset="0"/>
        </a:defRPr>
      </a:lvl5pPr>
      <a:lvl6pPr marL="457200" algn="l" rtl="0" eaLnBrk="1" fontAlgn="base" hangingPunct="1">
        <a:spcBef>
          <a:spcPct val="0"/>
        </a:spcBef>
        <a:spcAft>
          <a:spcPct val="0"/>
        </a:spcAft>
        <a:defRPr sz="4200">
          <a:solidFill>
            <a:schemeClr val="tx2"/>
          </a:solidFill>
          <a:latin typeface="Times New Roman" pitchFamily="18" charset="0"/>
          <a:cs typeface="Arial" charset="0"/>
        </a:defRPr>
      </a:lvl6pPr>
      <a:lvl7pPr marL="914400" algn="l" rtl="0" eaLnBrk="1" fontAlgn="base" hangingPunct="1">
        <a:spcBef>
          <a:spcPct val="0"/>
        </a:spcBef>
        <a:spcAft>
          <a:spcPct val="0"/>
        </a:spcAft>
        <a:defRPr sz="4200">
          <a:solidFill>
            <a:schemeClr val="tx2"/>
          </a:solidFill>
          <a:latin typeface="Times New Roman" pitchFamily="18" charset="0"/>
          <a:cs typeface="Arial" charset="0"/>
        </a:defRPr>
      </a:lvl7pPr>
      <a:lvl8pPr marL="1371600" algn="l" rtl="0" eaLnBrk="1" fontAlgn="base" hangingPunct="1">
        <a:spcBef>
          <a:spcPct val="0"/>
        </a:spcBef>
        <a:spcAft>
          <a:spcPct val="0"/>
        </a:spcAft>
        <a:defRPr sz="4200">
          <a:solidFill>
            <a:schemeClr val="tx2"/>
          </a:solidFill>
          <a:latin typeface="Times New Roman" pitchFamily="18" charset="0"/>
          <a:cs typeface="Arial" charset="0"/>
        </a:defRPr>
      </a:lvl8pPr>
      <a:lvl9pPr marL="1828800" algn="l" rtl="0" eaLnBrk="1" fontAlgn="base" hangingPunct="1">
        <a:spcBef>
          <a:spcPct val="0"/>
        </a:spcBef>
        <a:spcAft>
          <a:spcPct val="0"/>
        </a:spcAft>
        <a:defRPr sz="4200">
          <a:solidFill>
            <a:schemeClr val="tx2"/>
          </a:solidFill>
          <a:latin typeface="Times New Roman" pitchFamily="18" charset="0"/>
          <a:cs typeface="Arial" charset="0"/>
        </a:defRPr>
      </a:lvl9pPr>
    </p:titleStyle>
    <p:bodyStyle>
      <a:lvl1pPr marL="342900" indent="-342900" algn="l" rtl="0" eaLnBrk="1" fontAlgn="base" hangingPunct="1">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l" rtl="0" eaLnBrk="1" fontAlgn="base" hangingPunct="1">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bwMode="auto">
          <a:xfrm>
            <a:off x="2057400" y="1143000"/>
            <a:ext cx="6658004" cy="2209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scene3d>
              <a:camera prst="orthographicFront"/>
              <a:lightRig rig="balanced" dir="t">
                <a:rot lat="0" lon="0" rev="2100000"/>
              </a:lightRig>
            </a:scene3d>
            <a:sp3d extrusionH="57150" prstMaterial="metal">
              <a:bevelT w="38100" h="25400"/>
              <a:contourClr>
                <a:schemeClr val="bg2"/>
              </a:contourClr>
            </a:sp3d>
          </a:bodyPr>
          <a:lstStyle/>
          <a:p>
            <a:pPr fontAlgn="base">
              <a:spcBef>
                <a:spcPct val="0"/>
              </a:spcBef>
              <a:spcAft>
                <a:spcPct val="0"/>
              </a:spcAft>
              <a:defRPr/>
            </a:pPr>
            <a:r>
              <a:rPr lang="ru-RU" sz="3600" b="1" kern="0" smtClean="0">
                <a:ln w="50800"/>
                <a:solidFill>
                  <a:prstClr val="white">
                    <a:shade val="50000"/>
                  </a:prstClr>
                </a:solidFill>
              </a:rPr>
              <a:t>СЛОВАРЬ ПО ИСКУССТВУ</a:t>
            </a:r>
            <a:endParaRPr lang="ru-RU" sz="3600" b="1" kern="0" dirty="0">
              <a:ln w="50800"/>
              <a:solidFill>
                <a:prstClr val="white">
                  <a:shade val="50000"/>
                </a:prstClr>
              </a:solidFill>
            </a:endParaRPr>
          </a:p>
        </p:txBody>
      </p:sp>
      <p:sp>
        <p:nvSpPr>
          <p:cNvPr id="8" name="Подзаголовок 2"/>
          <p:cNvSpPr>
            <a:spLocks noGrp="1"/>
          </p:cNvSpPr>
          <p:nvPr>
            <p:ph type="subTitle" idx="1"/>
          </p:nvPr>
        </p:nvSpPr>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166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Э</a:t>
            </a:r>
            <a:endParaRPr lang="ru-RU" sz="16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9" name="Рисунок 8" descr="Рисунок1.gif"/>
          <p:cNvPicPr>
            <a:picLocks noChangeAspect="1"/>
          </p:cNvPicPr>
          <p:nvPr/>
        </p:nvPicPr>
        <p:blipFill>
          <a:blip r:embed="rId2"/>
          <a:stretch>
            <a:fillRect/>
          </a:stretch>
        </p:blipFill>
        <p:spPr>
          <a:xfrm>
            <a:off x="214282" y="928670"/>
            <a:ext cx="1333251" cy="1214446"/>
          </a:xfrm>
          <a:prstGeom prst="rect">
            <a:avLst/>
          </a:prstGeom>
        </p:spPr>
      </p:pic>
      <p:sp>
        <p:nvSpPr>
          <p:cNvPr id="5" name="TextBox 4"/>
          <p:cNvSpPr txBox="1"/>
          <p:nvPr/>
        </p:nvSpPr>
        <p:spPr>
          <a:xfrm>
            <a:off x="2421725" y="6221343"/>
            <a:ext cx="5929354" cy="400110"/>
          </a:xfrm>
          <a:prstGeom prst="rect">
            <a:avLst/>
          </a:prstGeom>
          <a:noFill/>
          <a:effectLst>
            <a:outerShdw blurRad="50800" dist="38100" dir="2700000" algn="tl" rotWithShape="0">
              <a:prstClr val="black"/>
            </a:outerShdw>
          </a:effectLst>
        </p:spPr>
        <p:txBody>
          <a:bodyPr wrap="square"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2000" dirty="0" smtClean="0">
                <a:solidFill>
                  <a:schemeClr val="bg1"/>
                </a:solidFill>
                <a:latin typeface="Mistral" pitchFamily="66" charset="0"/>
              </a:rPr>
              <a:t>МОУ Ильинская СОШ. Учитель ИЗО,МХК  Лебедь С.Г.</a:t>
            </a:r>
            <a:endParaRPr lang="ru-RU" sz="2000" dirty="0">
              <a:solidFill>
                <a:schemeClr val="bg1"/>
              </a:solidFill>
              <a:latin typeface="Mistral" pitchFamily="66" charset="0"/>
            </a:endParaRPr>
          </a:p>
        </p:txBody>
      </p:sp>
    </p:spTree>
    <p:extLst>
      <p:ext uri="{BB962C8B-B14F-4D97-AF65-F5344CB8AC3E}">
        <p14:creationId xmlns:p14="http://schemas.microsoft.com/office/powerpoint/2010/main" val="1932052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latin typeface="+mn-lt"/>
              </a:rPr>
              <a:t>Экспонат </a:t>
            </a:r>
            <a:endParaRPr lang="ru-RU" sz="4000" dirty="0">
              <a:latin typeface="+mn-lt"/>
            </a:endParaRPr>
          </a:p>
        </p:txBody>
      </p:sp>
      <p:sp>
        <p:nvSpPr>
          <p:cNvPr id="4" name="Объект 3"/>
          <p:cNvSpPr>
            <a:spLocks noGrp="1"/>
          </p:cNvSpPr>
          <p:nvPr>
            <p:ph sz="half" idx="2"/>
          </p:nvPr>
        </p:nvSpPr>
        <p:spPr>
          <a:xfrm>
            <a:off x="4644008" y="1412776"/>
            <a:ext cx="4176464" cy="4530725"/>
          </a:xfrm>
        </p:spPr>
        <p:txBody>
          <a:bodyPr/>
          <a:lstStyle/>
          <a:p>
            <a:pPr marL="0" indent="0">
              <a:buNone/>
            </a:pPr>
            <a:r>
              <a:rPr lang="ru-RU" sz="1600" dirty="0"/>
              <a:t/>
            </a:r>
            <a:br>
              <a:rPr lang="ru-RU" sz="1600" dirty="0"/>
            </a:br>
            <a:r>
              <a:rPr lang="ru-RU" sz="1600" dirty="0"/>
              <a:t>(от латинского </a:t>
            </a:r>
            <a:r>
              <a:rPr lang="ru-RU" sz="1600" dirty="0" err="1"/>
              <a:t>Exponatus</a:t>
            </a:r>
            <a:r>
              <a:rPr lang="ru-RU" sz="1600" dirty="0"/>
              <a:t> - выставленный) в области изобразительного искусства: художественное произведение, выставленное для обозрения на выставке или в музее. В современных условиях демонстрация экспоната обеспечивается специальным оборудованием, отвечающим правилам безопасности, хранения экспонатов (поддержание оптимального температурно-влажностного режима и др.), направленным освещением, этикетажем, содержащим краткую характеристику экспоната, развёрнутыми пояснениями - экспликациями, аудиогидом и др.</a:t>
            </a:r>
          </a:p>
        </p:txBody>
      </p:sp>
      <p:pic>
        <p:nvPicPr>
          <p:cNvPr id="9218" name="Picture 2" descr="http://www.artdic.ru/pict/exp.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83568" y="1700808"/>
            <a:ext cx="3810000" cy="252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8219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kern="1200" dirty="0">
                <a:latin typeface="+mn-lt"/>
              </a:rPr>
              <a:t>Экспрессионизм</a:t>
            </a:r>
            <a:r>
              <a:rPr lang="ru-RU" sz="4400" b="1" kern="1200" dirty="0">
                <a:solidFill>
                  <a:schemeClr val="tx1"/>
                </a:solidFill>
              </a:rPr>
              <a:t> </a:t>
            </a:r>
            <a:endParaRPr lang="ru-RU" dirty="0"/>
          </a:p>
        </p:txBody>
      </p:sp>
      <p:sp>
        <p:nvSpPr>
          <p:cNvPr id="4" name="Объект 3"/>
          <p:cNvSpPr>
            <a:spLocks noGrp="1"/>
          </p:cNvSpPr>
          <p:nvPr>
            <p:ph sz="half" idx="2"/>
          </p:nvPr>
        </p:nvSpPr>
        <p:spPr>
          <a:xfrm>
            <a:off x="4716016" y="1600200"/>
            <a:ext cx="3960440" cy="4530725"/>
          </a:xfrm>
        </p:spPr>
        <p:txBody>
          <a:bodyPr/>
          <a:lstStyle/>
          <a:p>
            <a:pPr marL="0" indent="0">
              <a:buNone/>
            </a:pPr>
            <a:r>
              <a:rPr lang="ru-RU" sz="1800" kern="1200" dirty="0"/>
              <a:t>(от латинского </a:t>
            </a:r>
            <a:r>
              <a:rPr lang="ru-RU" sz="1800" kern="1200" dirty="0" err="1"/>
              <a:t>expressio</a:t>
            </a:r>
            <a:r>
              <a:rPr lang="ru-RU" sz="1800" kern="1200" dirty="0"/>
              <a:t> - выражение) направление, развивавшееся в европейском искусстве и литературе в середине 1900-1920-х гг. Возникший как отклик на острейший социальный кризис 1-й четверти XX в. (включая 1-ю мировую войну 1914-1918 гг. и революционные потрясения), экспрессионизм стал выражением субъективного, проявляющегося, как правило, в кризисной художественной форме, протеста против уродств современной цивилизации, против засилья вещей и подавления личности социальными механизмами.</a:t>
            </a:r>
            <a:endParaRPr lang="ru-RU" sz="1800" dirty="0"/>
          </a:p>
        </p:txBody>
      </p:sp>
      <p:pic>
        <p:nvPicPr>
          <p:cNvPr id="10242" name="Picture 2" descr="http://www.artdic.ru/pict/marc.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755576" y="1700808"/>
            <a:ext cx="3960440" cy="2376264"/>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27584" y="4221088"/>
            <a:ext cx="3888432" cy="646331"/>
          </a:xfrm>
          <a:prstGeom prst="rect">
            <a:avLst/>
          </a:prstGeom>
        </p:spPr>
        <p:txBody>
          <a:bodyPr wrap="square">
            <a:spAutoFit/>
          </a:bodyPr>
          <a:lstStyle/>
          <a:p>
            <a:r>
              <a:rPr lang="ru-RU" b="1" dirty="0"/>
              <a:t>Ф. Марк. Маленькие синие лошади. 1911 г.</a:t>
            </a:r>
          </a:p>
        </p:txBody>
      </p:sp>
    </p:spTree>
    <p:extLst>
      <p:ext uri="{BB962C8B-B14F-4D97-AF65-F5344CB8AC3E}">
        <p14:creationId xmlns:p14="http://schemas.microsoft.com/office/powerpoint/2010/main" val="4161186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sz="4000" b="1" dirty="0">
                <a:latin typeface="+mn-lt"/>
              </a:rPr>
              <a:t>Элитарное искусство </a:t>
            </a:r>
            <a:endParaRPr lang="ru-RU" sz="4000" dirty="0">
              <a:latin typeface="+mn-lt"/>
            </a:endParaRPr>
          </a:p>
        </p:txBody>
      </p:sp>
      <p:pic>
        <p:nvPicPr>
          <p:cNvPr id="11266" name="Picture 2" descr="http://www.artdic.ru/pict/klain.jpg"/>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899592" y="1700808"/>
            <a:ext cx="3175000" cy="33909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4283968" y="1340768"/>
            <a:ext cx="4572000" cy="3693319"/>
          </a:xfrm>
          <a:prstGeom prst="rect">
            <a:avLst/>
          </a:prstGeom>
        </p:spPr>
        <p:txBody>
          <a:bodyPr>
            <a:spAutoFit/>
          </a:bodyPr>
          <a:lstStyle/>
          <a:p>
            <a:r>
              <a:rPr lang="ru-RU" dirty="0"/>
              <a:t/>
            </a:r>
            <a:br>
              <a:rPr lang="ru-RU" dirty="0"/>
            </a:br>
            <a:r>
              <a:rPr lang="ru-RU" dirty="0"/>
              <a:t>(от французского </a:t>
            </a:r>
            <a:r>
              <a:rPr lang="ru-RU" dirty="0" err="1"/>
              <a:t>elite</a:t>
            </a:r>
            <a:r>
              <a:rPr lang="ru-RU" dirty="0"/>
              <a:t> - лучшее, отборное) искусство, ориентированное, по мысли его создателей, на небольшую группу людей, обладающих особой художественной восприимчивостью, в силу которой они должны оцениваться как лучшая часть общества, его элита. Элитарные тенденции получили распространение в XX веке в русле </a:t>
            </a:r>
            <a:r>
              <a:rPr lang="ru-RU" dirty="0" err="1"/>
              <a:t>авангардстски</a:t>
            </a:r>
            <a:r>
              <a:rPr lang="ru-RU" dirty="0"/>
              <a:t>-модернистского искусства.</a:t>
            </a:r>
          </a:p>
          <a:p>
            <a:endParaRPr lang="ru-RU" dirty="0"/>
          </a:p>
        </p:txBody>
      </p:sp>
      <p:sp>
        <p:nvSpPr>
          <p:cNvPr id="6" name="Прямоугольник 5"/>
          <p:cNvSpPr/>
          <p:nvPr/>
        </p:nvSpPr>
        <p:spPr>
          <a:xfrm>
            <a:off x="899592" y="5301208"/>
            <a:ext cx="3368038" cy="369332"/>
          </a:xfrm>
          <a:prstGeom prst="rect">
            <a:avLst/>
          </a:prstGeom>
        </p:spPr>
        <p:txBody>
          <a:bodyPr wrap="none">
            <a:spAutoFit/>
          </a:bodyPr>
          <a:lstStyle/>
          <a:p>
            <a:r>
              <a:rPr lang="ru-RU" b="1" dirty="0" err="1" smtClean="0"/>
              <a:t>Клайн</a:t>
            </a:r>
            <a:r>
              <a:rPr lang="ru-RU" b="1" dirty="0" smtClean="0"/>
              <a:t> </a:t>
            </a:r>
            <a:r>
              <a:rPr lang="ru-RU" b="1" dirty="0"/>
              <a:t>Франц. Без </a:t>
            </a:r>
            <a:r>
              <a:rPr lang="ru-RU" b="1" dirty="0" smtClean="0"/>
              <a:t>названия</a:t>
            </a:r>
            <a:endParaRPr lang="ru-RU" b="1" dirty="0"/>
          </a:p>
        </p:txBody>
      </p:sp>
    </p:spTree>
    <p:extLst>
      <p:ext uri="{BB962C8B-B14F-4D97-AF65-F5344CB8AC3E}">
        <p14:creationId xmlns:p14="http://schemas.microsoft.com/office/powerpoint/2010/main" val="1694923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kern="1200" dirty="0">
                <a:latin typeface="+mn-lt"/>
              </a:rPr>
              <a:t>Эллинистическое искусство </a:t>
            </a:r>
            <a:endParaRPr lang="ru-RU" sz="4000" dirty="0">
              <a:latin typeface="+mn-lt"/>
            </a:endParaRPr>
          </a:p>
        </p:txBody>
      </p:sp>
      <p:sp>
        <p:nvSpPr>
          <p:cNvPr id="4" name="Объект 3"/>
          <p:cNvSpPr>
            <a:spLocks noGrp="1"/>
          </p:cNvSpPr>
          <p:nvPr>
            <p:ph sz="half" idx="2"/>
          </p:nvPr>
        </p:nvSpPr>
        <p:spPr>
          <a:xfrm>
            <a:off x="2627784" y="1600200"/>
            <a:ext cx="6059016" cy="4530725"/>
          </a:xfrm>
        </p:spPr>
        <p:txBody>
          <a:bodyPr/>
          <a:lstStyle/>
          <a:p>
            <a:pPr marL="0" indent="0">
              <a:buNone/>
            </a:pPr>
            <a:r>
              <a:rPr lang="ru-RU" sz="1800" kern="1200" dirty="0"/>
              <a:t>искусство Древней Греции, стран Восточного Средиземноморья, Передней Азии, северо-западных районов Центральной и южных областей Средней Азии 4-й четверти IV-I вв. до н. э. Развитие эллинистического искусства приходится на время образования эллинистических монархий и распространения греческой культуры на обширных территориях Ближнего и Среднего Востока после завоеваний Александра Македонского (334-323 до н. э.). Различают эллинистическое искусство собственно Греции; искусство, сложившееся на землях, тесно связанных с древнегреческой культурой; искусство Египта Древнего, в котором сосуществовали греческие и египетские традиции. </a:t>
            </a:r>
            <a:endParaRPr lang="ru-RU" sz="1800" dirty="0"/>
          </a:p>
        </p:txBody>
      </p:sp>
      <p:pic>
        <p:nvPicPr>
          <p:cNvPr id="12290" name="Picture 2" descr="http://www.artdic.ru/pict/lissi.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755576" y="1628800"/>
            <a:ext cx="1628775" cy="406717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55576" y="5805264"/>
            <a:ext cx="5760640" cy="369332"/>
          </a:xfrm>
          <a:prstGeom prst="rect">
            <a:avLst/>
          </a:prstGeom>
        </p:spPr>
        <p:txBody>
          <a:bodyPr wrap="square">
            <a:spAutoFit/>
          </a:bodyPr>
          <a:lstStyle/>
          <a:p>
            <a:r>
              <a:rPr lang="ru-RU" b="1" dirty="0" err="1" smtClean="0"/>
              <a:t>Лисипп</a:t>
            </a:r>
            <a:r>
              <a:rPr lang="ru-RU" b="1" dirty="0"/>
              <a:t>. </a:t>
            </a:r>
            <a:r>
              <a:rPr lang="ru-RU" b="1" dirty="0" err="1"/>
              <a:t>Апоксиомен</a:t>
            </a:r>
            <a:r>
              <a:rPr lang="ru-RU" b="1" dirty="0"/>
              <a:t>. IV век до н. э., Р</a:t>
            </a:r>
            <a:r>
              <a:rPr lang="ru-RU" b="1" dirty="0" smtClean="0"/>
              <a:t>им</a:t>
            </a:r>
            <a:r>
              <a:rPr lang="ru-RU" b="1" dirty="0"/>
              <a:t>. </a:t>
            </a:r>
            <a:r>
              <a:rPr lang="ru-RU" b="1" dirty="0" smtClean="0"/>
              <a:t>копия</a:t>
            </a:r>
            <a:endParaRPr lang="ru-RU" b="1" dirty="0"/>
          </a:p>
        </p:txBody>
      </p:sp>
    </p:spTree>
    <p:extLst>
      <p:ext uri="{BB962C8B-B14F-4D97-AF65-F5344CB8AC3E}">
        <p14:creationId xmlns:p14="http://schemas.microsoft.com/office/powerpoint/2010/main" val="3253214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latin typeface="+mn-lt"/>
              </a:rPr>
              <a:t>Эмали </a:t>
            </a:r>
          </a:p>
        </p:txBody>
      </p:sp>
      <p:sp>
        <p:nvSpPr>
          <p:cNvPr id="4" name="Объект 3"/>
          <p:cNvSpPr>
            <a:spLocks noGrp="1"/>
          </p:cNvSpPr>
          <p:nvPr>
            <p:ph sz="half" idx="2"/>
          </p:nvPr>
        </p:nvSpPr>
        <p:spPr>
          <a:xfrm>
            <a:off x="3563888" y="1600200"/>
            <a:ext cx="5122912" cy="4530725"/>
          </a:xfrm>
        </p:spPr>
        <p:txBody>
          <a:bodyPr/>
          <a:lstStyle/>
          <a:p>
            <a:pPr marL="0" indent="0">
              <a:buNone/>
            </a:pPr>
            <a:r>
              <a:rPr lang="ru-RU" sz="1800" kern="1200" dirty="0"/>
              <a:t>(от франкского </a:t>
            </a:r>
            <a:r>
              <a:rPr lang="ru-RU" sz="1800" kern="1200" dirty="0" err="1"/>
              <a:t>smeltan</a:t>
            </a:r>
            <a:r>
              <a:rPr lang="ru-RU" sz="1800" kern="1200" dirty="0"/>
              <a:t> - плавить; древнерусское финифть) техника, применяемая в ювелирном искусстве (для украшения золотых, серебряных и медных изделий), а также само изделие, украшенное эмалями. Техника эмали может быть холодной (без обжига) или горячей, при которой окрашенная окислами металлов пастозная масса наносится на специально обработанную поверхность и подвергается обжигу, в результате чего появляется стекловидный цветной слой. </a:t>
            </a:r>
            <a:endParaRPr lang="ru-RU" sz="1800" dirty="0"/>
          </a:p>
        </p:txBody>
      </p:sp>
      <p:pic>
        <p:nvPicPr>
          <p:cNvPr id="13314" name="Picture 2" descr="http://www.artdic.ru/pict/nikol.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755576" y="1556792"/>
            <a:ext cx="2381250" cy="301942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55576" y="4725144"/>
            <a:ext cx="2448272" cy="646331"/>
          </a:xfrm>
          <a:prstGeom prst="rect">
            <a:avLst/>
          </a:prstGeom>
        </p:spPr>
        <p:txBody>
          <a:bodyPr wrap="square">
            <a:spAutoFit/>
          </a:bodyPr>
          <a:lstStyle/>
          <a:p>
            <a:r>
              <a:rPr lang="ru-RU" b="1" dirty="0" smtClean="0"/>
              <a:t>Икона Св</a:t>
            </a:r>
            <a:r>
              <a:rPr lang="ru-RU" b="1" dirty="0"/>
              <a:t>. Николай </a:t>
            </a:r>
            <a:r>
              <a:rPr lang="ru-RU" b="1" dirty="0" smtClean="0"/>
              <a:t>чудотворец. </a:t>
            </a:r>
            <a:r>
              <a:rPr lang="ru-RU" b="1" dirty="0"/>
              <a:t>Эмали</a:t>
            </a:r>
          </a:p>
        </p:txBody>
      </p:sp>
    </p:spTree>
    <p:extLst>
      <p:ext uri="{BB962C8B-B14F-4D97-AF65-F5344CB8AC3E}">
        <p14:creationId xmlns:p14="http://schemas.microsoft.com/office/powerpoint/2010/main" val="2550631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latin typeface="+mn-lt"/>
              </a:rPr>
              <a:t>Эмблема</a:t>
            </a:r>
            <a:endParaRPr lang="ru-RU" sz="4000" dirty="0">
              <a:latin typeface="+mn-lt"/>
            </a:endParaRPr>
          </a:p>
        </p:txBody>
      </p:sp>
      <p:sp>
        <p:nvSpPr>
          <p:cNvPr id="4" name="Объект 3"/>
          <p:cNvSpPr>
            <a:spLocks noGrp="1"/>
          </p:cNvSpPr>
          <p:nvPr>
            <p:ph sz="half" idx="2"/>
          </p:nvPr>
        </p:nvSpPr>
        <p:spPr>
          <a:xfrm>
            <a:off x="4067944" y="1340768"/>
            <a:ext cx="4402832" cy="4530725"/>
          </a:xfrm>
        </p:spPr>
        <p:txBody>
          <a:bodyPr/>
          <a:lstStyle/>
          <a:p>
            <a:pPr marL="0" indent="0">
              <a:buNone/>
            </a:pPr>
            <a:r>
              <a:rPr lang="ru-RU" sz="1800" dirty="0"/>
              <a:t/>
            </a:r>
            <a:br>
              <a:rPr lang="ru-RU" sz="1800" dirty="0"/>
            </a:br>
            <a:r>
              <a:rPr lang="ru-RU" sz="1800" dirty="0"/>
              <a:t>(от латинского "</a:t>
            </a:r>
            <a:r>
              <a:rPr lang="ru-RU" sz="1800" dirty="0" err="1"/>
              <a:t>emblema</a:t>
            </a:r>
            <a:r>
              <a:rPr lang="ru-RU" sz="1800" dirty="0"/>
              <a:t>" - мозаичная работа) - символическое изображение какого-либо понятия или идеи. Например, голубь является символом мира, якорь - символом надежды, </a:t>
            </a:r>
            <a:r>
              <a:rPr lang="ru-RU" sz="1800" dirty="0" err="1"/>
              <a:t>семисвечник</a:t>
            </a:r>
            <a:r>
              <a:rPr lang="ru-RU" sz="1800" dirty="0"/>
              <a:t> - символом иудаизма. В геральдике эмблема определенным образом характеризует ее владельца, в религиозном искусстве предметы-символы окружают изображения святых</a:t>
            </a:r>
            <a:r>
              <a:rPr lang="ru-RU" sz="1800" dirty="0" smtClean="0"/>
              <a:t>.</a:t>
            </a:r>
            <a:endParaRPr lang="ru-RU" sz="1800" dirty="0"/>
          </a:p>
        </p:txBody>
      </p:sp>
      <p:pic>
        <p:nvPicPr>
          <p:cNvPr id="14338" name="Picture 2" descr="http://www.artdic.ru/pict/embl.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27584" y="1700808"/>
            <a:ext cx="3168352" cy="3966777"/>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27584" y="5805264"/>
            <a:ext cx="4572000" cy="646331"/>
          </a:xfrm>
          <a:prstGeom prst="rect">
            <a:avLst/>
          </a:prstGeom>
        </p:spPr>
        <p:txBody>
          <a:bodyPr>
            <a:spAutoFit/>
          </a:bodyPr>
          <a:lstStyle/>
          <a:p>
            <a:r>
              <a:rPr lang="ru-RU" b="1" dirty="0"/>
              <a:t>Знак 31-го пехотного Алексеевского полка. Серебро, эмаль. 1911 г. Россия. </a:t>
            </a:r>
          </a:p>
        </p:txBody>
      </p:sp>
    </p:spTree>
    <p:extLst>
      <p:ext uri="{BB962C8B-B14F-4D97-AF65-F5344CB8AC3E}">
        <p14:creationId xmlns:p14="http://schemas.microsoft.com/office/powerpoint/2010/main" val="3902595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err="1">
                <a:latin typeface="+mn-lt"/>
              </a:rPr>
              <a:t>Эмпоры</a:t>
            </a:r>
            <a:r>
              <a:rPr lang="ru-RU" sz="4000" b="1" dirty="0">
                <a:latin typeface="+mn-lt"/>
              </a:rPr>
              <a:t> </a:t>
            </a:r>
            <a:endParaRPr lang="ru-RU" sz="4000" dirty="0">
              <a:latin typeface="+mn-lt"/>
            </a:endParaRPr>
          </a:p>
        </p:txBody>
      </p:sp>
      <p:sp>
        <p:nvSpPr>
          <p:cNvPr id="4" name="Объект 3"/>
          <p:cNvSpPr>
            <a:spLocks noGrp="1"/>
          </p:cNvSpPr>
          <p:nvPr>
            <p:ph sz="half" idx="2"/>
          </p:nvPr>
        </p:nvSpPr>
        <p:spPr>
          <a:xfrm>
            <a:off x="4139952" y="1484784"/>
            <a:ext cx="4680520" cy="4530725"/>
          </a:xfrm>
        </p:spPr>
        <p:txBody>
          <a:bodyPr/>
          <a:lstStyle/>
          <a:p>
            <a:pPr marL="0" indent="0">
              <a:buNone/>
            </a:pPr>
            <a:r>
              <a:rPr lang="ru-RU" sz="1800" dirty="0"/>
              <a:t/>
            </a:r>
            <a:br>
              <a:rPr lang="ru-RU" sz="1800" dirty="0"/>
            </a:br>
            <a:r>
              <a:rPr lang="ru-RU" sz="1800" dirty="0"/>
              <a:t>(от немецкого </a:t>
            </a:r>
            <a:r>
              <a:rPr lang="ru-RU" sz="1800" dirty="0" err="1"/>
              <a:t>Еmpore</a:t>
            </a:r>
            <a:r>
              <a:rPr lang="ru-RU" sz="1800" dirty="0"/>
              <a:t> - возвышение) сооружения в виде трибун или галерей в интерьерах средневековых европейских церквей. Иногда </a:t>
            </a:r>
            <a:r>
              <a:rPr lang="ru-RU" sz="1800" dirty="0" err="1"/>
              <a:t>эмпорами</a:t>
            </a:r>
            <a:r>
              <a:rPr lang="ru-RU" sz="1800" dirty="0"/>
              <a:t> называют также аналогичные части светских построек. </a:t>
            </a:r>
            <a:r>
              <a:rPr lang="ru-RU" sz="1800" dirty="0" err="1"/>
              <a:t>Эмпоры</a:t>
            </a:r>
            <a:r>
              <a:rPr lang="ru-RU" sz="1800" dirty="0"/>
              <a:t> нередко отождествляют с хорами.</a:t>
            </a:r>
            <a:br>
              <a:rPr lang="ru-RU" sz="1800" dirty="0"/>
            </a:br>
            <a:endParaRPr lang="ru-RU" sz="1800" dirty="0"/>
          </a:p>
        </p:txBody>
      </p:sp>
      <p:pic>
        <p:nvPicPr>
          <p:cNvPr id="15362" name="Picture 2" descr="http://www.artdic.ru/pict/hory.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55575" y="1628800"/>
            <a:ext cx="3128553"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9680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kern="1200">
                <a:latin typeface="+mn-lt"/>
              </a:rPr>
              <a:t>Эней </a:t>
            </a:r>
            <a:endParaRPr lang="ru-RU" sz="4000" dirty="0">
              <a:latin typeface="+mn-lt"/>
            </a:endParaRPr>
          </a:p>
        </p:txBody>
      </p:sp>
      <p:sp>
        <p:nvSpPr>
          <p:cNvPr id="4" name="Объект 3"/>
          <p:cNvSpPr>
            <a:spLocks noGrp="1"/>
          </p:cNvSpPr>
          <p:nvPr>
            <p:ph sz="half" idx="2"/>
          </p:nvPr>
        </p:nvSpPr>
        <p:spPr>
          <a:xfrm>
            <a:off x="3419872" y="1412776"/>
            <a:ext cx="5266928" cy="4530725"/>
          </a:xfrm>
        </p:spPr>
        <p:txBody>
          <a:bodyPr/>
          <a:lstStyle/>
          <a:p>
            <a:pPr marL="0" indent="0">
              <a:buNone/>
            </a:pPr>
            <a:r>
              <a:rPr lang="ru-RU" sz="1800" kern="1200" dirty="0"/>
              <a:t/>
            </a:r>
            <a:br>
              <a:rPr lang="ru-RU" sz="1800" kern="1200" dirty="0"/>
            </a:br>
            <a:r>
              <a:rPr lang="ru-RU" sz="1800" kern="1200" dirty="0"/>
              <a:t>(греч. лат. миф) герой Троянской войны, царь </a:t>
            </a:r>
            <a:r>
              <a:rPr lang="ru-RU" sz="1800" kern="1200" dirty="0" err="1"/>
              <a:t>дарданов</a:t>
            </a:r>
            <a:r>
              <a:rPr lang="ru-RU" sz="1800" kern="1200" dirty="0"/>
              <a:t>, сын </a:t>
            </a:r>
            <a:r>
              <a:rPr lang="ru-RU" sz="1800" kern="1200" dirty="0" err="1"/>
              <a:t>Анхиса</a:t>
            </a:r>
            <a:r>
              <a:rPr lang="ru-RU" sz="1800" kern="1200" dirty="0"/>
              <a:t> и Афродиты, родственник троянского царя Приама. По Вергилию, в последнюю ночь Трои Эней пытался сражаться, но получил от богов повеление покинуть город. Он увел с собой сына Юла, жену </a:t>
            </a:r>
            <a:r>
              <a:rPr lang="ru-RU" sz="1800" kern="1200" dirty="0" err="1"/>
              <a:t>Креусу</a:t>
            </a:r>
            <a:r>
              <a:rPr lang="ru-RU" sz="1800" kern="1200" dirty="0"/>
              <a:t> (она погибла в самом начале пути) и вынес на плечах престарелого отца </a:t>
            </a:r>
            <a:r>
              <a:rPr lang="ru-RU" sz="1800" kern="1200" dirty="0" err="1"/>
              <a:t>Анхиса</a:t>
            </a:r>
            <a:r>
              <a:rPr lang="ru-RU" sz="1800" kern="1200" dirty="0"/>
              <a:t>. В античном искусстве Энея часто изображали несущим на плечах своего отца </a:t>
            </a:r>
            <a:r>
              <a:rPr lang="ru-RU" sz="1800" kern="1200" dirty="0" err="1"/>
              <a:t>Анхиса</a:t>
            </a:r>
            <a:r>
              <a:rPr lang="ru-RU" sz="1800" kern="1200" dirty="0"/>
              <a:t>.</a:t>
            </a:r>
          </a:p>
          <a:p>
            <a:pPr marL="0" indent="0">
              <a:buNone/>
            </a:pPr>
            <a:endParaRPr lang="ru-RU" sz="1800" b="1" kern="1200" dirty="0" smtClean="0"/>
          </a:p>
          <a:p>
            <a:pPr marL="0" indent="0">
              <a:buNone/>
            </a:pPr>
            <a:endParaRPr lang="ru-RU" sz="1800" b="1" kern="1200" dirty="0"/>
          </a:p>
          <a:p>
            <a:pPr marL="0" indent="0">
              <a:buNone/>
            </a:pPr>
            <a:r>
              <a:rPr lang="ru-RU" sz="1800" b="1" kern="1200" dirty="0" smtClean="0"/>
              <a:t>С</a:t>
            </a:r>
            <a:r>
              <a:rPr lang="ru-RU" sz="1800" b="1" kern="1200" dirty="0"/>
              <a:t>. Роза. Сновидение Энея</a:t>
            </a:r>
            <a:r>
              <a:rPr lang="ru-RU" sz="1800" kern="1200" dirty="0" smtClean="0"/>
              <a:t>.</a:t>
            </a:r>
            <a:endParaRPr lang="ru-RU" sz="1800" kern="1200" dirty="0"/>
          </a:p>
        </p:txBody>
      </p:sp>
      <p:pic>
        <p:nvPicPr>
          <p:cNvPr id="16386" name="Picture 2" descr="http://www.artdic.ru/pict/roza.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27584" y="1700808"/>
            <a:ext cx="2371725" cy="400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00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kern="1200" dirty="0">
                <a:latin typeface="+mn-lt"/>
              </a:rPr>
              <a:t>Энкаустика </a:t>
            </a:r>
            <a:endParaRPr lang="ru-RU" sz="4000" dirty="0">
              <a:latin typeface="+mn-lt"/>
            </a:endParaRPr>
          </a:p>
        </p:txBody>
      </p:sp>
      <p:sp>
        <p:nvSpPr>
          <p:cNvPr id="4" name="Объект 3"/>
          <p:cNvSpPr>
            <a:spLocks noGrp="1"/>
          </p:cNvSpPr>
          <p:nvPr>
            <p:ph sz="half" idx="2"/>
          </p:nvPr>
        </p:nvSpPr>
        <p:spPr/>
        <p:txBody>
          <a:bodyPr/>
          <a:lstStyle/>
          <a:p>
            <a:pPr marL="0" indent="0">
              <a:buNone/>
            </a:pPr>
            <a:r>
              <a:rPr lang="ru-RU" sz="2000" kern="1200" dirty="0"/>
              <a:t>(от греческого </a:t>
            </a:r>
            <a:r>
              <a:rPr lang="ru-RU" sz="2000" kern="1200" dirty="0" err="1"/>
              <a:t>энкайо</a:t>
            </a:r>
            <a:r>
              <a:rPr lang="ru-RU" sz="2000" kern="1200" dirty="0"/>
              <a:t> - выжигаю) техника живописи восковыми расплавленными красками, создававшими блестящую, жирную, осязаемую поверхность. Техника берет начало в античности, применялась в византийской иконописи до эпохи "иконоборчества</a:t>
            </a:r>
            <a:r>
              <a:rPr lang="ru-RU" sz="2000" kern="1200" dirty="0" smtClean="0"/>
              <a:t>".</a:t>
            </a:r>
            <a:endParaRPr lang="ru-RU" sz="2000" kern="1200" dirty="0"/>
          </a:p>
        </p:txBody>
      </p:sp>
      <p:pic>
        <p:nvPicPr>
          <p:cNvPr id="17410" name="Picture 2" descr="http://www.artdic.ru/pict/faj.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27584" y="1628800"/>
            <a:ext cx="3175000" cy="33147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55576" y="4941168"/>
            <a:ext cx="4572000" cy="923330"/>
          </a:xfrm>
          <a:prstGeom prst="rect">
            <a:avLst/>
          </a:prstGeom>
        </p:spPr>
        <p:txBody>
          <a:bodyPr>
            <a:spAutoFit/>
          </a:bodyPr>
          <a:lstStyle/>
          <a:p>
            <a:r>
              <a:rPr lang="ru-RU" b="1" dirty="0"/>
              <a:t>Портрет братьев из </a:t>
            </a:r>
            <a:r>
              <a:rPr lang="ru-RU" b="1" dirty="0" err="1"/>
              <a:t>Фаюма</a:t>
            </a:r>
            <a:r>
              <a:rPr lang="ru-RU" b="1" dirty="0"/>
              <a:t>. II век. </a:t>
            </a:r>
            <a:r>
              <a:rPr lang="ru-RU" b="1" dirty="0" smtClean="0"/>
              <a:t>Энкаустика</a:t>
            </a:r>
            <a:endParaRPr lang="ru-RU" b="1" dirty="0"/>
          </a:p>
          <a:p>
            <a:endParaRPr lang="ru-RU" b="1" dirty="0"/>
          </a:p>
        </p:txBody>
      </p:sp>
    </p:spTree>
    <p:extLst>
      <p:ext uri="{BB962C8B-B14F-4D97-AF65-F5344CB8AC3E}">
        <p14:creationId xmlns:p14="http://schemas.microsoft.com/office/powerpoint/2010/main" val="12808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latin typeface="+mn-lt"/>
              </a:rPr>
              <a:t>Энтазис </a:t>
            </a:r>
            <a:endParaRPr lang="ru-RU" sz="4000" dirty="0">
              <a:latin typeface="+mn-lt"/>
            </a:endParaRPr>
          </a:p>
        </p:txBody>
      </p:sp>
      <p:sp>
        <p:nvSpPr>
          <p:cNvPr id="4" name="Объект 3"/>
          <p:cNvSpPr>
            <a:spLocks noGrp="1"/>
          </p:cNvSpPr>
          <p:nvPr>
            <p:ph sz="half" idx="2"/>
          </p:nvPr>
        </p:nvSpPr>
        <p:spPr>
          <a:xfrm>
            <a:off x="4355976" y="1340768"/>
            <a:ext cx="4464496" cy="4530725"/>
          </a:xfrm>
        </p:spPr>
        <p:txBody>
          <a:bodyPr/>
          <a:lstStyle/>
          <a:p>
            <a:pPr marL="0" indent="0">
              <a:buNone/>
            </a:pPr>
            <a:r>
              <a:rPr lang="ru-RU" sz="1800" dirty="0"/>
              <a:t/>
            </a:r>
            <a:br>
              <a:rPr lang="ru-RU" sz="1800" dirty="0"/>
            </a:br>
            <a:r>
              <a:rPr lang="ru-RU" sz="1800" dirty="0"/>
              <a:t>(от греческого напряжение) утолщение ствола колонны в средней его части (обычно на 1/3 её высоты), создающее впечатление напряжённости и устраняющее оптическую иллюзию вогнутости ствола.</a:t>
            </a:r>
          </a:p>
        </p:txBody>
      </p:sp>
      <p:pic>
        <p:nvPicPr>
          <p:cNvPr id="18434" name="Picture 2" descr="http://www.artdic.ru/pict/bese.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27584" y="1556792"/>
            <a:ext cx="3128216"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851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971600" y="620688"/>
            <a:ext cx="7772400" cy="1143000"/>
          </a:xfrm>
        </p:spPr>
        <p:txBody>
          <a:bodyPr/>
          <a:lstStyle/>
          <a:p>
            <a:pPr algn="ctr"/>
            <a:r>
              <a:rPr lang="ru-RU" sz="4000" b="1" kern="1200" dirty="0">
                <a:latin typeface="+mn-lt"/>
              </a:rPr>
              <a:t>Эгейское искусство </a:t>
            </a:r>
            <a:r>
              <a:rPr lang="ru-RU" sz="4000" kern="1200" dirty="0">
                <a:latin typeface="+mn-lt"/>
              </a:rPr>
              <a:t/>
            </a:r>
            <a:br>
              <a:rPr lang="ru-RU" sz="4000" kern="1200" dirty="0">
                <a:latin typeface="+mn-lt"/>
              </a:rPr>
            </a:br>
            <a:endParaRPr lang="ru-RU" sz="4000" dirty="0">
              <a:latin typeface="+mn-lt"/>
            </a:endParaRPr>
          </a:p>
        </p:txBody>
      </p:sp>
      <p:sp>
        <p:nvSpPr>
          <p:cNvPr id="6" name="Объект 5"/>
          <p:cNvSpPr>
            <a:spLocks noGrp="1"/>
          </p:cNvSpPr>
          <p:nvPr>
            <p:ph sz="half" idx="2"/>
          </p:nvPr>
        </p:nvSpPr>
        <p:spPr>
          <a:xfrm>
            <a:off x="3851920" y="1600200"/>
            <a:ext cx="4834880" cy="4530725"/>
          </a:xfrm>
        </p:spPr>
        <p:txBody>
          <a:bodyPr/>
          <a:lstStyle/>
          <a:p>
            <a:pPr marL="0" indent="0">
              <a:buNone/>
            </a:pPr>
            <a:r>
              <a:rPr lang="ru-RU" sz="1800" kern="1200" dirty="0"/>
              <a:t>или крито-микенское искусство. Так называют художественную культуру Греции XXX-XII вв. до н. э., основными центрами которой были остров Крит, материковая Греция и острова Эгейского моря (архипелаг </a:t>
            </a:r>
            <a:r>
              <a:rPr lang="ru-RU" sz="1800" kern="1200" dirty="0" err="1"/>
              <a:t>Киклады</a:t>
            </a:r>
            <a:r>
              <a:rPr lang="ru-RU" sz="1800" kern="1200" dirty="0"/>
              <a:t>); временами к ней тяготело искусство </a:t>
            </a:r>
            <a:r>
              <a:rPr lang="ru-RU" sz="1800" kern="1200" dirty="0" err="1"/>
              <a:t>Троады</a:t>
            </a:r>
            <a:r>
              <a:rPr lang="ru-RU" sz="1800" kern="1200" dirty="0"/>
              <a:t> (западное побережье Малой Азии и близлежащие острова) и остров Кипр. Археологические открытия конца XIX-XX вв. дали богатейший материал и показали, что художественная культура каждого из эгейских центров обладает своей спецификой. </a:t>
            </a:r>
            <a:endParaRPr lang="ru-RU" sz="1800" dirty="0"/>
          </a:p>
        </p:txBody>
      </p:sp>
      <p:pic>
        <p:nvPicPr>
          <p:cNvPr id="1026" name="Picture 2" descr="http://www.artdic.ru/pict/lvvor2.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83568" y="1628800"/>
            <a:ext cx="2865512" cy="3113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1917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b="1" kern="1200" dirty="0">
                <a:latin typeface="+mn-lt"/>
              </a:rPr>
              <a:t>Энциклопедии художественные </a:t>
            </a:r>
            <a:endParaRPr lang="ru-RU" sz="3600" dirty="0">
              <a:latin typeface="+mn-lt"/>
            </a:endParaRPr>
          </a:p>
        </p:txBody>
      </p:sp>
      <p:sp>
        <p:nvSpPr>
          <p:cNvPr id="4" name="Объект 3"/>
          <p:cNvSpPr>
            <a:spLocks noGrp="1"/>
          </p:cNvSpPr>
          <p:nvPr>
            <p:ph sz="half" idx="2"/>
          </p:nvPr>
        </p:nvSpPr>
        <p:spPr>
          <a:xfrm>
            <a:off x="3635896" y="1340768"/>
            <a:ext cx="5328592" cy="4530725"/>
          </a:xfrm>
        </p:spPr>
        <p:txBody>
          <a:bodyPr/>
          <a:lstStyle/>
          <a:p>
            <a:pPr marL="0" indent="0">
              <a:buNone/>
            </a:pPr>
            <a:r>
              <a:rPr lang="ru-RU" sz="1800" kern="1200" dirty="0"/>
              <a:t/>
            </a:r>
            <a:br>
              <a:rPr lang="ru-RU" sz="1800" kern="1200" dirty="0"/>
            </a:br>
            <a:r>
              <a:rPr lang="ru-RU" sz="1800" kern="1200" dirty="0"/>
              <a:t>и словари, научно-справочные издания, содержащие систематизированные сведения по теории, истории и практике пластических искусств (архитектура, изобразительное и декоративно-прикладное искусство), о художниках и архитекторах. Предшественниками энциклопедий художественных были античные и средневековые описания художественных памятников, систематические трактаты архитекторов и художников, но собственно справочные издания по искусству появились с формированием искусствознания в </a:t>
            </a:r>
            <a:r>
              <a:rPr lang="en-US" sz="1800" kern="1200" dirty="0"/>
              <a:t>XVI-XVIII </a:t>
            </a:r>
            <a:r>
              <a:rPr lang="ru-RU" sz="1800" kern="1200" dirty="0"/>
              <a:t>вв.</a:t>
            </a:r>
            <a:endParaRPr lang="ru-RU" sz="1800" dirty="0"/>
          </a:p>
        </p:txBody>
      </p:sp>
      <p:pic>
        <p:nvPicPr>
          <p:cNvPr id="19458" name="Picture 2" descr="http://www.artdic.ru/pict/vasar.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83568" y="1556793"/>
            <a:ext cx="2765525"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7762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latin typeface="+mn-lt"/>
              </a:rPr>
              <a:t>Эпатаж </a:t>
            </a:r>
            <a:endParaRPr lang="ru-RU" sz="4000" dirty="0">
              <a:latin typeface="+mn-lt"/>
            </a:endParaRPr>
          </a:p>
        </p:txBody>
      </p:sp>
      <p:sp>
        <p:nvSpPr>
          <p:cNvPr id="4" name="Объект 3"/>
          <p:cNvSpPr>
            <a:spLocks noGrp="1"/>
          </p:cNvSpPr>
          <p:nvPr>
            <p:ph sz="half" idx="2"/>
          </p:nvPr>
        </p:nvSpPr>
        <p:spPr/>
        <p:txBody>
          <a:bodyPr/>
          <a:lstStyle/>
          <a:p>
            <a:pPr marL="0" indent="0">
              <a:buNone/>
            </a:pPr>
            <a:r>
              <a:rPr lang="ru-RU" sz="2000" dirty="0"/>
              <a:t/>
            </a:r>
            <a:br>
              <a:rPr lang="ru-RU" sz="2000" dirty="0"/>
            </a:br>
            <a:r>
              <a:rPr lang="ru-RU" sz="2000" dirty="0"/>
              <a:t>вызывающее поведение, скандальная выходка</a:t>
            </a:r>
            <a:r>
              <a:rPr lang="ru-RU" sz="2000" dirty="0" smtClean="0"/>
              <a:t>.</a:t>
            </a:r>
            <a:endParaRPr lang="ru-RU" sz="2000" dirty="0"/>
          </a:p>
        </p:txBody>
      </p:sp>
      <p:pic>
        <p:nvPicPr>
          <p:cNvPr id="20482" name="Picture 2" descr="http://www.artdic.ru/pict/base.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83568" y="1556792"/>
            <a:ext cx="3810000" cy="431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572020" y="5157192"/>
            <a:ext cx="4572000" cy="646331"/>
          </a:xfrm>
          <a:prstGeom prst="rect">
            <a:avLst/>
          </a:prstGeom>
        </p:spPr>
        <p:txBody>
          <a:bodyPr>
            <a:spAutoFit/>
          </a:bodyPr>
          <a:lstStyle/>
          <a:p>
            <a:r>
              <a:rPr lang="ru-RU" b="1" dirty="0" err="1" smtClean="0"/>
              <a:t>Georg</a:t>
            </a:r>
            <a:r>
              <a:rPr lang="ru-RU" b="1" dirty="0" smtClean="0"/>
              <a:t> </a:t>
            </a:r>
            <a:r>
              <a:rPr lang="ru-RU" b="1" dirty="0" err="1"/>
              <a:t>Baselitz</a:t>
            </a:r>
            <a:r>
              <a:rPr lang="ru-RU" b="1" dirty="0"/>
              <a:t> (</a:t>
            </a:r>
            <a:r>
              <a:rPr lang="ru-RU" b="1" dirty="0" err="1"/>
              <a:t>German</a:t>
            </a:r>
            <a:r>
              <a:rPr lang="ru-RU" b="1" dirty="0"/>
              <a:t>, </a:t>
            </a:r>
            <a:r>
              <a:rPr lang="ru-RU" b="1" dirty="0" err="1"/>
              <a:t>born</a:t>
            </a:r>
            <a:r>
              <a:rPr lang="ru-RU" b="1" dirty="0"/>
              <a:t> 1938). </a:t>
            </a:r>
            <a:r>
              <a:rPr lang="ru-RU" b="1" dirty="0" err="1"/>
              <a:t>Male</a:t>
            </a:r>
            <a:r>
              <a:rPr lang="ru-RU" b="1" dirty="0"/>
              <a:t> </a:t>
            </a:r>
            <a:r>
              <a:rPr lang="ru-RU" b="1" dirty="0" err="1"/>
              <a:t>Nude</a:t>
            </a:r>
            <a:r>
              <a:rPr lang="ru-RU" b="1" dirty="0"/>
              <a:t>, </a:t>
            </a:r>
            <a:r>
              <a:rPr lang="ru-RU" b="1" dirty="0" smtClean="0"/>
              <a:t>1975</a:t>
            </a:r>
            <a:endParaRPr lang="ru-RU" b="1" dirty="0"/>
          </a:p>
        </p:txBody>
      </p:sp>
    </p:spTree>
    <p:extLst>
      <p:ext uri="{BB962C8B-B14F-4D97-AF65-F5344CB8AC3E}">
        <p14:creationId xmlns:p14="http://schemas.microsoft.com/office/powerpoint/2010/main" val="2446095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kern="1200" dirty="0">
                <a:latin typeface="+mn-lt"/>
              </a:rPr>
              <a:t>Эпигонство </a:t>
            </a:r>
            <a:endParaRPr lang="ru-RU" sz="4000" dirty="0">
              <a:latin typeface="+mn-lt"/>
            </a:endParaRPr>
          </a:p>
        </p:txBody>
      </p:sp>
      <p:sp>
        <p:nvSpPr>
          <p:cNvPr id="4" name="Объект 3"/>
          <p:cNvSpPr>
            <a:spLocks noGrp="1"/>
          </p:cNvSpPr>
          <p:nvPr>
            <p:ph sz="half" idx="2"/>
          </p:nvPr>
        </p:nvSpPr>
        <p:spPr>
          <a:xfrm>
            <a:off x="3491880" y="1268760"/>
            <a:ext cx="5194920" cy="4530725"/>
          </a:xfrm>
        </p:spPr>
        <p:txBody>
          <a:bodyPr/>
          <a:lstStyle/>
          <a:p>
            <a:pPr marL="0" indent="0">
              <a:buNone/>
            </a:pPr>
            <a:r>
              <a:rPr lang="ru-RU" sz="1800" kern="1200" dirty="0"/>
              <a:t/>
            </a:r>
            <a:br>
              <a:rPr lang="ru-RU" sz="1800" kern="1200" dirty="0"/>
            </a:br>
            <a:r>
              <a:rPr lang="ru-RU" sz="1800" kern="1200" dirty="0"/>
              <a:t>(от греческого </a:t>
            </a:r>
            <a:r>
              <a:rPr lang="ru-RU" sz="1800" kern="1200" dirty="0" err="1"/>
              <a:t>epigonoi</a:t>
            </a:r>
            <a:r>
              <a:rPr lang="ru-RU" sz="1800" kern="1200" dirty="0"/>
              <a:t> - родившийся после) творчески несамостоятельное следование отжившим идеям, принципам и методам какой-либо художественной школы, научного или идейного течения в изменившейся исторической обстановке. В искусстве эпигонство проявляется в механическом заимствовании и воспроизведении в произведениях актуальных в прошлом сюжетов, конфликтов, формальных технических приемов, выхолащивании революционной, прогрессивной сущности творчества предшественников, что ведет к обеднению и вырождению искусства в рамках данного направления</a:t>
            </a:r>
            <a:r>
              <a:rPr lang="ru-RU" sz="1800" kern="1200" dirty="0" smtClean="0"/>
              <a:t>.</a:t>
            </a:r>
            <a:endParaRPr lang="ru-RU" sz="1800" kern="1200" dirty="0"/>
          </a:p>
        </p:txBody>
      </p:sp>
      <p:pic>
        <p:nvPicPr>
          <p:cNvPr id="21506" name="Picture 2" descr="http://www.artdic.ru/pict/abad.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99592" y="1556793"/>
            <a:ext cx="2592287" cy="3456384"/>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971600" y="5157192"/>
            <a:ext cx="2376264" cy="923330"/>
          </a:xfrm>
          <a:prstGeom prst="rect">
            <a:avLst/>
          </a:prstGeom>
        </p:spPr>
        <p:txBody>
          <a:bodyPr wrap="square">
            <a:spAutoFit/>
          </a:bodyPr>
          <a:lstStyle/>
          <a:p>
            <a:r>
              <a:rPr lang="ru-RU" b="1" dirty="0"/>
              <a:t>П. </a:t>
            </a:r>
            <a:r>
              <a:rPr lang="ru-RU" b="1" dirty="0" err="1"/>
              <a:t>Абади</a:t>
            </a:r>
            <a:r>
              <a:rPr lang="ru-RU" b="1" dirty="0"/>
              <a:t>. Церковь </a:t>
            </a:r>
            <a:r>
              <a:rPr lang="ru-RU" b="1" dirty="0" err="1"/>
              <a:t>Сакре</a:t>
            </a:r>
            <a:r>
              <a:rPr lang="ru-RU" b="1" dirty="0"/>
              <a:t> </a:t>
            </a:r>
            <a:r>
              <a:rPr lang="ru-RU" b="1" dirty="0" err="1"/>
              <a:t>Кёр</a:t>
            </a:r>
            <a:r>
              <a:rPr lang="ru-RU" b="1" dirty="0"/>
              <a:t> в Париже. 1875 г.</a:t>
            </a:r>
            <a:endParaRPr lang="ru-RU" b="1" dirty="0"/>
          </a:p>
        </p:txBody>
      </p:sp>
    </p:spTree>
    <p:extLst>
      <p:ext uri="{BB962C8B-B14F-4D97-AF65-F5344CB8AC3E}">
        <p14:creationId xmlns:p14="http://schemas.microsoft.com/office/powerpoint/2010/main" val="2617827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kern="1200" dirty="0" err="1">
                <a:latin typeface="+mn-lt"/>
              </a:rPr>
              <a:t>Эрехтейон</a:t>
            </a:r>
            <a:r>
              <a:rPr lang="ru-RU" sz="4000" b="1" kern="1200" dirty="0">
                <a:latin typeface="+mn-lt"/>
              </a:rPr>
              <a:t>, </a:t>
            </a:r>
            <a:r>
              <a:rPr lang="ru-RU" sz="4000" b="1" kern="1200" dirty="0" err="1">
                <a:latin typeface="+mn-lt"/>
              </a:rPr>
              <a:t>Эрехфейон</a:t>
            </a:r>
            <a:r>
              <a:rPr lang="ru-RU" sz="4000" b="1" kern="1200" dirty="0">
                <a:latin typeface="+mn-lt"/>
              </a:rPr>
              <a:t> </a:t>
            </a:r>
            <a:endParaRPr lang="ru-RU" sz="4000" dirty="0">
              <a:latin typeface="+mn-lt"/>
            </a:endParaRPr>
          </a:p>
        </p:txBody>
      </p:sp>
      <p:sp>
        <p:nvSpPr>
          <p:cNvPr id="4" name="Объект 3"/>
          <p:cNvSpPr>
            <a:spLocks noGrp="1"/>
          </p:cNvSpPr>
          <p:nvPr>
            <p:ph sz="half" idx="2"/>
          </p:nvPr>
        </p:nvSpPr>
        <p:spPr>
          <a:xfrm>
            <a:off x="3707904" y="1340768"/>
            <a:ext cx="4978896" cy="4530725"/>
          </a:xfrm>
        </p:spPr>
        <p:txBody>
          <a:bodyPr/>
          <a:lstStyle/>
          <a:p>
            <a:pPr marL="0" indent="0">
              <a:buNone/>
            </a:pPr>
            <a:r>
              <a:rPr lang="ru-RU" sz="1800" dirty="0"/>
              <a:t/>
            </a:r>
            <a:br>
              <a:rPr lang="ru-RU" sz="1800" dirty="0"/>
            </a:br>
            <a:r>
              <a:rPr lang="ru-RU" sz="1800" kern="1200" dirty="0"/>
              <a:t>выдающийся памятник древнегреческой архитектуры; храм Афины и Посейдона-</a:t>
            </a:r>
            <a:r>
              <a:rPr lang="ru-RU" sz="1800" kern="1200" dirty="0" err="1"/>
              <a:t>Эрехтея</a:t>
            </a:r>
            <a:r>
              <a:rPr lang="ru-RU" sz="1800" kern="1200" dirty="0"/>
              <a:t> на Акрополе в Афинах. Построен между 421-406 гг. до н.э. Имеет подчёркнуто асимметричную композицию, решённую в разных уровнях; включает ряд помещений, 2 портика в ионическом ордере, знаменитый портик кариатид. Благодаря свободно-живописной композиции ансамбля, лёгкости и изяществу форм, изысканности орнаментального декора, скромный по размерам </a:t>
            </a:r>
            <a:r>
              <a:rPr lang="ru-RU" sz="1800" kern="1200" dirty="0" err="1"/>
              <a:t>Эрехтейон</a:t>
            </a:r>
            <a:r>
              <a:rPr lang="ru-RU" sz="1800" kern="1200" dirty="0"/>
              <a:t> (площадь без портиков 11,6х23,5 м) играет важную роль в ансамбле Акрополя, контрастируя с более строгим и величественным Парфеноном. Одна из кариатид </a:t>
            </a:r>
            <a:r>
              <a:rPr lang="ru-RU" sz="1800" kern="1200" dirty="0" err="1"/>
              <a:t>Эрехтейон</a:t>
            </a:r>
            <a:r>
              <a:rPr lang="ru-RU" sz="1800" kern="1200" dirty="0"/>
              <a:t> ныне находится в Британском музее и заменена цементной отливкой.</a:t>
            </a:r>
            <a:endParaRPr lang="ru-RU" sz="1800" dirty="0"/>
          </a:p>
        </p:txBody>
      </p:sp>
      <p:pic>
        <p:nvPicPr>
          <p:cNvPr id="22530" name="Picture 2" descr="http://www.artdic.ru/pict/ereht.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755576" y="1628800"/>
            <a:ext cx="2880320" cy="1693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602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kern="1200" dirty="0">
                <a:latin typeface="+mn-lt"/>
              </a:rPr>
              <a:t>Эргономика </a:t>
            </a:r>
            <a:endParaRPr lang="ru-RU" sz="4000" dirty="0">
              <a:latin typeface="+mn-lt"/>
            </a:endParaRPr>
          </a:p>
        </p:txBody>
      </p:sp>
      <p:sp>
        <p:nvSpPr>
          <p:cNvPr id="4" name="Объект 3"/>
          <p:cNvSpPr>
            <a:spLocks noGrp="1"/>
          </p:cNvSpPr>
          <p:nvPr>
            <p:ph sz="half" idx="2"/>
          </p:nvPr>
        </p:nvSpPr>
        <p:spPr>
          <a:xfrm>
            <a:off x="3995936" y="1268760"/>
            <a:ext cx="4618856" cy="4530725"/>
          </a:xfrm>
        </p:spPr>
        <p:txBody>
          <a:bodyPr/>
          <a:lstStyle/>
          <a:p>
            <a:pPr marL="0" indent="0">
              <a:buNone/>
            </a:pPr>
            <a:r>
              <a:rPr lang="ru-RU" sz="1800" kern="1200" dirty="0"/>
              <a:t/>
            </a:r>
            <a:br>
              <a:rPr lang="ru-RU" sz="1800" kern="1200" dirty="0"/>
            </a:br>
            <a:r>
              <a:rPr lang="ru-RU" sz="1800" kern="1200" dirty="0"/>
              <a:t>(от греческого </a:t>
            </a:r>
            <a:r>
              <a:rPr lang="ru-RU" sz="1800" kern="1200" dirty="0" err="1"/>
              <a:t>ergon</a:t>
            </a:r>
            <a:r>
              <a:rPr lang="ru-RU" sz="1800" kern="1200" dirty="0"/>
              <a:t> работа и </a:t>
            </a:r>
            <a:r>
              <a:rPr lang="ru-RU" sz="1800" kern="1200" dirty="0" err="1"/>
              <a:t>nomos</a:t>
            </a:r>
            <a:r>
              <a:rPr lang="ru-RU" sz="1800" kern="1200" dirty="0"/>
              <a:t> закон) научно-прикладная дисциплина, изучающая человека и его деятельность в условиях современного производства с целью оптимизации орудий, условий и процесса труда. Основной объект исследования эргономики - системы "человек-машина", метод исследования - системный подход. </a:t>
            </a:r>
            <a:endParaRPr lang="ru-RU" sz="1800" kern="1200" dirty="0" smtClean="0"/>
          </a:p>
          <a:p>
            <a:pPr marL="0" indent="0">
              <a:buNone/>
            </a:pPr>
            <a:endParaRPr lang="ru-RU" sz="1800" kern="1200" dirty="0"/>
          </a:p>
          <a:p>
            <a:pPr marL="0" indent="0">
              <a:buNone/>
            </a:pPr>
            <a:endParaRPr lang="ru-RU" sz="1800" kern="1200" dirty="0" smtClean="0"/>
          </a:p>
          <a:p>
            <a:endParaRPr lang="ru-RU" sz="1800" dirty="0" smtClean="0"/>
          </a:p>
          <a:p>
            <a:endParaRPr lang="ru-RU" sz="1800" dirty="0"/>
          </a:p>
          <a:p>
            <a:endParaRPr lang="ru-RU" sz="1800" dirty="0" smtClean="0"/>
          </a:p>
          <a:p>
            <a:endParaRPr lang="ru-RU" sz="1800" dirty="0" smtClean="0"/>
          </a:p>
          <a:p>
            <a:endParaRPr lang="ru-RU" sz="1800" dirty="0"/>
          </a:p>
          <a:p>
            <a:endParaRPr lang="ru-RU" sz="1800" dirty="0"/>
          </a:p>
        </p:txBody>
      </p:sp>
      <p:pic>
        <p:nvPicPr>
          <p:cNvPr id="23554" name="Picture 2" descr="http://www.artdic.ru/pict/leona5.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755576" y="1556792"/>
            <a:ext cx="3168351" cy="4266714"/>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11560" y="5810340"/>
            <a:ext cx="6768752" cy="646331"/>
          </a:xfrm>
          <a:prstGeom prst="rect">
            <a:avLst/>
          </a:prstGeom>
        </p:spPr>
        <p:txBody>
          <a:bodyPr wrap="square">
            <a:spAutoFit/>
          </a:bodyPr>
          <a:lstStyle/>
          <a:p>
            <a:r>
              <a:rPr lang="ru-RU" b="1" dirty="0"/>
              <a:t>Леонардо да Винчи. Пропорции </a:t>
            </a:r>
            <a:r>
              <a:rPr lang="ru-RU" b="1" dirty="0" smtClean="0"/>
              <a:t>человека</a:t>
            </a:r>
          </a:p>
          <a:p>
            <a:endParaRPr lang="ru-RU" b="1" dirty="0"/>
          </a:p>
        </p:txBody>
      </p:sp>
    </p:spTree>
    <p:extLst>
      <p:ext uri="{BB962C8B-B14F-4D97-AF65-F5344CB8AC3E}">
        <p14:creationId xmlns:p14="http://schemas.microsoft.com/office/powerpoint/2010/main" val="3303183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latin typeface="+mn-lt"/>
              </a:rPr>
              <a:t>Эркер </a:t>
            </a:r>
            <a:endParaRPr lang="ru-RU" sz="4000" dirty="0">
              <a:latin typeface="+mn-lt"/>
            </a:endParaRPr>
          </a:p>
        </p:txBody>
      </p:sp>
      <p:sp>
        <p:nvSpPr>
          <p:cNvPr id="4" name="Объект 3"/>
          <p:cNvSpPr>
            <a:spLocks noGrp="1"/>
          </p:cNvSpPr>
          <p:nvPr>
            <p:ph sz="half" idx="2"/>
          </p:nvPr>
        </p:nvSpPr>
        <p:spPr>
          <a:xfrm>
            <a:off x="3419872" y="1600200"/>
            <a:ext cx="5544616" cy="4530725"/>
          </a:xfrm>
        </p:spPr>
        <p:txBody>
          <a:bodyPr/>
          <a:lstStyle/>
          <a:p>
            <a:pPr marL="0" indent="0">
              <a:buNone/>
            </a:pPr>
            <a:r>
              <a:rPr lang="ru-RU" sz="1800" dirty="0"/>
              <a:t/>
            </a:r>
            <a:br>
              <a:rPr lang="ru-RU" sz="1800" dirty="0"/>
            </a:br>
            <a:r>
              <a:rPr lang="ru-RU" sz="1800" dirty="0"/>
              <a:t>фонарь, полукруглый, треугольный или многогранный остеклённый выступ в стене здания. Делается чаще всего в несколько этажей, иногда во всю высоту фасада (обычно кроме 1-го этажа); увеличивает площадь внутренних помещений, улучшает их освещённость и </a:t>
            </a:r>
            <a:r>
              <a:rPr lang="ru-RU" sz="1800" dirty="0" smtClean="0"/>
              <a:t>инсоляцию.</a:t>
            </a:r>
          </a:p>
          <a:p>
            <a:pPr marL="0" indent="0">
              <a:buNone/>
            </a:pPr>
            <a:endParaRPr lang="ru-RU" sz="1800" dirty="0" smtClean="0"/>
          </a:p>
          <a:p>
            <a:pPr marL="0" indent="0">
              <a:buNone/>
            </a:pPr>
            <a:endParaRPr lang="ru-RU" sz="1800" dirty="0"/>
          </a:p>
          <a:p>
            <a:pPr marL="0" indent="0">
              <a:buNone/>
            </a:pPr>
            <a:endParaRPr lang="ru-RU" sz="1800" dirty="0" smtClean="0"/>
          </a:p>
          <a:p>
            <a:pPr marL="0" indent="0">
              <a:buNone/>
            </a:pPr>
            <a:endParaRPr lang="ru-RU" sz="1800" dirty="0"/>
          </a:p>
          <a:p>
            <a:pPr marL="0" indent="0">
              <a:buNone/>
            </a:pPr>
            <a:r>
              <a:rPr lang="ru-RU" sz="1800" b="1" dirty="0" smtClean="0"/>
              <a:t>Золотые </a:t>
            </a:r>
            <a:r>
              <a:rPr lang="ru-RU" sz="1800" b="1" dirty="0"/>
              <a:t>быки. </a:t>
            </a:r>
            <a:r>
              <a:rPr lang="ru-RU" sz="1800" b="1" dirty="0" err="1"/>
              <a:t>Шафхаузен</a:t>
            </a:r>
            <a:r>
              <a:rPr lang="ru-RU" sz="1800" b="1" dirty="0"/>
              <a:t>. Германия. 1608 г</a:t>
            </a:r>
            <a:r>
              <a:rPr lang="ru-RU" sz="1800" b="1" dirty="0" smtClean="0"/>
              <a:t>.</a:t>
            </a:r>
            <a:endParaRPr lang="ru-RU" sz="1800" b="1" dirty="0"/>
          </a:p>
        </p:txBody>
      </p:sp>
      <p:pic>
        <p:nvPicPr>
          <p:cNvPr id="24578" name="Picture 2" descr="http://www.artdic.ru/pict/zolb.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55576" y="1844824"/>
            <a:ext cx="2675527"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9055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kern="1200" dirty="0">
                <a:latin typeface="+mn-lt"/>
              </a:rPr>
              <a:t>Эрмитаж </a:t>
            </a:r>
            <a:endParaRPr lang="ru-RU" sz="4000" dirty="0">
              <a:latin typeface="+mn-lt"/>
            </a:endParaRPr>
          </a:p>
        </p:txBody>
      </p:sp>
      <p:sp>
        <p:nvSpPr>
          <p:cNvPr id="4" name="Объект 3"/>
          <p:cNvSpPr>
            <a:spLocks noGrp="1"/>
          </p:cNvSpPr>
          <p:nvPr>
            <p:ph sz="half" idx="2"/>
          </p:nvPr>
        </p:nvSpPr>
        <p:spPr>
          <a:xfrm>
            <a:off x="3707904" y="1600200"/>
            <a:ext cx="4978896" cy="4530725"/>
          </a:xfrm>
        </p:spPr>
        <p:txBody>
          <a:bodyPr/>
          <a:lstStyle/>
          <a:p>
            <a:pPr marL="0" indent="0">
              <a:buNone/>
            </a:pPr>
            <a:r>
              <a:rPr lang="ru-RU" sz="1800" kern="1200" dirty="0"/>
              <a:t>Государственный в Санкт-Петербурге, художественный и культурно-исторический музей, один из крупнейших музеев мира. Занимает 5 связанных друг с другом зданий на Дворцовой набережной: Зимний дворец (1754-1762, арх. В. В. Растрелли), Малый Эрмитаж (1764-1767, архитектор Ж.Б.М. </a:t>
            </a:r>
            <a:r>
              <a:rPr lang="ru-RU" sz="1800" kern="1200" dirty="0" err="1"/>
              <a:t>Валлен-Деламот</a:t>
            </a:r>
            <a:r>
              <a:rPr lang="ru-RU" sz="1800" kern="1200" dirty="0"/>
              <a:t>), Старый Эрмитаж (1771-1787, архитектор Ю. М. </a:t>
            </a:r>
            <a:r>
              <a:rPr lang="ru-RU" sz="1800" kern="1200" dirty="0" err="1"/>
              <a:t>Фельтен</a:t>
            </a:r>
            <a:r>
              <a:rPr lang="ru-RU" sz="1800" kern="1200" dirty="0"/>
              <a:t>), Новый Эрмитаж (1839-1852, архитектор Л. фон </a:t>
            </a:r>
            <a:r>
              <a:rPr lang="ru-RU" sz="1800" kern="1200" dirty="0" err="1"/>
              <a:t>Кленце</a:t>
            </a:r>
            <a:r>
              <a:rPr lang="ru-RU" sz="1800" kern="1200" dirty="0"/>
              <a:t>), Эрмитажный театр (1783-1787, архитектор Дж. Кваренги). В начале 1980-х гг. после реставрации Эрмитажу был передан бывший дворец Меншикова на Васильевском острове (XVIII в.). </a:t>
            </a:r>
            <a:endParaRPr lang="ru-RU" sz="1800" dirty="0"/>
          </a:p>
        </p:txBody>
      </p:sp>
      <p:pic>
        <p:nvPicPr>
          <p:cNvPr id="25602" name="Picture 2" descr="http://www.artdic.ru/pict/ermit.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755577" y="1700808"/>
            <a:ext cx="2880320" cy="1061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8107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kern="1200" dirty="0">
                <a:latin typeface="+mn-lt"/>
              </a:rPr>
              <a:t>Эрос </a:t>
            </a:r>
            <a:endParaRPr lang="ru-RU" sz="4000" dirty="0">
              <a:latin typeface="+mn-lt"/>
            </a:endParaRPr>
          </a:p>
        </p:txBody>
      </p:sp>
      <p:sp>
        <p:nvSpPr>
          <p:cNvPr id="4" name="Объект 3"/>
          <p:cNvSpPr>
            <a:spLocks noGrp="1"/>
          </p:cNvSpPr>
          <p:nvPr>
            <p:ph sz="half" idx="2"/>
          </p:nvPr>
        </p:nvSpPr>
        <p:spPr>
          <a:xfrm>
            <a:off x="4211960" y="1600200"/>
            <a:ext cx="4474840" cy="4530725"/>
          </a:xfrm>
        </p:spPr>
        <p:txBody>
          <a:bodyPr/>
          <a:lstStyle/>
          <a:p>
            <a:pPr marL="0" indent="0">
              <a:buNone/>
            </a:pPr>
            <a:r>
              <a:rPr lang="ru-RU" sz="1800" kern="1200" dirty="0"/>
              <a:t>(греч. миф) божество любви. С VI века до н. э. возникают мифы, определяющие место Эроса в олимпийской семье богов. Многие авторы считают Эроса не только постоянным спутником, но и сыном Афродиты. В эллинистический период Эроса стали уже изображать не юношей, а хорошеньким шаловливым мальчиком, часто с крылышками, с луком и стрелами, которые он пускает в богов и людей. Многочисленные изображения подобного рода встречаются на фризах, стенных росписях и на саркофагах. Эросу соответствуют римские Амур и Купидон.</a:t>
            </a:r>
          </a:p>
          <a:p>
            <a:endParaRPr lang="ru-RU" sz="1800" dirty="0"/>
          </a:p>
        </p:txBody>
      </p:sp>
      <p:pic>
        <p:nvPicPr>
          <p:cNvPr id="26626" name="Picture 2" descr="http://www.artdic.ru/pict/kanov.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755576" y="1628800"/>
            <a:ext cx="3456384" cy="3802022"/>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83568" y="5445224"/>
            <a:ext cx="3528392" cy="923330"/>
          </a:xfrm>
          <a:prstGeom prst="rect">
            <a:avLst/>
          </a:prstGeom>
        </p:spPr>
        <p:txBody>
          <a:bodyPr wrap="square">
            <a:spAutoFit/>
          </a:bodyPr>
          <a:lstStyle/>
          <a:p>
            <a:r>
              <a:rPr lang="ru-RU" b="1" dirty="0" smtClean="0"/>
              <a:t>Антонио </a:t>
            </a:r>
            <a:r>
              <a:rPr lang="ru-RU" b="1" dirty="0" err="1"/>
              <a:t>Канова</a:t>
            </a:r>
            <a:r>
              <a:rPr lang="ru-RU" b="1" dirty="0"/>
              <a:t>. Эрос и Психея. 1793 г., </a:t>
            </a:r>
            <a:r>
              <a:rPr lang="ru-RU" b="1" dirty="0" smtClean="0"/>
              <a:t>мрамор</a:t>
            </a:r>
            <a:endParaRPr lang="ru-RU" b="1" dirty="0"/>
          </a:p>
          <a:p>
            <a:endParaRPr lang="ru-RU" b="1" dirty="0"/>
          </a:p>
        </p:txBody>
      </p:sp>
    </p:spTree>
    <p:extLst>
      <p:ext uri="{BB962C8B-B14F-4D97-AF65-F5344CB8AC3E}">
        <p14:creationId xmlns:p14="http://schemas.microsoft.com/office/powerpoint/2010/main" val="2595578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kern="1200" dirty="0">
                <a:latin typeface="+mn-lt"/>
              </a:rPr>
              <a:t>Эскиз </a:t>
            </a:r>
            <a:endParaRPr lang="ru-RU" sz="4000" dirty="0">
              <a:latin typeface="+mn-lt"/>
            </a:endParaRPr>
          </a:p>
        </p:txBody>
      </p:sp>
      <p:sp>
        <p:nvSpPr>
          <p:cNvPr id="4" name="Объект 3"/>
          <p:cNvSpPr>
            <a:spLocks noGrp="1"/>
          </p:cNvSpPr>
          <p:nvPr>
            <p:ph sz="half" idx="2"/>
          </p:nvPr>
        </p:nvSpPr>
        <p:spPr>
          <a:xfrm>
            <a:off x="3347864" y="1600200"/>
            <a:ext cx="5338936" cy="4530725"/>
          </a:xfrm>
        </p:spPr>
        <p:txBody>
          <a:bodyPr/>
          <a:lstStyle/>
          <a:p>
            <a:pPr marL="0" indent="0">
              <a:buNone/>
            </a:pPr>
            <a:r>
              <a:rPr lang="ru-RU" sz="1800" kern="1200" dirty="0"/>
              <a:t/>
            </a:r>
            <a:br>
              <a:rPr lang="ru-RU" sz="1800" kern="1200" dirty="0"/>
            </a:br>
            <a:r>
              <a:rPr lang="ru-RU" sz="1800" kern="1200" dirty="0"/>
              <a:t>предварительный набросок, фиксирующий замысел художественного произведения или отдельной его части. В эскизе намечаются композиционное построение, пространственные планы, основные цветовые соотношения будущего произведения. Эскизы бывают графическими, живописными, скульптурными; обычно отличаются свободной, беглой манерой исполнения, но могут быть детально проработаны. Многие эскизы имеют большую историко-художественную ценность и самостоятельное художественное значение</a:t>
            </a:r>
            <a:r>
              <a:rPr lang="ru-RU" sz="1800" kern="1200" dirty="0" smtClean="0"/>
              <a:t>.</a:t>
            </a:r>
            <a:endParaRPr lang="ru-RU" sz="1800" kern="1200" dirty="0"/>
          </a:p>
        </p:txBody>
      </p:sp>
      <p:pic>
        <p:nvPicPr>
          <p:cNvPr id="27650" name="Picture 2" descr="http://www.artdic.ru/pict/leona2.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27584" y="1700808"/>
            <a:ext cx="2381250" cy="35052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27584" y="5373216"/>
            <a:ext cx="4572000" cy="923330"/>
          </a:xfrm>
          <a:prstGeom prst="rect">
            <a:avLst/>
          </a:prstGeom>
        </p:spPr>
        <p:txBody>
          <a:bodyPr>
            <a:spAutoFit/>
          </a:bodyPr>
          <a:lstStyle/>
          <a:p>
            <a:r>
              <a:rPr lang="ru-RU" b="1" dirty="0"/>
              <a:t>Леонардо да Винчи. Проект памятника маршалу </a:t>
            </a:r>
            <a:r>
              <a:rPr lang="ru-RU" b="1" dirty="0" err="1"/>
              <a:t>Тривульцию</a:t>
            </a:r>
            <a:r>
              <a:rPr lang="ru-RU" b="1" dirty="0"/>
              <a:t>. Около 1508-1512 гг., перо</a:t>
            </a:r>
            <a:endParaRPr lang="ru-RU" b="1" dirty="0"/>
          </a:p>
        </p:txBody>
      </p:sp>
    </p:spTree>
    <p:extLst>
      <p:ext uri="{BB962C8B-B14F-4D97-AF65-F5344CB8AC3E}">
        <p14:creationId xmlns:p14="http://schemas.microsoft.com/office/powerpoint/2010/main" val="317623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latin typeface="+mn-lt"/>
              </a:rPr>
              <a:t>Эстамп </a:t>
            </a:r>
            <a:endParaRPr lang="ru-RU" sz="4000" dirty="0">
              <a:latin typeface="+mn-lt"/>
            </a:endParaRPr>
          </a:p>
        </p:txBody>
      </p:sp>
      <p:sp>
        <p:nvSpPr>
          <p:cNvPr id="4" name="Объект 3"/>
          <p:cNvSpPr>
            <a:spLocks noGrp="1"/>
          </p:cNvSpPr>
          <p:nvPr>
            <p:ph sz="half" idx="2"/>
          </p:nvPr>
        </p:nvSpPr>
        <p:spPr>
          <a:xfrm>
            <a:off x="4892321" y="1484784"/>
            <a:ext cx="3810000" cy="4530725"/>
          </a:xfrm>
        </p:spPr>
        <p:txBody>
          <a:bodyPr/>
          <a:lstStyle/>
          <a:p>
            <a:pPr marL="0" indent="0">
              <a:buNone/>
            </a:pPr>
            <a:r>
              <a:rPr lang="ru-RU" sz="2000" dirty="0"/>
              <a:t/>
            </a:r>
            <a:br>
              <a:rPr lang="ru-RU" sz="2000" dirty="0"/>
            </a:br>
            <a:r>
              <a:rPr lang="ru-RU" sz="2000" dirty="0"/>
              <a:t>(от итальянского </a:t>
            </a:r>
            <a:r>
              <a:rPr lang="ru-RU" sz="2000" dirty="0" err="1"/>
              <a:t>stampa</a:t>
            </a:r>
            <a:r>
              <a:rPr lang="ru-RU" sz="2000" dirty="0"/>
              <a:t> - печать, оттиск) литографский или гравюрный отпечаток (обычно подписной авторский оттиск с печатной формы), являющийся станковым произведением художественной графики.</a:t>
            </a:r>
          </a:p>
          <a:p>
            <a:pPr marL="0" indent="0">
              <a:buNone/>
            </a:pPr>
            <a:endParaRPr lang="ru-RU" sz="2000" dirty="0"/>
          </a:p>
        </p:txBody>
      </p:sp>
      <p:pic>
        <p:nvPicPr>
          <p:cNvPr id="28674" name="Picture 2" descr="http://www.artdic.ru/pict/ostr2.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27584" y="1628800"/>
            <a:ext cx="4000444" cy="2736304"/>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27584" y="4509120"/>
            <a:ext cx="4032448" cy="1200329"/>
          </a:xfrm>
          <a:prstGeom prst="rect">
            <a:avLst/>
          </a:prstGeom>
        </p:spPr>
        <p:txBody>
          <a:bodyPr wrap="square">
            <a:spAutoFit/>
          </a:bodyPr>
          <a:lstStyle/>
          <a:p>
            <a:r>
              <a:rPr lang="ru-RU" b="1" dirty="0"/>
              <a:t>А. Остроумова-Лебедева. Петербург. Вид на колонны Биржи и </a:t>
            </a:r>
            <a:r>
              <a:rPr lang="ru-RU" b="1" dirty="0" smtClean="0"/>
              <a:t>Петропавловскую </a:t>
            </a:r>
            <a:r>
              <a:rPr lang="ru-RU" b="1" dirty="0"/>
              <a:t>крепость. 1908 г. </a:t>
            </a:r>
            <a:r>
              <a:rPr lang="ru-RU" b="1" dirty="0" smtClean="0"/>
              <a:t>Ксилография</a:t>
            </a:r>
            <a:endParaRPr lang="ru-RU" b="1" dirty="0"/>
          </a:p>
        </p:txBody>
      </p:sp>
    </p:spTree>
    <p:extLst>
      <p:ext uri="{BB962C8B-B14F-4D97-AF65-F5344CB8AC3E}">
        <p14:creationId xmlns:p14="http://schemas.microsoft.com/office/powerpoint/2010/main" val="658336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latin typeface="+mn-lt"/>
              </a:rPr>
              <a:t>Эдикула </a:t>
            </a:r>
            <a:endParaRPr lang="ru-RU" sz="4000" dirty="0">
              <a:latin typeface="+mn-lt"/>
            </a:endParaRPr>
          </a:p>
        </p:txBody>
      </p:sp>
      <p:sp>
        <p:nvSpPr>
          <p:cNvPr id="4" name="Объект 3"/>
          <p:cNvSpPr>
            <a:spLocks noGrp="1"/>
          </p:cNvSpPr>
          <p:nvPr>
            <p:ph sz="half" idx="2"/>
          </p:nvPr>
        </p:nvSpPr>
        <p:spPr>
          <a:xfrm>
            <a:off x="4716016" y="1340768"/>
            <a:ext cx="4104456" cy="4530725"/>
          </a:xfrm>
        </p:spPr>
        <p:txBody>
          <a:bodyPr/>
          <a:lstStyle/>
          <a:p>
            <a:pPr marL="0" indent="0">
              <a:buNone/>
            </a:pPr>
            <a:r>
              <a:rPr lang="ru-RU" sz="2000" dirty="0"/>
              <a:t/>
            </a:r>
            <a:br>
              <a:rPr lang="ru-RU" sz="2000" dirty="0"/>
            </a:br>
            <a:r>
              <a:rPr lang="ru-RU" sz="2000" dirty="0"/>
              <a:t>в античной архитектуре ниша, обрамленная колоннами или пилястрами, опирающимися на подножие, и увенчанная фронтоном. В эдикулах ставились статуи богов в храмах, общественных зданиях, жилых домах. Эдикулой называются также небольшие эллинистические и древнеримские культовые здания.</a:t>
            </a:r>
          </a:p>
        </p:txBody>
      </p:sp>
      <p:pic>
        <p:nvPicPr>
          <p:cNvPr id="2050" name="Picture 2" descr="http://www.artdic.ru/pict/edik.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55576" y="1628800"/>
            <a:ext cx="3734994"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708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err="1">
                <a:latin typeface="+mn-lt"/>
              </a:rPr>
              <a:t>Эстампаж</a:t>
            </a:r>
            <a:r>
              <a:rPr lang="ru-RU" sz="4000" b="1" dirty="0">
                <a:latin typeface="+mn-lt"/>
              </a:rPr>
              <a:t> </a:t>
            </a:r>
            <a:endParaRPr lang="ru-RU" sz="3600" dirty="0">
              <a:latin typeface="+mn-lt"/>
            </a:endParaRPr>
          </a:p>
        </p:txBody>
      </p:sp>
      <p:sp>
        <p:nvSpPr>
          <p:cNvPr id="4" name="Объект 3"/>
          <p:cNvSpPr>
            <a:spLocks noGrp="1"/>
          </p:cNvSpPr>
          <p:nvPr>
            <p:ph sz="half" idx="2"/>
          </p:nvPr>
        </p:nvSpPr>
        <p:spPr>
          <a:xfrm>
            <a:off x="4932040" y="1484784"/>
            <a:ext cx="3810000" cy="4530725"/>
          </a:xfrm>
        </p:spPr>
        <p:txBody>
          <a:bodyPr/>
          <a:lstStyle/>
          <a:p>
            <a:pPr marL="0" indent="0">
              <a:buNone/>
            </a:pPr>
            <a:r>
              <a:rPr lang="ru-RU" sz="1800" dirty="0"/>
              <a:t/>
            </a:r>
            <a:br>
              <a:rPr lang="ru-RU" sz="1800" dirty="0"/>
            </a:br>
            <a:r>
              <a:rPr lang="ru-RU" sz="1800" dirty="0"/>
              <a:t>оттиск с рельефа, полученный путём наложения бумаги или ткани на поверхность скульптуры, покрытой каким-либо красящим веществом (например, сажей). Используются в научных целях для изготовления прорисовок с рельефов или как декоративной композиции типа эстампа</a:t>
            </a:r>
            <a:r>
              <a:rPr lang="ru-RU" sz="1800" dirty="0" smtClean="0"/>
              <a:t>.</a:t>
            </a:r>
            <a:endParaRPr lang="ru-RU" sz="1800" dirty="0"/>
          </a:p>
        </p:txBody>
      </p:sp>
      <p:pic>
        <p:nvPicPr>
          <p:cNvPr id="29698" name="Picture 2" descr="http://www.artdic.ru/pict/reli.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71600" y="1772816"/>
            <a:ext cx="3600400" cy="2016224"/>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83568" y="4077072"/>
            <a:ext cx="4104456" cy="1200329"/>
          </a:xfrm>
          <a:prstGeom prst="rect">
            <a:avLst/>
          </a:prstGeom>
        </p:spPr>
        <p:txBody>
          <a:bodyPr wrap="square">
            <a:spAutoFit/>
          </a:bodyPr>
          <a:lstStyle/>
          <a:p>
            <a:r>
              <a:rPr lang="ru-RU" b="1" dirty="0" smtClean="0"/>
              <a:t>Битва </a:t>
            </a:r>
            <a:r>
              <a:rPr lang="ru-RU" b="1" dirty="0"/>
              <a:t>на мосту. Фрагмент оттиска рельефа в гробнице семьи У, провинция </a:t>
            </a:r>
            <a:r>
              <a:rPr lang="ru-RU" b="1" dirty="0" err="1"/>
              <a:t>Шаньдун</a:t>
            </a:r>
            <a:r>
              <a:rPr lang="ru-RU" b="1" dirty="0"/>
              <a:t>. 147-163 гг. до н. э. Китай</a:t>
            </a:r>
            <a:r>
              <a:rPr lang="ru-RU" b="1" dirty="0" smtClean="0"/>
              <a:t>.</a:t>
            </a:r>
            <a:endParaRPr lang="ru-RU" b="1" dirty="0"/>
          </a:p>
        </p:txBody>
      </p:sp>
    </p:spTree>
    <p:extLst>
      <p:ext uri="{BB962C8B-B14F-4D97-AF65-F5344CB8AC3E}">
        <p14:creationId xmlns:p14="http://schemas.microsoft.com/office/powerpoint/2010/main" val="6646233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kern="1200" dirty="0">
                <a:latin typeface="+mn-lt"/>
              </a:rPr>
              <a:t>Эстетика </a:t>
            </a:r>
            <a:endParaRPr lang="ru-RU" sz="4000" dirty="0">
              <a:latin typeface="+mn-lt"/>
            </a:endParaRPr>
          </a:p>
        </p:txBody>
      </p:sp>
      <p:sp>
        <p:nvSpPr>
          <p:cNvPr id="4" name="Объект 3"/>
          <p:cNvSpPr>
            <a:spLocks noGrp="1"/>
          </p:cNvSpPr>
          <p:nvPr>
            <p:ph sz="half" idx="2"/>
          </p:nvPr>
        </p:nvSpPr>
        <p:spPr>
          <a:xfrm>
            <a:off x="3203848" y="1600200"/>
            <a:ext cx="5482952" cy="4530725"/>
          </a:xfrm>
        </p:spPr>
        <p:txBody>
          <a:bodyPr/>
          <a:lstStyle/>
          <a:p>
            <a:pPr marL="0" indent="0">
              <a:buNone/>
            </a:pPr>
            <a:r>
              <a:rPr lang="ru-RU" sz="1800" kern="1200" dirty="0"/>
              <a:t>(от греческого </a:t>
            </a:r>
            <a:r>
              <a:rPr lang="ru-RU" sz="1800" kern="1200" dirty="0" err="1"/>
              <a:t>aisthesis</a:t>
            </a:r>
            <a:r>
              <a:rPr lang="ru-RU" sz="1800" kern="1200" dirty="0"/>
              <a:t> - ощущение, чувство) учение о прекрасном, об искусстве и художественном творчестве. Эстетика исследует отношение искусства к действительности, сущность и проявления прекрасного в жизни и в искусстве, изучает искусство как одну из форм идеологии, законы развития искусства, его идейное содержание и художественные формы, его общественную роль</a:t>
            </a:r>
            <a:r>
              <a:rPr lang="ru-RU" sz="1800" kern="1200" dirty="0" smtClean="0"/>
              <a:t>.</a:t>
            </a:r>
            <a:endParaRPr lang="ru-RU" sz="1800" kern="1200" dirty="0"/>
          </a:p>
        </p:txBody>
      </p:sp>
      <p:pic>
        <p:nvPicPr>
          <p:cNvPr id="30722" name="Picture 2" descr="http://www.artdic.ru/pict/nefert.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755576" y="1628800"/>
            <a:ext cx="2381250" cy="389572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27584" y="5733256"/>
            <a:ext cx="4572000" cy="923330"/>
          </a:xfrm>
          <a:prstGeom prst="rect">
            <a:avLst/>
          </a:prstGeom>
        </p:spPr>
        <p:txBody>
          <a:bodyPr>
            <a:spAutoFit/>
          </a:bodyPr>
          <a:lstStyle/>
          <a:p>
            <a:r>
              <a:rPr lang="ru-RU" b="1" dirty="0" err="1"/>
              <a:t>Тутмес</a:t>
            </a:r>
            <a:r>
              <a:rPr lang="ru-RU" b="1" dirty="0"/>
              <a:t>. Портрет царицы </a:t>
            </a:r>
            <a:r>
              <a:rPr lang="ru-RU" b="1" dirty="0" err="1"/>
              <a:t>Нефертити</a:t>
            </a:r>
            <a:r>
              <a:rPr lang="ru-RU" b="1" dirty="0"/>
              <a:t>. XIV век до н. э., песчаник. Древний </a:t>
            </a:r>
            <a:r>
              <a:rPr lang="ru-RU" b="1" dirty="0" smtClean="0"/>
              <a:t>Египет</a:t>
            </a:r>
            <a:endParaRPr lang="ru-RU" b="1" dirty="0"/>
          </a:p>
        </p:txBody>
      </p:sp>
    </p:spTree>
    <p:extLst>
      <p:ext uri="{BB962C8B-B14F-4D97-AF65-F5344CB8AC3E}">
        <p14:creationId xmlns:p14="http://schemas.microsoft.com/office/powerpoint/2010/main" val="221643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err="1">
                <a:latin typeface="+mn-lt"/>
              </a:rPr>
              <a:t>Эстипите</a:t>
            </a:r>
            <a:r>
              <a:rPr lang="ru-RU" sz="4000" b="1" dirty="0">
                <a:latin typeface="+mn-lt"/>
              </a:rPr>
              <a:t> </a:t>
            </a:r>
            <a:endParaRPr lang="ru-RU" sz="4000" dirty="0">
              <a:latin typeface="+mn-lt"/>
            </a:endParaRPr>
          </a:p>
        </p:txBody>
      </p:sp>
      <p:sp>
        <p:nvSpPr>
          <p:cNvPr id="4" name="Объект 3"/>
          <p:cNvSpPr>
            <a:spLocks noGrp="1"/>
          </p:cNvSpPr>
          <p:nvPr>
            <p:ph sz="half" idx="2"/>
          </p:nvPr>
        </p:nvSpPr>
        <p:spPr>
          <a:xfrm>
            <a:off x="4283968" y="1412776"/>
            <a:ext cx="4314056" cy="4530725"/>
          </a:xfrm>
        </p:spPr>
        <p:txBody>
          <a:bodyPr/>
          <a:lstStyle/>
          <a:p>
            <a:pPr marL="0" indent="0">
              <a:buNone/>
            </a:pPr>
            <a:r>
              <a:rPr lang="ru-RU" sz="1800" dirty="0"/>
              <a:t/>
            </a:r>
            <a:br>
              <a:rPr lang="ru-RU" sz="1800" dirty="0"/>
            </a:br>
            <a:r>
              <a:rPr lang="ru-RU" sz="1800" dirty="0"/>
              <a:t>характерные для архитектуры латиноамериканского (особенно мексиканского) позднего барокко (так называемого </a:t>
            </a:r>
            <a:r>
              <a:rPr lang="ru-RU" sz="1800" dirty="0" err="1"/>
              <a:t>ультрабарокко</a:t>
            </a:r>
            <a:r>
              <a:rPr lang="ru-RU" sz="1800" dirty="0"/>
              <a:t>) выступы-пилястры, отмеченные особенной сложностью профилей и пышным многообразием декоративной отделки. Состоящие из мелких, как бы нанизанных друг на друга форм </a:t>
            </a:r>
            <a:r>
              <a:rPr lang="ru-RU" sz="1800" dirty="0" err="1"/>
              <a:t>эстипите</a:t>
            </a:r>
            <a:r>
              <a:rPr lang="ru-RU" sz="1800" dirty="0"/>
              <a:t> возникли в резных деревянных алтарях-</a:t>
            </a:r>
            <a:r>
              <a:rPr lang="ru-RU" sz="1800" dirty="0" err="1"/>
              <a:t>ретабло</a:t>
            </a:r>
            <a:r>
              <a:rPr lang="ru-RU" sz="1800" dirty="0"/>
              <a:t> и нашли широкое применение в каменном зодчестве XVIII века.</a:t>
            </a:r>
          </a:p>
        </p:txBody>
      </p:sp>
      <p:pic>
        <p:nvPicPr>
          <p:cNvPr id="31746" name="Picture 2" descr="http://www.artdic.ru/pict/esti.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99592" y="1772816"/>
            <a:ext cx="3168353" cy="1668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399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kern="1200" dirty="0">
                <a:latin typeface="+mn-lt"/>
              </a:rPr>
              <a:t>Этюд </a:t>
            </a:r>
            <a:endParaRPr lang="ru-RU" sz="4000" dirty="0">
              <a:latin typeface="+mn-lt"/>
            </a:endParaRPr>
          </a:p>
        </p:txBody>
      </p:sp>
      <p:sp>
        <p:nvSpPr>
          <p:cNvPr id="4" name="Объект 3"/>
          <p:cNvSpPr>
            <a:spLocks noGrp="1"/>
          </p:cNvSpPr>
          <p:nvPr>
            <p:ph sz="half" idx="2"/>
          </p:nvPr>
        </p:nvSpPr>
        <p:spPr>
          <a:xfrm>
            <a:off x="3707904" y="1600200"/>
            <a:ext cx="4978896" cy="4530725"/>
          </a:xfrm>
        </p:spPr>
        <p:txBody>
          <a:bodyPr/>
          <a:lstStyle/>
          <a:p>
            <a:pPr marL="0" indent="0">
              <a:buNone/>
            </a:pPr>
            <a:r>
              <a:rPr lang="ru-RU" sz="2000" kern="1200" dirty="0"/>
              <a:t>(от французского </a:t>
            </a:r>
            <a:r>
              <a:rPr lang="ru-RU" sz="2000" kern="1200" dirty="0" err="1"/>
              <a:t>etude</a:t>
            </a:r>
            <a:r>
              <a:rPr lang="ru-RU" sz="2000" kern="1200" dirty="0"/>
              <a:t>, буквально - изучение) произведение, выполненное с натуры с целью ее изучения. Этюд (живописный, скульптурный, графический) часто служит подготовительным материалом при работе над картиной, скульптурой, графическим произведением и т. п. Этюды крупных мастеров часто представляют художественную ценность и могут иметь самостоятельное значение.</a:t>
            </a:r>
          </a:p>
          <a:p>
            <a:endParaRPr lang="ru-RU" sz="2000" dirty="0"/>
          </a:p>
          <a:p>
            <a:endParaRPr lang="ru-RU" sz="2000" dirty="0"/>
          </a:p>
        </p:txBody>
      </p:sp>
      <p:pic>
        <p:nvPicPr>
          <p:cNvPr id="32770" name="Picture 2" descr="http://www.artdic.ru/pict/shish.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99592" y="1700807"/>
            <a:ext cx="2736304" cy="3611921"/>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971600" y="5517232"/>
            <a:ext cx="3312368" cy="923330"/>
          </a:xfrm>
          <a:prstGeom prst="rect">
            <a:avLst/>
          </a:prstGeom>
        </p:spPr>
        <p:txBody>
          <a:bodyPr wrap="square">
            <a:spAutoFit/>
          </a:bodyPr>
          <a:lstStyle/>
          <a:p>
            <a:r>
              <a:rPr lang="ru-RU" b="1" dirty="0" smtClean="0"/>
              <a:t>И</a:t>
            </a:r>
            <a:r>
              <a:rPr lang="ru-RU" b="1" dirty="0"/>
              <a:t>. И. Шишкин. Заросший сад. Сныть-трава. Этюд. 1884 г</a:t>
            </a:r>
            <a:r>
              <a:rPr lang="ru-RU" b="1" dirty="0" smtClean="0"/>
              <a:t>.</a:t>
            </a:r>
            <a:endParaRPr lang="ru-RU" b="1" dirty="0"/>
          </a:p>
        </p:txBody>
      </p:sp>
    </p:spTree>
    <p:extLst>
      <p:ext uri="{BB962C8B-B14F-4D97-AF65-F5344CB8AC3E}">
        <p14:creationId xmlns:p14="http://schemas.microsoft.com/office/powerpoint/2010/main" val="4436161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kern="1200" dirty="0">
                <a:latin typeface="+mn-lt"/>
              </a:rPr>
              <a:t>Этюдник </a:t>
            </a:r>
            <a:endParaRPr lang="ru-RU" sz="4000" dirty="0">
              <a:latin typeface="+mn-lt"/>
            </a:endParaRPr>
          </a:p>
        </p:txBody>
      </p:sp>
      <p:sp>
        <p:nvSpPr>
          <p:cNvPr id="4" name="Объект 3"/>
          <p:cNvSpPr>
            <a:spLocks noGrp="1"/>
          </p:cNvSpPr>
          <p:nvPr>
            <p:ph sz="half" idx="2"/>
          </p:nvPr>
        </p:nvSpPr>
        <p:spPr>
          <a:xfrm>
            <a:off x="3779912" y="1340768"/>
            <a:ext cx="4834880" cy="4530725"/>
          </a:xfrm>
        </p:spPr>
        <p:txBody>
          <a:bodyPr/>
          <a:lstStyle/>
          <a:p>
            <a:pPr marL="0" indent="0">
              <a:buNone/>
            </a:pPr>
            <a:r>
              <a:rPr lang="ru-RU" sz="2000" kern="1200" dirty="0"/>
              <a:t/>
            </a:r>
            <a:br>
              <a:rPr lang="ru-RU" sz="2000" kern="1200" dirty="0"/>
            </a:br>
            <a:r>
              <a:rPr lang="ru-RU" sz="2000" kern="1200" dirty="0"/>
              <a:t>неглубокий ящик деревянный с крышкой для принадлежностей живописца (масляная или акварельная живопись). Этюдники могут быть без треноги или с треногой, выпускаются этюдники-палитры. На внутренней стороне крышки имеются пазы для одного или двух вкладышей - планшетов или вкладышей-рамок для закрепления бумаги, картона, холста и т. д. Внутри ящика имеются отделения для красок, кистей и т. д., а также палитра</a:t>
            </a:r>
            <a:r>
              <a:rPr lang="ru-RU" sz="2000" kern="1200" dirty="0" smtClean="0"/>
              <a:t>.</a:t>
            </a:r>
            <a:endParaRPr lang="ru-RU" sz="2000" kern="1200" dirty="0"/>
          </a:p>
        </p:txBody>
      </p:sp>
      <p:pic>
        <p:nvPicPr>
          <p:cNvPr id="33794" name="Picture 2" descr="http://www.artdic.ru/pict/tass.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755576" y="1628800"/>
            <a:ext cx="2857500" cy="351472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55576" y="5157192"/>
            <a:ext cx="2808312" cy="923330"/>
          </a:xfrm>
          <a:prstGeom prst="rect">
            <a:avLst/>
          </a:prstGeom>
        </p:spPr>
        <p:txBody>
          <a:bodyPr wrap="square">
            <a:spAutoFit/>
          </a:bodyPr>
          <a:lstStyle/>
          <a:p>
            <a:r>
              <a:rPr lang="ru-RU" b="1" dirty="0" smtClean="0"/>
              <a:t>О</a:t>
            </a:r>
            <a:r>
              <a:rPr lang="ru-RU" b="1" dirty="0"/>
              <a:t>. </a:t>
            </a:r>
            <a:r>
              <a:rPr lang="ru-RU" b="1" dirty="0" err="1"/>
              <a:t>Тассар</a:t>
            </a:r>
            <a:r>
              <a:rPr lang="ru-RU" b="1" dirty="0"/>
              <a:t>. Мастерская художника. 1845 г</a:t>
            </a:r>
            <a:r>
              <a:rPr lang="ru-RU" b="1" dirty="0" smtClean="0"/>
              <a:t>.</a:t>
            </a:r>
            <a:endParaRPr lang="ru-RU" b="1" dirty="0"/>
          </a:p>
          <a:p>
            <a:endParaRPr lang="ru-RU" b="1" dirty="0"/>
          </a:p>
        </p:txBody>
      </p:sp>
    </p:spTree>
    <p:extLst>
      <p:ext uri="{BB962C8B-B14F-4D97-AF65-F5344CB8AC3E}">
        <p14:creationId xmlns:p14="http://schemas.microsoft.com/office/powerpoint/2010/main" val="39147238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latin typeface="+mn-lt"/>
              </a:rPr>
              <a:t>Эхин </a:t>
            </a:r>
            <a:endParaRPr lang="ru-RU" sz="4000" dirty="0">
              <a:latin typeface="+mn-lt"/>
            </a:endParaRPr>
          </a:p>
        </p:txBody>
      </p:sp>
      <p:sp>
        <p:nvSpPr>
          <p:cNvPr id="4" name="Объект 3"/>
          <p:cNvSpPr>
            <a:spLocks noGrp="1"/>
          </p:cNvSpPr>
          <p:nvPr>
            <p:ph sz="half" idx="2"/>
          </p:nvPr>
        </p:nvSpPr>
        <p:spPr>
          <a:xfrm>
            <a:off x="4788024" y="1484784"/>
            <a:ext cx="3810000" cy="4530725"/>
          </a:xfrm>
        </p:spPr>
        <p:txBody>
          <a:bodyPr/>
          <a:lstStyle/>
          <a:p>
            <a:pPr marL="0" indent="0">
              <a:buNone/>
            </a:pPr>
            <a:r>
              <a:rPr lang="ru-RU" sz="1800" dirty="0"/>
              <a:t/>
            </a:r>
            <a:br>
              <a:rPr lang="ru-RU" sz="1800" dirty="0"/>
            </a:br>
            <a:r>
              <a:rPr lang="ru-RU" sz="1800" dirty="0"/>
              <a:t>(от греческого </a:t>
            </a:r>
            <a:r>
              <a:rPr lang="ru-RU" sz="1800" dirty="0" err="1"/>
              <a:t>echinos</a:t>
            </a:r>
            <a:r>
              <a:rPr lang="ru-RU" sz="1800" dirty="0"/>
              <a:t>, буквально - ёж) часть капители дорической колонны в виде круглой в плане подушки с выпуклым криволинейным профилем. Эхин является переходом от ствола колонны к квадратной верхней ленте капители - абаку.</a:t>
            </a:r>
          </a:p>
        </p:txBody>
      </p:sp>
      <p:pic>
        <p:nvPicPr>
          <p:cNvPr id="34818" name="Picture 2" descr="http://www.artdic.ru/pict/do.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27584" y="1628800"/>
            <a:ext cx="3619450"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6888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err="1">
                <a:latin typeface="+mn-lt"/>
              </a:rPr>
              <a:t>Эйван</a:t>
            </a:r>
            <a:r>
              <a:rPr lang="ru-RU" sz="4000" b="1" dirty="0">
                <a:latin typeface="+mn-lt"/>
              </a:rPr>
              <a:t> </a:t>
            </a:r>
            <a:endParaRPr lang="ru-RU" sz="4000" dirty="0">
              <a:latin typeface="+mn-lt"/>
            </a:endParaRPr>
          </a:p>
        </p:txBody>
      </p:sp>
      <p:sp>
        <p:nvSpPr>
          <p:cNvPr id="4" name="Объект 3"/>
          <p:cNvSpPr>
            <a:spLocks noGrp="1"/>
          </p:cNvSpPr>
          <p:nvPr>
            <p:ph sz="half" idx="2"/>
          </p:nvPr>
        </p:nvSpPr>
        <p:spPr>
          <a:xfrm>
            <a:off x="5004048" y="1484784"/>
            <a:ext cx="3810000" cy="4530725"/>
          </a:xfrm>
        </p:spPr>
        <p:txBody>
          <a:bodyPr/>
          <a:lstStyle/>
          <a:p>
            <a:pPr marL="0" indent="0">
              <a:buNone/>
            </a:pPr>
            <a:r>
              <a:rPr lang="ru-RU" sz="2000" dirty="0"/>
              <a:t/>
            </a:r>
            <a:br>
              <a:rPr lang="ru-RU" sz="2000" dirty="0"/>
            </a:br>
            <a:r>
              <a:rPr lang="ru-RU" sz="2000" dirty="0"/>
              <a:t>элемент архитектуры Среднего и Ближнего Востока; то же, что </a:t>
            </a:r>
            <a:r>
              <a:rPr lang="ru-RU" sz="2000" dirty="0" err="1"/>
              <a:t>айван</a:t>
            </a:r>
            <a:r>
              <a:rPr lang="ru-RU" sz="2000" dirty="0"/>
              <a:t>.</a:t>
            </a:r>
          </a:p>
          <a:p>
            <a:pPr marL="0" indent="0">
              <a:buNone/>
            </a:pPr>
            <a:r>
              <a:rPr lang="ru-RU" sz="2000" dirty="0"/>
              <a:t> </a:t>
            </a:r>
          </a:p>
        </p:txBody>
      </p:sp>
      <p:pic>
        <p:nvPicPr>
          <p:cNvPr id="3074" name="Picture 2" descr="http://www.artdic.ru/pict/kordo.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55576" y="1628800"/>
            <a:ext cx="4186512" cy="288032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55576" y="4725144"/>
            <a:ext cx="4572000" cy="646331"/>
          </a:xfrm>
          <a:prstGeom prst="rect">
            <a:avLst/>
          </a:prstGeom>
        </p:spPr>
        <p:txBody>
          <a:bodyPr>
            <a:spAutoFit/>
          </a:bodyPr>
          <a:lstStyle/>
          <a:p>
            <a:r>
              <a:rPr lang="ru-RU" b="1" dirty="0"/>
              <a:t>Мечеть в Кордове. Испания. 785, 848, 961 гг</a:t>
            </a:r>
            <a:r>
              <a:rPr lang="ru-RU" b="1" dirty="0" smtClean="0"/>
              <a:t>.</a:t>
            </a:r>
            <a:endParaRPr lang="ru-RU" b="1" dirty="0"/>
          </a:p>
        </p:txBody>
      </p:sp>
    </p:spTree>
    <p:extLst>
      <p:ext uri="{BB962C8B-B14F-4D97-AF65-F5344CB8AC3E}">
        <p14:creationId xmlns:p14="http://schemas.microsoft.com/office/powerpoint/2010/main" val="562275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sz="4000" b="1" kern="1200" dirty="0">
                <a:latin typeface="+mn-lt"/>
              </a:rPr>
              <a:t>Эклектизм </a:t>
            </a:r>
            <a:endParaRPr lang="ru-RU" sz="4000" dirty="0">
              <a:latin typeface="+mn-lt"/>
            </a:endParaRPr>
          </a:p>
        </p:txBody>
      </p:sp>
      <p:pic>
        <p:nvPicPr>
          <p:cNvPr id="4098" name="Picture 2" descr="http://www.artdic.ru/pict/garnj.jpg"/>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728156" y="1719921"/>
            <a:ext cx="3528392" cy="2376027"/>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4427984" y="1556792"/>
            <a:ext cx="4464496" cy="5078313"/>
          </a:xfrm>
          <a:prstGeom prst="rect">
            <a:avLst/>
          </a:prstGeom>
        </p:spPr>
        <p:txBody>
          <a:bodyPr wrap="square">
            <a:spAutoFit/>
          </a:bodyPr>
          <a:lstStyle/>
          <a:p>
            <a:r>
              <a:rPr lang="ru-RU" dirty="0"/>
              <a:t>(от греческого </a:t>
            </a:r>
            <a:r>
              <a:rPr lang="ru-RU" dirty="0" err="1"/>
              <a:t>eklektikos</a:t>
            </a:r>
            <a:r>
              <a:rPr lang="ru-RU" dirty="0"/>
              <a:t> - способный выбирать, выбирающий) соединение разнородных художественных элементов; обычно имеет место в периоды упадка искусства. Элементы эклектизма заметны, например, в позднем древнеримском искусстве, комбинировавшем формы, заимствованные из искусства Греции, Египта, Передней Азии и др. </a:t>
            </a:r>
            <a:r>
              <a:rPr lang="ru-RU" dirty="0" smtClean="0"/>
              <a:t>В </a:t>
            </a:r>
            <a:r>
              <a:rPr lang="ru-RU" dirty="0"/>
              <a:t>истории искусства наиболее заметное место занимает эклектизм архитектуры середины - 2-й половины XIX века, чрезвычайно широко и зачастую некритически использовавшей формы различных исторических стилей (готики, ренессанса, барокко, рококо и др.)</a:t>
            </a:r>
          </a:p>
        </p:txBody>
      </p:sp>
      <p:sp>
        <p:nvSpPr>
          <p:cNvPr id="6" name="Прямоугольник 5"/>
          <p:cNvSpPr/>
          <p:nvPr/>
        </p:nvSpPr>
        <p:spPr>
          <a:xfrm>
            <a:off x="512132" y="4095948"/>
            <a:ext cx="3960440" cy="923330"/>
          </a:xfrm>
          <a:prstGeom prst="rect">
            <a:avLst/>
          </a:prstGeom>
        </p:spPr>
        <p:txBody>
          <a:bodyPr wrap="square">
            <a:spAutoFit/>
          </a:bodyPr>
          <a:lstStyle/>
          <a:p>
            <a:r>
              <a:rPr lang="ru-RU" b="1" dirty="0"/>
              <a:t>Ж. Гарнье. Театр "Гранд-Опера" в Париже. </a:t>
            </a:r>
            <a:endParaRPr lang="ru-RU" b="1" dirty="0" smtClean="0"/>
          </a:p>
          <a:p>
            <a:r>
              <a:rPr lang="ru-RU" b="1" dirty="0" smtClean="0"/>
              <a:t>1861-1875 </a:t>
            </a:r>
            <a:r>
              <a:rPr lang="ru-RU" b="1" dirty="0"/>
              <a:t>гг.</a:t>
            </a:r>
          </a:p>
        </p:txBody>
      </p:sp>
    </p:spTree>
    <p:extLst>
      <p:ext uri="{BB962C8B-B14F-4D97-AF65-F5344CB8AC3E}">
        <p14:creationId xmlns:p14="http://schemas.microsoft.com/office/powerpoint/2010/main" val="2178642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latin typeface="+mn-lt"/>
              </a:rPr>
              <a:t>Экседра </a:t>
            </a:r>
            <a:endParaRPr lang="ru-RU" sz="4000" dirty="0">
              <a:latin typeface="+mn-lt"/>
            </a:endParaRPr>
          </a:p>
        </p:txBody>
      </p:sp>
      <p:sp>
        <p:nvSpPr>
          <p:cNvPr id="4" name="Объект 3"/>
          <p:cNvSpPr>
            <a:spLocks noGrp="1"/>
          </p:cNvSpPr>
          <p:nvPr>
            <p:ph sz="half" idx="2"/>
          </p:nvPr>
        </p:nvSpPr>
        <p:spPr>
          <a:xfrm>
            <a:off x="4788024" y="1412776"/>
            <a:ext cx="3810000" cy="4530725"/>
          </a:xfrm>
        </p:spPr>
        <p:txBody>
          <a:bodyPr/>
          <a:lstStyle/>
          <a:p>
            <a:pPr marL="0" indent="0">
              <a:buNone/>
            </a:pPr>
            <a:r>
              <a:rPr lang="ru-RU" sz="2000" dirty="0"/>
              <a:t/>
            </a:r>
            <a:br>
              <a:rPr lang="ru-RU" sz="2000" dirty="0"/>
            </a:br>
            <a:r>
              <a:rPr lang="ru-RU" sz="2000" dirty="0"/>
              <a:t>в античной архитектуре полукруглая глубокая ниша в здании или отдельное полукруглое полуоткрытое сооружение с расположенными вдоль стены сиденьями; служила для собрания и бесед. Экседрой называли также парадное помещение жилого </a:t>
            </a:r>
            <a:r>
              <a:rPr lang="ru-RU" sz="2000" dirty="0" smtClean="0"/>
              <a:t>дома</a:t>
            </a:r>
            <a:endParaRPr lang="ru-RU" sz="2000" dirty="0"/>
          </a:p>
        </p:txBody>
      </p:sp>
      <p:pic>
        <p:nvPicPr>
          <p:cNvPr id="5122" name="Picture 2" descr="http://www.artdic.ru/pict/exed.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45118" y="1764164"/>
            <a:ext cx="3810000" cy="22733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45118" y="4005064"/>
            <a:ext cx="3826881" cy="369332"/>
          </a:xfrm>
          <a:prstGeom prst="rect">
            <a:avLst/>
          </a:prstGeom>
        </p:spPr>
        <p:txBody>
          <a:bodyPr wrap="none">
            <a:spAutoFit/>
          </a:bodyPr>
          <a:lstStyle/>
          <a:p>
            <a:r>
              <a:rPr lang="ru-RU" dirty="0"/>
              <a:t>L. </a:t>
            </a:r>
            <a:r>
              <a:rPr lang="ru-RU" dirty="0" err="1"/>
              <a:t>Alma-Tadema</a:t>
            </a:r>
            <a:r>
              <a:rPr lang="ru-RU" dirty="0"/>
              <a:t>. </a:t>
            </a:r>
            <a:r>
              <a:rPr lang="ru-RU" dirty="0" err="1"/>
              <a:t>An</a:t>
            </a:r>
            <a:r>
              <a:rPr lang="ru-RU" dirty="0"/>
              <a:t> </a:t>
            </a:r>
            <a:r>
              <a:rPr lang="ru-RU" dirty="0" err="1"/>
              <a:t>Exedra</a:t>
            </a:r>
            <a:r>
              <a:rPr lang="ru-RU" dirty="0"/>
              <a:t>. 1878</a:t>
            </a:r>
            <a:r>
              <a:rPr lang="ru-RU" dirty="0" smtClean="0"/>
              <a:t>.</a:t>
            </a:r>
            <a:endParaRPr lang="ru-RU" dirty="0"/>
          </a:p>
        </p:txBody>
      </p:sp>
    </p:spTree>
    <p:extLst>
      <p:ext uri="{BB962C8B-B14F-4D97-AF65-F5344CB8AC3E}">
        <p14:creationId xmlns:p14="http://schemas.microsoft.com/office/powerpoint/2010/main" val="2801557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kern="1200" dirty="0" smtClean="0">
                <a:latin typeface="+mn-lt"/>
              </a:rPr>
              <a:t>Экслибрис</a:t>
            </a:r>
            <a:endParaRPr lang="ru-RU" sz="4000" dirty="0">
              <a:latin typeface="+mn-lt"/>
            </a:endParaRPr>
          </a:p>
        </p:txBody>
      </p:sp>
      <p:pic>
        <p:nvPicPr>
          <p:cNvPr id="6146" name="Picture 2" descr="http://www.artdic.ru/pict/kashk.gif"/>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27583" y="1556792"/>
            <a:ext cx="3839289" cy="324036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860032" y="1700808"/>
            <a:ext cx="3744416" cy="3416320"/>
          </a:xfrm>
          <a:prstGeom prst="rect">
            <a:avLst/>
          </a:prstGeom>
        </p:spPr>
        <p:txBody>
          <a:bodyPr wrap="square">
            <a:spAutoFit/>
          </a:bodyPr>
          <a:lstStyle/>
          <a:p>
            <a:r>
              <a:rPr lang="ru-RU" dirty="0"/>
              <a:t>(от латинского </a:t>
            </a:r>
            <a:r>
              <a:rPr lang="ru-RU" dirty="0" err="1"/>
              <a:t>ex</a:t>
            </a:r>
            <a:r>
              <a:rPr lang="ru-RU" dirty="0"/>
              <a:t> </a:t>
            </a:r>
            <a:r>
              <a:rPr lang="ru-RU" dirty="0" err="1"/>
              <a:t>libris</a:t>
            </a:r>
            <a:r>
              <a:rPr lang="ru-RU" dirty="0"/>
              <a:t> - из книг) книжный знак, ярлык, указывающий на принадлежность книги какому-либо владельцу. Наклеивается на внутреннюю сторону книжного переплёта или обложки. Экслибрисы появились с началом книгопечатания, а гравированные экслибрисы - в XVI в. в Германии (в России - с начала XVIII в.)</a:t>
            </a:r>
          </a:p>
        </p:txBody>
      </p:sp>
    </p:spTree>
    <p:extLst>
      <p:ext uri="{BB962C8B-B14F-4D97-AF65-F5344CB8AC3E}">
        <p14:creationId xmlns:p14="http://schemas.microsoft.com/office/powerpoint/2010/main" val="1269735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latin typeface="+mn-lt"/>
              </a:rPr>
              <a:t>Экспликация </a:t>
            </a:r>
            <a:endParaRPr lang="ru-RU" sz="4000" dirty="0">
              <a:latin typeface="+mn-lt"/>
            </a:endParaRPr>
          </a:p>
        </p:txBody>
      </p:sp>
      <p:sp>
        <p:nvSpPr>
          <p:cNvPr id="4" name="Объект 3"/>
          <p:cNvSpPr>
            <a:spLocks noGrp="1"/>
          </p:cNvSpPr>
          <p:nvPr>
            <p:ph sz="half" idx="2"/>
          </p:nvPr>
        </p:nvSpPr>
        <p:spPr/>
        <p:txBody>
          <a:bodyPr/>
          <a:lstStyle/>
          <a:p>
            <a:pPr marL="0" indent="0">
              <a:buNone/>
            </a:pPr>
            <a:r>
              <a:rPr lang="ru-RU" sz="1800" dirty="0"/>
              <a:t/>
            </a:r>
            <a:br>
              <a:rPr lang="ru-RU" sz="1800" dirty="0"/>
            </a:br>
            <a:r>
              <a:rPr lang="ru-RU" sz="1800" dirty="0"/>
              <a:t>(от латинского </a:t>
            </a:r>
            <a:r>
              <a:rPr lang="ru-RU" sz="1800" dirty="0" err="1"/>
              <a:t>explication</a:t>
            </a:r>
            <a:r>
              <a:rPr lang="ru-RU" sz="1800" dirty="0"/>
              <a:t> - истолкование, объяснение) в музейном деле тексты, помещаемые обычно у входа в очередной музейный или выставочный зал и содержащие сжатую информацию о произведениях, принципах экспозиции и т. д.</a:t>
            </a:r>
            <a:br>
              <a:rPr lang="ru-RU" sz="1800" dirty="0"/>
            </a:br>
            <a:endParaRPr lang="ru-RU" sz="1800" dirty="0"/>
          </a:p>
        </p:txBody>
      </p:sp>
      <p:pic>
        <p:nvPicPr>
          <p:cNvPr id="7170" name="Picture 2" descr="http://www.artdic.ru/pict/art.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27584" y="1700808"/>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976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sz="3600" b="1" dirty="0">
                <a:latin typeface="+mn-lt"/>
              </a:rPr>
              <a:t>Экспозиция </a:t>
            </a:r>
            <a:endParaRPr lang="ru-RU" sz="3600" dirty="0">
              <a:latin typeface="+mn-lt"/>
            </a:endParaRPr>
          </a:p>
        </p:txBody>
      </p:sp>
      <p:pic>
        <p:nvPicPr>
          <p:cNvPr id="8194" name="Picture 2" descr="http://www.artdic.ru/pict/uffi.jpg"/>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850404" y="1840607"/>
            <a:ext cx="2857500" cy="2562225"/>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923928" y="1412776"/>
            <a:ext cx="4968552" cy="3970318"/>
          </a:xfrm>
          <a:prstGeom prst="rect">
            <a:avLst/>
          </a:prstGeom>
        </p:spPr>
        <p:txBody>
          <a:bodyPr wrap="square">
            <a:spAutoFit/>
          </a:bodyPr>
          <a:lstStyle/>
          <a:p>
            <a:r>
              <a:rPr lang="ru-RU" dirty="0"/>
              <a:t/>
            </a:r>
            <a:br>
              <a:rPr lang="ru-RU" dirty="0"/>
            </a:br>
            <a:r>
              <a:rPr lang="ru-RU" dirty="0"/>
              <a:t>от латинского </a:t>
            </a:r>
            <a:r>
              <a:rPr lang="ru-RU" dirty="0" err="1"/>
              <a:t>expositio</a:t>
            </a:r>
            <a:r>
              <a:rPr lang="ru-RU" dirty="0"/>
              <a:t> - выставление напоказ, изложение) размещение в выставочных и музейных помещениях или на открытом воздухе по определенной системе различных художественных произведений, памятников материальной культуры, исторических документов и т. п. Цель как постоянной, так и временной экспозиции - дать наиболее полное освещение всем экспонатам с точки зрения их художеств, и научной ценности, места в историко-художественном процессе, особенностей </a:t>
            </a:r>
            <a:r>
              <a:rPr lang="ru-RU" dirty="0" smtClean="0"/>
              <a:t>материала</a:t>
            </a:r>
            <a:endParaRPr lang="ru-RU" dirty="0"/>
          </a:p>
        </p:txBody>
      </p:sp>
      <p:sp>
        <p:nvSpPr>
          <p:cNvPr id="6" name="Прямоугольник 5"/>
          <p:cNvSpPr/>
          <p:nvPr/>
        </p:nvSpPr>
        <p:spPr>
          <a:xfrm>
            <a:off x="827584" y="4437112"/>
            <a:ext cx="2880320" cy="646331"/>
          </a:xfrm>
          <a:prstGeom prst="rect">
            <a:avLst/>
          </a:prstGeom>
        </p:spPr>
        <p:txBody>
          <a:bodyPr wrap="square">
            <a:spAutoFit/>
          </a:bodyPr>
          <a:lstStyle/>
          <a:p>
            <a:r>
              <a:rPr lang="ru-RU" b="1" dirty="0"/>
              <a:t>Галерея Уффици. Зал Ниобы. </a:t>
            </a:r>
            <a:r>
              <a:rPr lang="ru-RU" b="1" dirty="0" smtClean="0"/>
              <a:t>Флоренция</a:t>
            </a:r>
            <a:endParaRPr lang="ru-RU" b="1" dirty="0"/>
          </a:p>
        </p:txBody>
      </p:sp>
    </p:spTree>
    <p:extLst>
      <p:ext uri="{BB962C8B-B14F-4D97-AF65-F5344CB8AC3E}">
        <p14:creationId xmlns:p14="http://schemas.microsoft.com/office/powerpoint/2010/main" val="3758894227"/>
      </p:ext>
    </p:extLst>
  </p:cSld>
  <p:clrMapOvr>
    <a:masterClrMapping/>
  </p:clrMapOvr>
</p:sld>
</file>

<file path=ppt/theme/theme1.xml><?xml version="1.0" encoding="utf-8"?>
<a:theme xmlns:a="http://schemas.openxmlformats.org/drawingml/2006/main" name="Тема14">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Слои">
      <a:majorFont>
        <a:latin typeface="Times New Roman"/>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alpha val="89999"/>
          </a:schemeClr>
        </a:solid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alpha val="89999"/>
          </a:schemeClr>
        </a:solid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Слои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Слои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Слои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Слои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Слои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Слои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Слои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Слои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2453</Words>
  <Application>Microsoft Office PowerPoint</Application>
  <PresentationFormat>Экран (4:3)</PresentationFormat>
  <Paragraphs>144</Paragraphs>
  <Slides>35</Slides>
  <Notes>20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Тема14</vt:lpstr>
      <vt:lpstr>Презентация PowerPoint</vt:lpstr>
      <vt:lpstr>Эгейское искусство  </vt:lpstr>
      <vt:lpstr>Эдикула </vt:lpstr>
      <vt:lpstr>Эйван </vt:lpstr>
      <vt:lpstr>Эклектизм </vt:lpstr>
      <vt:lpstr>Экседра </vt:lpstr>
      <vt:lpstr>Экслибрис</vt:lpstr>
      <vt:lpstr>Экспликация </vt:lpstr>
      <vt:lpstr>Экспозиция </vt:lpstr>
      <vt:lpstr>Экспонат </vt:lpstr>
      <vt:lpstr>Экспрессионизм </vt:lpstr>
      <vt:lpstr>Элитарное искусство </vt:lpstr>
      <vt:lpstr>Эллинистическое искусство </vt:lpstr>
      <vt:lpstr>Эмали </vt:lpstr>
      <vt:lpstr>Эмблема</vt:lpstr>
      <vt:lpstr>Эмпоры </vt:lpstr>
      <vt:lpstr>Эней </vt:lpstr>
      <vt:lpstr>Энкаустика </vt:lpstr>
      <vt:lpstr>Энтазис </vt:lpstr>
      <vt:lpstr>Энциклопедии художественные </vt:lpstr>
      <vt:lpstr>Эпатаж </vt:lpstr>
      <vt:lpstr>Эпигонство </vt:lpstr>
      <vt:lpstr>Эрехтейон, Эрехфейон </vt:lpstr>
      <vt:lpstr>Эргономика </vt:lpstr>
      <vt:lpstr>Эркер </vt:lpstr>
      <vt:lpstr>Эрмитаж </vt:lpstr>
      <vt:lpstr>Эрос </vt:lpstr>
      <vt:lpstr>Эскиз </vt:lpstr>
      <vt:lpstr>Эстамп </vt:lpstr>
      <vt:lpstr>Эстампаж </vt:lpstr>
      <vt:lpstr>Эстетика </vt:lpstr>
      <vt:lpstr>Эстипите </vt:lpstr>
      <vt:lpstr>Этюд </vt:lpstr>
      <vt:lpstr>Этюдник </vt:lpstr>
      <vt:lpstr>Эхин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Света</cp:lastModifiedBy>
  <cp:revision>12</cp:revision>
  <dcterms:created xsi:type="dcterms:W3CDTF">2011-11-05T17:10:01Z</dcterms:created>
  <dcterms:modified xsi:type="dcterms:W3CDTF">2012-10-21T15:59:16Z</dcterms:modified>
</cp:coreProperties>
</file>